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2"/>
    <p:sldMasterId id="2147483674" r:id="rId3"/>
  </p:sldMasterIdLst>
  <p:notesMasterIdLst>
    <p:notesMasterId r:id="rId13"/>
  </p:notesMasterIdLst>
  <p:sldIdLst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48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notesMaster" Target="notesMasters/notesMaster1.xml"/><Relationship Id="rId3" Type="http://schemas.openxmlformats.org/officeDocument/2006/relationships/slideMaster" Target="slideMasters/slideMaster2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1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viewProps" Target="view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58A62A-C159-4525-A68C-800D11C5727B}" type="datetimeFigureOut">
              <a:rPr lang="en-US" smtClean="0"/>
              <a:pPr/>
              <a:t>9/19/2014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26F2E3-6869-4298-BCFD-E8D5A5A8C4F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666499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26F2E3-6869-4298-BCFD-E8D5A5A8C4FA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26F2E3-6869-4298-BCFD-E8D5A5A8C4FA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26F2E3-6869-4298-BCFD-E8D5A5A8C4FA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26F2E3-6869-4298-BCFD-E8D5A5A8C4FA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26F2E3-6869-4298-BCFD-E8D5A5A8C4FA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26F2E3-6869-4298-BCFD-E8D5A5A8C4FA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26F2E3-6869-4298-BCFD-E8D5A5A8C4FA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26F2E3-6869-4298-BCFD-E8D5A5A8C4FA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26F2E3-6869-4298-BCFD-E8D5A5A8C4FA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0250" y="1905000"/>
            <a:ext cx="7681913" cy="1523495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30249" y="4344988"/>
            <a:ext cx="7681913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Title and Content">
    <p:bg bwMode="black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411553"/>
            <a:ext cx="8382000" cy="2200602"/>
          </a:xfr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1pPr>
            <a:lvl2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2pPr>
            <a:lvl3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3pPr>
            <a:lvl4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4pPr>
            <a:lvl5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Title and Content">
    <p:bg bwMode="black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411553"/>
            <a:ext cx="8382000" cy="2200602"/>
          </a:xfr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1pPr>
            <a:lvl2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2pPr>
            <a:lvl3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3pPr>
            <a:lvl4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4pPr>
            <a:lvl5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0" y="6238875"/>
            <a:ext cx="9144001" cy="619125"/>
          </a:xfrm>
          <a:solidFill>
            <a:srgbClr val="FFFF99"/>
          </a:solidFill>
        </p:spPr>
        <p:txBody>
          <a:bodyPr wrap="square" lIns="152394" tIns="76197" rIns="152394" bIns="76197" anchor="b" anchorCtr="0">
            <a:noAutofit/>
          </a:bodyPr>
          <a:lstStyle>
            <a:lvl1pPr algn="r">
              <a:buFont typeface="Arial" pitchFamily="34" charset="0"/>
              <a:buNone/>
              <a:defRPr>
                <a:solidFill>
                  <a:srgbClr val="000000"/>
                </a:solidFill>
                <a:effectLst/>
                <a:latin typeface="+mj-lt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Demo, Video etc. &quot;special&quot; slid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69219" y="649805"/>
            <a:ext cx="7043208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68955" y="4344988"/>
            <a:ext cx="7043208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722049" y="2355850"/>
            <a:ext cx="7690114" cy="1384994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100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FF9929">
                        <a:lumMod val="20000"/>
                        <a:lumOff val="80000"/>
                      </a:srgbClr>
                    </a:gs>
                    <a:gs pos="28000">
                      <a:srgbClr val="F8F57B"/>
                    </a:gs>
                    <a:gs pos="62000">
                      <a:srgbClr val="D5B953"/>
                    </a:gs>
                    <a:gs pos="88000">
                      <a:srgbClr val="D1943B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 smtClean="0"/>
              <a:t>click to…</a:t>
            </a:r>
          </a:p>
        </p:txBody>
      </p:sp>
    </p:spTree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Use for slides with Software 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722313" y="1905000"/>
            <a:ext cx="8040688" cy="193899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emo, Video etc. &quot;special&quot; slid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69219" y="649805"/>
            <a:ext cx="7043208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68955" y="4344988"/>
            <a:ext cx="7043208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722049" y="2355850"/>
            <a:ext cx="7690114" cy="1384994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100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FF9929">
                        <a:lumMod val="20000"/>
                        <a:lumOff val="80000"/>
                      </a:srgbClr>
                    </a:gs>
                    <a:gs pos="28000">
                      <a:srgbClr val="F8F57B"/>
                    </a:gs>
                    <a:gs pos="62000">
                      <a:srgbClr val="D5B953"/>
                    </a:gs>
                    <a:gs pos="88000">
                      <a:srgbClr val="D1943B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 smtClean="0"/>
              <a:t>click to…</a:t>
            </a:r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12875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411553"/>
            <a:ext cx="4114800" cy="2129814"/>
          </a:xfrm>
        </p:spPr>
        <p:txBody>
          <a:bodyPr/>
          <a:lstStyle>
            <a:lvl1pPr marL="339976" indent="-339976">
              <a:lnSpc>
                <a:spcPct val="90000"/>
              </a:lnSpc>
              <a:defRPr sz="2800"/>
            </a:lvl1pPr>
            <a:lvl2pPr marL="673338" indent="-325424">
              <a:lnSpc>
                <a:spcPct val="90000"/>
              </a:lnSpc>
              <a:defRPr sz="2400"/>
            </a:lvl2pPr>
            <a:lvl3pPr marL="953785" indent="-288384">
              <a:lnSpc>
                <a:spcPct val="90000"/>
              </a:lnSpc>
              <a:defRPr sz="2000"/>
            </a:lvl3pPr>
            <a:lvl4pPr marL="1227618" indent="-273833">
              <a:lnSpc>
                <a:spcPct val="90000"/>
              </a:lnSpc>
              <a:defRPr sz="1800"/>
            </a:lvl4pPr>
            <a:lvl5pPr marL="1516002" indent="-280447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11553"/>
            <a:ext cx="4114800" cy="2129814"/>
          </a:xfrm>
        </p:spPr>
        <p:txBody>
          <a:bodyPr/>
          <a:lstStyle>
            <a:lvl1pPr marL="347914" indent="-347914">
              <a:lnSpc>
                <a:spcPct val="90000"/>
              </a:lnSpc>
              <a:defRPr sz="2800"/>
            </a:lvl1pPr>
            <a:lvl2pPr marL="673338" indent="-339976">
              <a:lnSpc>
                <a:spcPct val="90000"/>
              </a:lnSpc>
              <a:defRPr sz="2400"/>
            </a:lvl2pPr>
            <a:lvl3pPr marL="961722" indent="-302936">
              <a:lnSpc>
                <a:spcPct val="90000"/>
              </a:lnSpc>
              <a:defRPr sz="2000"/>
            </a:lvl3pPr>
            <a:lvl4pPr marL="1227618" indent="-265896">
              <a:lnSpc>
                <a:spcPct val="90000"/>
              </a:lnSpc>
              <a:defRPr sz="1800"/>
            </a:lvl4pPr>
            <a:lvl5pPr marL="1516002" indent="-273833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411553"/>
            <a:ext cx="4114800" cy="692498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0999" y="2174875"/>
            <a:ext cx="4114800" cy="1537344"/>
          </a:xfrm>
        </p:spPr>
        <p:txBody>
          <a:bodyPr/>
          <a:lstStyle>
            <a:lvl1pPr marL="281770" indent="-281770">
              <a:defRPr sz="2300"/>
            </a:lvl1pPr>
            <a:lvl2pPr marL="562218" indent="-265896">
              <a:defRPr sz="2000"/>
            </a:lvl2pPr>
            <a:lvl3pPr marL="813562" indent="-243407">
              <a:defRPr sz="1800"/>
            </a:lvl3pPr>
            <a:lvl4pPr marL="1050354" indent="-228856">
              <a:defRPr sz="1700"/>
            </a:lvl4pPr>
            <a:lvl5pPr marL="1279210" indent="-206367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981" y="1411553"/>
            <a:ext cx="4117019" cy="692498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117974" cy="1537344"/>
          </a:xfrm>
        </p:spPr>
        <p:txBody>
          <a:bodyPr/>
          <a:lstStyle>
            <a:lvl1pPr marL="296321" indent="-296321">
              <a:defRPr sz="2300"/>
            </a:lvl1pPr>
            <a:lvl2pPr marL="570155" indent="-273833">
              <a:defRPr sz="2000"/>
            </a:lvl2pPr>
            <a:lvl3pPr marL="821499" indent="-244730">
              <a:defRPr sz="1800"/>
            </a:lvl3pPr>
            <a:lvl4pPr marL="1050354" indent="-236793">
              <a:defRPr sz="1700"/>
            </a:lvl4pPr>
            <a:lvl5pPr marL="1279210" indent="-220919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WALKIN - Prints in GRAYS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4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412875"/>
            <a:ext cx="8382000" cy="2135969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61" r:id="rId12"/>
  </p:sldLayoutIdLst>
  <p:transition>
    <p:fade/>
  </p:transition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50" dirty="0" smtClean="0">
          <a:ln w="3175">
            <a:noFill/>
          </a:ln>
          <a:gradFill flip="none" rotWithShape="1">
            <a:gsLst>
              <a:gs pos="0">
                <a:srgbClr val="FFFFB9"/>
              </a:gs>
              <a:gs pos="36000">
                <a:srgbClr val="FFFF99"/>
              </a:gs>
              <a:gs pos="86000">
                <a:srgbClr val="F6AE1E"/>
              </a:gs>
            </a:gsLst>
            <a:lin ang="5400000" scaled="0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396875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5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6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258888" indent="-344488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6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4963" indent="-3460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6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1941513" indent="-336550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6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white rectangle.png"/>
          <p:cNvPicPr>
            <a:picLocks noChangeAspect="1"/>
          </p:cNvPicPr>
          <p:nvPr/>
        </p:nvPicPr>
        <p:blipFill>
          <a:blip r:embed="rId4" cstate="print"/>
          <a:srcRect b="10453"/>
          <a:stretch>
            <a:fillRect/>
          </a:stretch>
        </p:blipFill>
        <p:spPr>
          <a:xfrm>
            <a:off x="0" y="1299706"/>
            <a:ext cx="9144000" cy="5558294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2" y="1905000"/>
            <a:ext cx="8040688" cy="21082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</p:sldLayoutIdLst>
  <p:transition>
    <p:fade/>
  </p:transition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25" dirty="0" smtClean="0">
          <a:ln w="3175">
            <a:noFill/>
          </a:ln>
          <a:gradFill flip="none" rotWithShape="1">
            <a:gsLst>
              <a:gs pos="0">
                <a:srgbClr val="FFFFB9"/>
              </a:gs>
              <a:gs pos="36000">
                <a:srgbClr val="FFFF99"/>
              </a:gs>
              <a:gs pos="86000">
                <a:srgbClr val="F6AE1E"/>
              </a:gs>
            </a:gsLst>
            <a:lin ang="5400000" scaled="0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0" indent="0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30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1pPr>
      <a:lvl2pPr marL="384954" indent="-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8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2pPr>
      <a:lvl3pPr marL="761970" indent="-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3pPr>
      <a:lvl4pPr marL="1094009" indent="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4pPr>
      <a:lvl5pPr marL="1426047" indent="0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mr.cabral@inwood52.org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flippedtips.com/plegal/tips/worksheet3.html" TargetMode="External"/><Relationship Id="rId7" Type="http://schemas.openxmlformats.org/officeDocument/2006/relationships/hyperlink" Target="http://www.promoteprevent.org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Relationship Id="rId6" Type="http://schemas.openxmlformats.org/officeDocument/2006/relationships/hyperlink" Target="http://www.bullyingstatistics.org/" TargetMode="External"/><Relationship Id="rId5" Type="http://schemas.openxmlformats.org/officeDocument/2006/relationships/hyperlink" Target="http://www.dosomething.org/" TargetMode="External"/><Relationship Id="rId4" Type="http://schemas.openxmlformats.org/officeDocument/2006/relationships/hyperlink" Target="http://www.stopbullying.gov/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encrypted-tbn3.gstatic.com/images?q=tbn:ANd9GcSoybnsvK4d60oVPk7R2gLBQ0VVKnp-NpyIK-6IQjM6aafOGLN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4456" y="3415996"/>
            <a:ext cx="6139544" cy="344200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1271727" y="936101"/>
            <a:ext cx="6678227" cy="23083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72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Student Bullying </a:t>
            </a:r>
            <a:br>
              <a:rPr lang="en-US" sz="72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</a:br>
            <a:r>
              <a:rPr lang="en-US" sz="72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@ I S 52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28600" y="5334000"/>
            <a:ext cx="265707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Maximo Cabral</a:t>
            </a:r>
          </a:p>
          <a:p>
            <a:r>
              <a:rPr lang="en-US" b="1" dirty="0" smtClean="0"/>
              <a:t>08/28/2014</a:t>
            </a:r>
          </a:p>
          <a:p>
            <a:r>
              <a:rPr lang="en-US" b="1" dirty="0" smtClean="0">
                <a:solidFill>
                  <a:srgbClr val="0000FF"/>
                </a:solidFill>
                <a:hlinkClick r:id="rId4"/>
              </a:rPr>
              <a:t>mr.cabral@inwood52.org</a:t>
            </a:r>
            <a:r>
              <a:rPr lang="en-US" b="1" dirty="0" smtClean="0">
                <a:solidFill>
                  <a:srgbClr val="0000FF"/>
                </a:solidFill>
              </a:rPr>
              <a:t> </a:t>
            </a:r>
            <a:endParaRPr lang="en-US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1392304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8839200" cy="1765792"/>
          </a:xfrm>
        </p:spPr>
        <p:txBody>
          <a:bodyPr/>
          <a:lstStyle/>
          <a:p>
            <a:r>
              <a:rPr lang="en-US" b="1" dirty="0"/>
              <a:t>The Public Policy Analyst (PPA) will </a:t>
            </a:r>
            <a:r>
              <a:rPr lang="en-US" b="1" dirty="0" smtClean="0"/>
              <a:t>help </a:t>
            </a:r>
            <a:r>
              <a:rPr lang="en-US" b="1" dirty="0"/>
              <a:t>you </a:t>
            </a:r>
            <a:r>
              <a:rPr lang="en-US" b="1" dirty="0" smtClean="0"/>
              <a:t>to </a:t>
            </a:r>
            <a:r>
              <a:rPr lang="en-US" b="1" dirty="0"/>
              <a:t>develop solutions for </a:t>
            </a:r>
            <a:r>
              <a:rPr lang="en-US" b="1" dirty="0" smtClean="0"/>
              <a:t>this problem.</a:t>
            </a:r>
            <a:endParaRPr lang="en-US" b="1" dirty="0"/>
          </a:p>
        </p:txBody>
      </p:sp>
      <p:pic>
        <p:nvPicPr>
          <p:cNvPr id="2050" name="Picture 2" descr="http://flippedtips.com/plegal/ppae/class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2133600"/>
            <a:ext cx="1822686" cy="24199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0" y="3581400"/>
            <a:ext cx="897255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+mj-lt"/>
              <a:buAutoNum type="arabicPeriod"/>
            </a:pPr>
            <a:r>
              <a:rPr lang="en-US" sz="2800" b="0" i="0" dirty="0" smtClean="0">
                <a:solidFill>
                  <a:srgbClr val="003333"/>
                </a:solidFill>
                <a:effectLst/>
                <a:latin typeface="verdana" panose="020B0604030504040204" pitchFamily="34" charset="0"/>
              </a:rPr>
              <a:t>What is the problem?</a:t>
            </a:r>
          </a:p>
          <a:p>
            <a:pPr>
              <a:buFont typeface="+mj-lt"/>
              <a:buAutoNum type="arabicPeriod"/>
            </a:pPr>
            <a:r>
              <a:rPr lang="en-US" sz="2800" b="0" i="0" dirty="0" smtClean="0">
                <a:solidFill>
                  <a:srgbClr val="003333"/>
                </a:solidFill>
                <a:effectLst/>
                <a:latin typeface="verdana" panose="020B0604030504040204" pitchFamily="34" charset="0"/>
              </a:rPr>
              <a:t>Where is the evidence?</a:t>
            </a:r>
          </a:p>
          <a:p>
            <a:pPr>
              <a:buFont typeface="+mj-lt"/>
              <a:buAutoNum type="arabicPeriod"/>
            </a:pPr>
            <a:r>
              <a:rPr lang="en-US" sz="2800" b="0" i="0" dirty="0" smtClean="0">
                <a:solidFill>
                  <a:srgbClr val="003333"/>
                </a:solidFill>
                <a:effectLst/>
                <a:latin typeface="verdana" panose="020B0604030504040204" pitchFamily="34" charset="0"/>
              </a:rPr>
              <a:t>What are the causes?</a:t>
            </a:r>
          </a:p>
          <a:p>
            <a:pPr>
              <a:buFont typeface="+mj-lt"/>
              <a:buAutoNum type="arabicPeriod"/>
            </a:pPr>
            <a:r>
              <a:rPr lang="en-US" sz="2800" b="0" i="0" dirty="0" smtClean="0">
                <a:solidFill>
                  <a:srgbClr val="003333"/>
                </a:solidFill>
                <a:effectLst/>
                <a:latin typeface="verdana" panose="020B0604030504040204" pitchFamily="34" charset="0"/>
              </a:rPr>
              <a:t>What is the existing policy?</a:t>
            </a:r>
          </a:p>
          <a:p>
            <a:pPr>
              <a:buFont typeface="+mj-lt"/>
              <a:buAutoNum type="arabicPeriod"/>
            </a:pPr>
            <a:r>
              <a:rPr lang="en-US" sz="2800" b="0" i="0" dirty="0" smtClean="0">
                <a:solidFill>
                  <a:srgbClr val="003333"/>
                </a:solidFill>
                <a:effectLst/>
                <a:latin typeface="verdana" panose="020B0604030504040204" pitchFamily="34" charset="0"/>
              </a:rPr>
              <a:t>What policies can you create to correct the problem?</a:t>
            </a:r>
          </a:p>
          <a:p>
            <a:pPr>
              <a:buFont typeface="+mj-lt"/>
              <a:buAutoNum type="arabicPeriod"/>
            </a:pPr>
            <a:r>
              <a:rPr lang="en-US" sz="2800" b="0" i="0" dirty="0" smtClean="0">
                <a:solidFill>
                  <a:srgbClr val="003333"/>
                </a:solidFill>
                <a:effectLst/>
                <a:latin typeface="verdana" panose="020B0604030504040204" pitchFamily="34" charset="0"/>
              </a:rPr>
              <a:t>What is the best policy to correct the problem?</a:t>
            </a:r>
            <a:endParaRPr lang="en-US" sz="2800" b="0" i="0" dirty="0">
              <a:solidFill>
                <a:srgbClr val="003333"/>
              </a:solidFill>
              <a:effectLst/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0452529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8763000" cy="1096964"/>
          </a:xfrm>
        </p:spPr>
        <p:txBody>
          <a:bodyPr>
            <a:normAutofit/>
          </a:bodyPr>
          <a:lstStyle/>
          <a:p>
            <a:pPr algn="ctr"/>
            <a:r>
              <a:rPr lang="en-US" sz="6000" b="1" dirty="0" smtClean="0"/>
              <a:t>Step 1: Define the problem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38687"/>
            <a:ext cx="9144000" cy="5819313"/>
          </a:xfrm>
        </p:spPr>
        <p:txBody>
          <a:bodyPr>
            <a:normAutofit fontScale="92500"/>
          </a:bodyPr>
          <a:lstStyle/>
          <a:p>
            <a:r>
              <a:rPr lang="en-US" sz="4000" dirty="0" smtClean="0"/>
              <a:t>Bullying is threatening students’ physical and emotional safety at IS 52.</a:t>
            </a:r>
            <a:endParaRPr lang="en-US" sz="4000" dirty="0"/>
          </a:p>
          <a:p>
            <a:r>
              <a:rPr lang="en-US" sz="4000" dirty="0" smtClean="0"/>
              <a:t>Bullying is negatively impacting students’ ability to learn.</a:t>
            </a:r>
          </a:p>
          <a:p>
            <a:r>
              <a:rPr lang="en-US" sz="4000" dirty="0" smtClean="0"/>
              <a:t>Students who are bullied: </a:t>
            </a:r>
          </a:p>
          <a:p>
            <a:pPr lvl="1"/>
            <a:r>
              <a:rPr lang="en-US" sz="4000" dirty="0" smtClean="0"/>
              <a:t>refuse to attend school;</a:t>
            </a:r>
          </a:p>
          <a:p>
            <a:pPr lvl="1"/>
            <a:r>
              <a:rPr lang="en-US" sz="4000" dirty="0" smtClean="0"/>
              <a:t>are more disconnected from school and do not like school;</a:t>
            </a:r>
          </a:p>
          <a:p>
            <a:pPr lvl="1"/>
            <a:r>
              <a:rPr lang="en-US" sz="4000" dirty="0" smtClean="0"/>
              <a:t>are more likely to have depression, anxiety, feelings of loneliness and isolation.</a:t>
            </a:r>
            <a:endParaRPr lang="en-US" sz="4000" dirty="0"/>
          </a:p>
        </p:txBody>
      </p:sp>
    </p:spTree>
    <p:extLst>
      <p:ext uri="{BB962C8B-B14F-4D97-AF65-F5344CB8AC3E}">
        <p14:creationId xmlns="" xmlns:p14="http://schemas.microsoft.com/office/powerpoint/2010/main" val="321364435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399"/>
            <a:ext cx="8763000" cy="1173165"/>
          </a:xfrm>
        </p:spPr>
        <p:txBody>
          <a:bodyPr>
            <a:normAutofit/>
          </a:bodyPr>
          <a:lstStyle/>
          <a:p>
            <a:pPr algn="ctr"/>
            <a:r>
              <a:rPr lang="en-US" sz="6000" b="1" dirty="0" smtClean="0"/>
              <a:t>Step 2: Gather the Evidence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56443"/>
            <a:ext cx="9144000" cy="5801557"/>
          </a:xfrm>
        </p:spPr>
        <p:txBody>
          <a:bodyPr>
            <a:normAutofit fontScale="92500" lnSpcReduction="10000"/>
          </a:bodyPr>
          <a:lstStyle/>
          <a:p>
            <a:r>
              <a:rPr lang="en-US" sz="4000" dirty="0" smtClean="0"/>
              <a:t>Students are found in hallways refusing to go to lunch.</a:t>
            </a:r>
          </a:p>
          <a:p>
            <a:r>
              <a:rPr lang="en-US" sz="4000" dirty="0" smtClean="0"/>
              <a:t>Reports of students who have been physically abused by other students.</a:t>
            </a:r>
          </a:p>
          <a:p>
            <a:r>
              <a:rPr lang="en-US" sz="4000" dirty="0" smtClean="0"/>
              <a:t>Fights have erupted due to bullying issues.</a:t>
            </a:r>
          </a:p>
          <a:p>
            <a:r>
              <a:rPr lang="en-US" sz="4000" dirty="0" smtClean="0"/>
              <a:t>Students have expressed to their parents their wish to be transferred to another school.</a:t>
            </a:r>
          </a:p>
          <a:p>
            <a:r>
              <a:rPr lang="en-US" sz="4000" dirty="0" smtClean="0"/>
              <a:t>Complaints from students and parents perceiving that teachers and staff have little control and don’t care about them.</a:t>
            </a:r>
            <a:endParaRPr lang="en-US" sz="4000" dirty="0"/>
          </a:p>
        </p:txBody>
      </p:sp>
    </p:spTree>
    <p:extLst>
      <p:ext uri="{BB962C8B-B14F-4D97-AF65-F5344CB8AC3E}">
        <p14:creationId xmlns="" xmlns:p14="http://schemas.microsoft.com/office/powerpoint/2010/main" val="113157813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8763000" cy="1200401"/>
          </a:xfrm>
        </p:spPr>
        <p:txBody>
          <a:bodyPr>
            <a:normAutofit/>
          </a:bodyPr>
          <a:lstStyle/>
          <a:p>
            <a:pPr algn="ctr"/>
            <a:r>
              <a:rPr lang="en-US" sz="5400" b="1" dirty="0" smtClean="0"/>
              <a:t>Step 3: What are the causes?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505200"/>
            <a:ext cx="9144000" cy="3299365"/>
          </a:xfrm>
        </p:spPr>
        <p:txBody>
          <a:bodyPr/>
          <a:lstStyle/>
          <a:p>
            <a:r>
              <a:rPr lang="en-US" dirty="0" smtClean="0"/>
              <a:t>Students will focus on step #3 “What are the causes of the problem?”</a:t>
            </a:r>
            <a:endParaRPr lang="en-US" dirty="0"/>
          </a:p>
          <a:p>
            <a:r>
              <a:rPr lang="en-US" dirty="0" smtClean="0"/>
              <a:t>An </a:t>
            </a:r>
            <a:r>
              <a:rPr lang="en-US" dirty="0"/>
              <a:t>important step toward solving a social problem is to identify the causes. </a:t>
            </a:r>
          </a:p>
          <a:p>
            <a:r>
              <a:rPr lang="en-US" dirty="0"/>
              <a:t>The social problem you are studying has causes. It is important </a:t>
            </a:r>
            <a:r>
              <a:rPr lang="en-US" dirty="0" smtClean="0"/>
              <a:t>to </a:t>
            </a:r>
            <a:r>
              <a:rPr lang="en-US" dirty="0"/>
              <a:t>identify these </a:t>
            </a:r>
            <a:r>
              <a:rPr lang="en-US" dirty="0" smtClean="0"/>
              <a:t>causes in order to try and come up with solutions</a:t>
            </a:r>
            <a:r>
              <a:rPr lang="en-US" dirty="0" smtClean="0"/>
              <a:t>.</a:t>
            </a:r>
            <a:endParaRPr lang="en-US" dirty="0" smtClean="0"/>
          </a:p>
        </p:txBody>
      </p:sp>
      <p:pic>
        <p:nvPicPr>
          <p:cNvPr id="3074" name="Picture 2" descr="https://encrypted-tbn2.gstatic.com/images?q=tbn:ANd9GcQNhjKkmOrHezIEP1TeijCn0e-CAH8XAgyV4ayh8JMoZ3pwsKZ-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914400"/>
            <a:ext cx="4495800" cy="259362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69213636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686800" cy="1462088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/>
              <a:t>Step 3: Causes of students’ Bullying        </a:t>
            </a:r>
            <a:endParaRPr lang="en-US" b="1" dirty="0"/>
          </a:p>
        </p:txBody>
      </p:sp>
      <p:pic>
        <p:nvPicPr>
          <p:cNvPr id="4098" name="Picture 2" descr="https://encrypted-tbn0.gstatic.com/images?q=tbn:ANd9GcQZvAPagyZEudt-TrsXsc_bz_fWq5kVx3mSDrG53ybDgw1rPJ0UNw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1546096"/>
            <a:ext cx="4907132" cy="487245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04415287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763000" cy="609398"/>
          </a:xfrm>
        </p:spPr>
        <p:txBody>
          <a:bodyPr/>
          <a:lstStyle/>
          <a:p>
            <a:pPr algn="ctr"/>
            <a:r>
              <a:rPr lang="en-US" sz="4400" b="1" dirty="0" smtClean="0"/>
              <a:t>Step 4: Students’ instructions for activity</a:t>
            </a:r>
            <a:endParaRPr lang="en-US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4299"/>
            <a:ext cx="9144000" cy="5863701"/>
          </a:xfrm>
        </p:spPr>
        <p:txBody>
          <a:bodyPr>
            <a:normAutofit/>
          </a:bodyPr>
          <a:lstStyle/>
          <a:p>
            <a:r>
              <a:rPr lang="en-US" sz="3600" dirty="0" smtClean="0"/>
              <a:t>Students will be put in teams of two.</a:t>
            </a:r>
          </a:p>
          <a:p>
            <a:r>
              <a:rPr lang="en-US" sz="3600" dirty="0" smtClean="0"/>
              <a:t>Students will learn </a:t>
            </a:r>
            <a:r>
              <a:rPr lang="en-US" sz="3600" dirty="0"/>
              <a:t>how to use the Internet to help </a:t>
            </a:r>
            <a:r>
              <a:rPr lang="en-US" sz="3600" dirty="0" smtClean="0"/>
              <a:t>them </a:t>
            </a:r>
            <a:r>
              <a:rPr lang="en-US" sz="3600" dirty="0"/>
              <a:t>with the PPA steps.</a:t>
            </a:r>
          </a:p>
          <a:p>
            <a:r>
              <a:rPr lang="en-US" sz="3600" dirty="0" smtClean="0"/>
              <a:t>Students will be searching for  information on the causes of students’ bullying.</a:t>
            </a:r>
          </a:p>
          <a:p>
            <a:r>
              <a:rPr lang="en-US" sz="3600" dirty="0" smtClean="0"/>
              <a:t>Each team will complete one worksheet related to step 3 of the PPA.</a:t>
            </a:r>
          </a:p>
          <a:p>
            <a:r>
              <a:rPr lang="en-US" sz="3600" dirty="0" smtClean="0"/>
              <a:t>Students will discuss possible causes then they will be given time to research and complete the worksheet as a team.</a:t>
            </a:r>
          </a:p>
        </p:txBody>
      </p:sp>
    </p:spTree>
    <p:extLst>
      <p:ext uri="{BB962C8B-B14F-4D97-AF65-F5344CB8AC3E}">
        <p14:creationId xmlns="" xmlns:p14="http://schemas.microsoft.com/office/powerpoint/2010/main" val="195799905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8991600" cy="1462088"/>
          </a:xfrm>
        </p:spPr>
        <p:txBody>
          <a:bodyPr>
            <a:noAutofit/>
          </a:bodyPr>
          <a:lstStyle/>
          <a:p>
            <a:pPr algn="ctr"/>
            <a:r>
              <a:rPr lang="en-US" b="1" dirty="0" smtClean="0"/>
              <a:t>Step 5: Resources to </a:t>
            </a:r>
            <a:r>
              <a:rPr lang="en-US" b="1" dirty="0" smtClean="0"/>
              <a:t>complete activity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9144000" cy="5032375"/>
          </a:xfrm>
        </p:spPr>
        <p:txBody>
          <a:bodyPr>
            <a:noAutofit/>
          </a:bodyPr>
          <a:lstStyle/>
          <a:p>
            <a:r>
              <a:rPr lang="en-US" sz="3600" dirty="0" smtClean="0"/>
              <a:t>In this activity students will use the internet to help them to identify the main causes of bullying in school:</a:t>
            </a:r>
          </a:p>
          <a:p>
            <a:pPr marL="0" indent="0">
              <a:buNone/>
            </a:pPr>
            <a:endParaRPr lang="en-US" sz="3600" dirty="0" smtClean="0"/>
          </a:p>
          <a:p>
            <a:r>
              <a:rPr lang="en-US" sz="3600" dirty="0" smtClean="0">
                <a:hlinkClick r:id="rId3"/>
              </a:rPr>
              <a:t>http://flippedtips.com/plegal/tips/worksheet3.html</a:t>
            </a:r>
            <a:endParaRPr lang="en-US" sz="3600" dirty="0" smtClean="0"/>
          </a:p>
          <a:p>
            <a:r>
              <a:rPr lang="en-US" sz="3600" dirty="0" smtClean="0">
                <a:hlinkClick r:id="rId4"/>
              </a:rPr>
              <a:t>www.stopbullying.gov</a:t>
            </a:r>
            <a:endParaRPr lang="en-US" sz="3600" dirty="0" smtClean="0"/>
          </a:p>
          <a:p>
            <a:r>
              <a:rPr lang="en-US" sz="3600" dirty="0" smtClean="0">
                <a:hlinkClick r:id="rId5"/>
              </a:rPr>
              <a:t>www.dosomething.org</a:t>
            </a:r>
            <a:endParaRPr lang="en-US" sz="3600" dirty="0" smtClean="0"/>
          </a:p>
          <a:p>
            <a:r>
              <a:rPr lang="en-US" sz="3600" dirty="0" smtClean="0">
                <a:hlinkClick r:id="rId6"/>
              </a:rPr>
              <a:t>www.bullyingstatistics.org</a:t>
            </a:r>
            <a:endParaRPr lang="en-US" sz="3600" dirty="0" smtClean="0"/>
          </a:p>
          <a:p>
            <a:r>
              <a:rPr lang="en-US" sz="3600" dirty="0" smtClean="0">
                <a:hlinkClick r:id="rId7"/>
              </a:rPr>
              <a:t>www.promoteprevent.org</a:t>
            </a:r>
            <a:endParaRPr lang="en-US" sz="3600" dirty="0" smtClean="0"/>
          </a:p>
          <a:p>
            <a:pPr marL="0" indent="0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="" xmlns:p14="http://schemas.microsoft.com/office/powerpoint/2010/main" val="147504921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5309" y="152401"/>
            <a:ext cx="7886700" cy="1066800"/>
          </a:xfrm>
        </p:spPr>
        <p:txBody>
          <a:bodyPr>
            <a:normAutofit/>
          </a:bodyPr>
          <a:lstStyle/>
          <a:p>
            <a:pPr algn="ctr"/>
            <a:r>
              <a:rPr lang="en-US" sz="6600" b="1" dirty="0" smtClean="0"/>
              <a:t>Assessment:</a:t>
            </a:r>
            <a:endParaRPr lang="en-US" sz="6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769" y="1180731"/>
            <a:ext cx="9089231" cy="5120057"/>
          </a:xfrm>
        </p:spPr>
        <p:txBody>
          <a:bodyPr>
            <a:normAutofit/>
          </a:bodyPr>
          <a:lstStyle/>
          <a:p>
            <a:r>
              <a:rPr lang="en-US" sz="3600" dirty="0" smtClean="0"/>
              <a:t>After each group completes the worksheet they will share their responses to complete a chart on Excel identifying the causes of students’ bullying.</a:t>
            </a:r>
          </a:p>
          <a:p>
            <a:pPr marL="0" indent="0">
              <a:buNone/>
            </a:pPr>
            <a:endParaRPr lang="en-US" sz="3600" dirty="0"/>
          </a:p>
        </p:txBody>
      </p:sp>
      <p:sp>
        <p:nvSpPr>
          <p:cNvPr id="4" name="AutoShape 2" descr="data:image/jpeg;base64,/9j/4AAQSkZJRgABAQAAAQABAAD/2wCEAAkGBxQTEhUUExQWFhUXGRwbGBgXGBccGBsfGRcdHRscHh8fHSggHR0lGx0cITEhJSkrLi4uHB8zODMsNygtLisBCgoKDg0OGxAQGywmICQsLDQ0NzQtLCw0LDQ0Lyw0Ly8sNCwsLCwsLCwsLCwsLCwsLCwsLCwsLCwsLCw0LCwsLP/AABEIANsA5gMBEQACEQEDEQH/xAAcAAACAwADAQAAAAAAAAAAAAAABgQFBwIDCAH/xABNEAACAQIDBAcDCAcEBwkBAAABAgMAEQQSIQUGMUEHEyJRYXGBMpGhFCNCUmJyscEzgpKissLRFVOT0hY0NUNjc/EXJFR0g7PD4fBE/8QAGwEBAAIDAQEAAAAAAAAAAAAAAAQFAgMGAQf/xAA/EQABAwICBQsDAwIFBAMAAAABAAIDBBEhMQUSQVFhBhMicYGRobHB0fAUMuEzQlIjkhU0YqLxU3KCwhZDRP/aAAwDAQACEQMRAD8A3GiIoiKIiiIoiKIiiIoiKIq/au28PhheeVE8Ce0fJR2j6CsHyMZ9xUqmoqipNomE+XfklDaHSphluIo5JCOBNkU+puf3aiOrmDIXV9ByVqXWMjg3xPoPFLmP6VMU1xFHFGPEF2HqSB+7Wh1c85ABW8HJWlb+o5zvAe/iqHF7646T2sS4+5ZP4QK0OqZT+5WUWhaCPKIdtz53UF9v4o8cTOfOWT+tYc6/+R71KFBSjKJv9o9lx/tvE/8AiJv8R/6051+8969+ipv+m3+0ey5pvDixwxU4/wDVk/rXvPSfyPesTo+kOcTP7R7Kzwu/mPS1pywHJ1RviRf41sFVKNqhyaBoJM47dRI9bJgwHSxMP00Eb+KFkPxzXPure2vd+4Kqm5Jwn9KQjrAPsmTZ3Sdg5DZ+siPey3X3qSfeBW9tbGc8FUT8mKyMXZZ3UbHxt5puwWOjmXNFIsi96sCPhUprg4XBVFNBJC7VkaQeIspFZLUiiIoiKIiiIoiKIiiIoiKIiiIoiKIiiIoiKIlzePfTC4S6s2eT+7SxYfe5L66+BqPLUsjwOatqDQtVWdJos3ecuzf2YcVme3ekXFz3VCIEPKMnP6vx91qr5KyR+AwXY0XJ2kp7OeNc8cu73ulB2JJJJJOpJ4moqvgABYK42Vupi8QAYoHKm1mayqQeYLWBHletrIJH5BV9TpWjpjaSQX3DE+F7dqacD0UTt+lmjj+6Gc/yj41JbQPOZVNNyrp2/psJ67D38leYPoow4t1k0rn7OVAfgx+Nbm0DNpKrZeVdQf02NHXc+3kp8fRpgRxWRvNz+VqzFFEoruUtcciB2e67P+zfAf3b/wCI/wDWvfo4tyw/+SV/8h3BdUnRlgTwEo8n/qDXhoouK2N5TVwz1T2KrxnRNEf0WIkX76q/4Za1uoG7CpkXKyUfqRg9RI87qg2h0XYtLmNo5RyAJVj6MLfGtDqGQZYq0g5UUj8JA5vZceGPglfamwsRh/00LoO8js+jDsn31GfE9n3BXVNXU9T+k8Hz7s1DwuKeNs0bsjD6SMVPvGtYhxBuFvkiZI3VeARxF09bB6UJ47LiVEy/WFlk/wAre4edTI61wwdiuareS8El3QHVO7Me48epaZsPeDD4tc0MgY81Ojr5rx9eFWMcrJB0SuPrNH1FI60rbcdh6j8KtK2KEiiIoiKIiiIoiKIiiIoiKIiiIoii7S2jFh4zJM4RBzP4AcSfAa1i97WC7lup6eWoeI4m3J+diyPevpGmnJjw94YuF/8AeN5n6I8Br48qq5qxzsG4Bd3o3k5DAA+fpO8B79vckiKMsQqglibAAXJPcBzqGBfJdG5waNZxsAnrd/oxnls2IbqV+r7Uh9OC+tz4VNionOxdguaruU8EXRgGud+Q9z8xWi7E3PwmGA6uIM4+nJZnv33Oi/qgVPjp42ZBcnV6Yq6onXfYbhgPz23V9W5ViKIiiIoiKIiiIoiKIvjqCLEAg8QeFF6CQbhKu3ej/B4jVU6l/rRWA9V9n3WPjUaSkjfwV3R8oKynwJ1xuOPjn5jgs33j3AxWFuyjroh9NBqB9peI9LjxqvlpXsxzC66g0/S1Vmk6rtx9Dl32PBK+HnaNg6MVZTcMpII8iKjgkG4VzJG2Rpa8XB3rTN0eku5EWN8hMB/GP5h7udWEFbsk71x2lOTVgZKT+329j37FpsUgYBlIZSLgg3BB4EHmKsQb4hcc5paS1wsQuVF4iiIoiKIiiIoiKIiiIoiot6t6IcFHmc5pCOxGCMzeJ7lvxP48K0zTtiGOastG6LmrpLMwaMzsHueCxHeDb02MkMkzX45VHsqO4D8+JqnlldIbuX0ehoIaOPUiHWdp6/llYbp7mz40ggdXDzlYaeSj6R+A5ms4ad0vUouk9MwUQscX7vfd58FsO7u6+Hwa2iTtc5G1c+vIeAsKtYoGRjorgK7SlRWOvI7DcMh83nFXVblXooiKIiiIoiWNtb6wQlkj+dkW4IU2VSOTN3+AvWbWFyjT1UcWBxKTMdvZi5GuJSg5KgAHqSCT8K3CJoVa+vld9uC6o95sWpuJ28iFI+I/CvTG1YNrZhtumfYe/wArMkeJUqzEKJF1QkmwuOKa27x41pdGQrKCsZLgcCm7+0Yv7xffWtTLqLPvDhkNjKt+7W/G1LLwuAVbtbf3A4YqJZrFrZQFYk3I4ADxFekWXjXh2SZVNxevFklXencTD4u7qOqm+uo0P3l4Hz0PjUaalZJjkVd6O07UUlmnpM3HZ1HZ1ZLHtvbBmwknVzLa/ssNUYDmp5+XEX1qqkidGbOXf0VfBWM14j1jaOtWe5++MuCYLcvAT2ozyv8ASTuPhwPPvGyCodEeChaU0PDWtvk/YfQ7x4jwO27I2pHiYllibMje8HmCORHdVux7Xt1mr51VUstNKYpRYj5ccFMrNR0URFERREURFERREv7470JgYsxs0raRpfie888o/wDqtE84ibfarTRWi310uqMGjM+g4lYVtPaEk8jSysWdjqT+A7gO6qZ7y83K+l09PHTxiOMWATvuJ0fmbLPigViOqR8GfxPNV+J8BxmU9JrdJ+S5zTPKAQ3hpzd207urefLy1yKMKAqgAAWAAsAByA5VaAWXCOcXG7jclcqLxFERREURFESFv1vQQ5wsDEFf0zjiLqCIx3EqwYkcBYczbbGy+JUGtqTGNVuZ8kjAVIVKSSblDG2pr1eLgjhmVMwBbhcgXA4nXgKxLgFujhc44bPBM+y9mwxC5KM3eSLDyH51qJU5rNUYKc0sS63QW10tfTutr7qXWQadySd+N+HijdcKpuLK0jaZM1iLKRc3BGviK1mTGwUtlGdXXdkqjom3Kmx+LGMxSloFOYtJe8jcgOZA434cKwW8CwsF6RovVF2ptCPDxNLK2VFFyfwA7yTpasXvDBrFbqenkqJBFGLkrCN795pMbNmN1jXSOO+ijvPex5n05VSzzGV19i+m6L0ZHQxaoxcczv8AwFUfIpOr63I3V5suexy5rXtfvtWrVNta2Cnc9HznNaw1rXtttvVtulvNJgZcy9qNv0kd9GHeO5hyNbYZnROuMlB0noyKui1XYOGR3fjeFuuyNqRYmJZYWzK3vB5gjkRVyx7Xt1mr5pVUstNKYpRYj5ccFNrNR0URFERREURV+3trx4SB5pDovAc2J4KPE/1PKtckgjbrFSqKjkq5hFHmfAbSfnBef9ubXkxUzTSm7NwAvZRyVe4D+p51SSSGR2sV9So6SOkiEUYwHjxPFO3RvuSJbYrEr83xiQ8H+0w+r3Dn5cZlLTa3Tdkuc0/psxXpoD0tp3cBx3nZ15a1VmuGRREURFERREURfGawueVEWEJKWBkf2nJdzfm5LNqeQJsPACpjRYLnJ3F8rjxXVHPc+fsjw+se4H8qArxzLD53KHi8XqQgLt327C+vC9aZZQ3LNWNDo90+LsG+JVcmIUdgHM51dza58FLae70qI5xdiV0UUTIgGNyV3svd2Wb6JRO8kDXwVrMzHkWAHjQNK9fKwOxF0+YfBRRdWqIoBBVdLG+XML872Vjetihi1j2JL30ZUxEFo0ldgrtnJIfqjqG4cSYza30fCsSbYrcxhcCzL5j1rWtztuJi8OrqoQjR0X2VPh4VkDcXWiRmo4tVtjcWkUbSSMFRBdieQ/Pyo5waLlewwvmeI4xcnJYXvrvW+Ol0usCn5tP5m+0fgNO8mlqJzKeC+laI0Uyhjxxecz6Dh557gOO5e6r46W2qwr+kf+VeWY/Dj3AoIDKeC90tpVlDHfN5yHqeHnlxG3jZEPyf5N1a9Tly5Dwt+N76343141cc23V1LYL5z9ZNz/1Gsde97/Nmy2VsFiu++6L4GS4u0DnsNzHPK3jbnz94FRUU5iPBfRND6XZXMscHjMeo4eXcTw3H3obBTC5JhcgSL3fbH2h8Rp3W8p5zE7gvdMaLbXQ4feMj6HgfDNbxDKrqGUhlYAgjgQRcEelXQIIuF8zexzHFrhYhc69WKKIiiIoiwzpE3m+V4jKjfMREhLcGPN/XgPDzNU1VNzjrDIL6ToLRn0cGs8dN2fDcPfj1Ll0d7q/LJs8g+YjPa+2eSD8T4ede0sHOOucgvNO6V+ji1GHpuy4Df7cepbgqgAACwGgA4CrhfOCSTcr7ReIoiKIuvETqil3YKqi7MxAAA4kk6AURJcnS1soSdX8pub2zBJCl/vZbW8eFETds3aUOIQSQSpKh+kjBhfuuDx8KIpJFEWG7xbJkw+IbDnSNVzq9zZkYkJzvplYMCdSAeBsZDHawVNURCF9875fPLwxxXdhNg5488rtBFIwVWUDrZGcgBtQbJw14kcLAAnVJNsap1Hoy4D5uwe/t3q8wnRzhVHaaRz4lQBbuCqB6G9Rrq8DLCymDZyYbTq40VtM6WRLk/SW1lJ0F9b+FZg3Ud8ZbiMvneiSzElpHCRZbrESruznRTaxH0bag9o30oScl6xrTd1sFwjZ45hFIXJcB0LsoYgMFdSE7BK3XUcVdb3IvXgXrwBhwOz588VbfDAghMQ2ZSkqQot+0Ox1klxewJuh/V0JBocAjDrSE/Mwnroywgw+CeaRlCu8jk8AqqzAX9xrK4AuVpLHSSarRck2CRN/N8GxkmSMlcOp7I4Zz9ZvyHLzqoqagyGwyX0TQuh20TNd+Mhz4cB6lVu6W7cmOmyL2UXWR7aKP8x5Dz7jWEMJldYKXpPSUdDDruxJyG/8AA2redlbOjw8SxRLlRRYd57ye8niTV0xgY3VC+ZVNTJUSmWQ3J+dyl1ktCi7T2fHPE0Uq5kYWI/AjuIOt6xewPGqVup6iSnkEsZsQvP28uw3wc7QvrbVG5Mp4N/UciDVHLEY3apX1LR9cysgErO0bjtHzYnron3n/AP45W7zCT72T8x6+FTaKf/6z2LmuU2jP/wBcY/7vQ+h7OK1GrFcYiiIoiSulLb/yfDdShtJPcacQg9s+vs+p7qiVkuozVGZXRcnKD6io51w6LMes7O7Pu3rHdnYJ5pUijF3dgo9eZ8BxJ7qqWtLiAF308zII3SPyAuvQ+wdkphYEhj4KNTzYnUsfM+7hV9HGI2hoXymtq31czpn5nwGwKwrNRUURFEVTvBtj5OqBFDyyNlRSbAWBJZuYUAce8qOdbI4y91gtcsmo3WXn3pQ3uxWNxXyEyqIldVIS6ozEj2rsbhSfeL24W8laGuIGxexOLwDvUHG9FOLiTO0mHAuAC0gUEngATzPIc61awUgwuGaZOiDZ2IwONcTQSgDLmZCeD9kErYiSO5BuLFeN7XFeg3WDmlpsV6Cr1YpX3k2bHLioWdFbJG515nOmTS9jbtHUaEi1tb4uJAst8DGudrEYhKR6zac5eIosWF7aZrnrH1yEgEdkhTzvYnvFsGglbpZA2xCa8Fis41FjYEdxDDQ+HlyrErcDcKQ6Aggi4IsQeBB4ii9UZNmxqoVFyAHMMtrhiCM2t7nXnevbrENAyS3tLEJBKlg3VwRyq7spN3lMbi50uWCsT3ll8ayatM24fPyrPezdh5NlqhyiaI9c2U9nMQ3WAHQ5VDtlv9RL1k4YLTE46+03w4rOdp70TS4WHC3tHGtmtf5wgkgm+tgLWHeL66Wqaio1+i3LzX0DQ2hhS/1pQOcP+0bhx3nsG28fdrYEmMmEUeg4u5GiDvPj3DmffWmKIyOsFZaQr4qKEyP7BvPzPct62FsePCwrDELKOJ5sebN3k/0HKruONsbdUL5jWVklXKZZDifAbhwVhWaiooiKIlXpD3b+V4YlB89Fdk7yPpJ6jh4geNRqqHnGYZhXeg9JfR1FnHoOwPDcezbwusNgmZGV1JDKQVI4gg3B99UwJBuF9Iexr2lrhcHAr0NuttpcXhkmHEizj6rD2h+Y8CKvYZBIwOXyrSNE6jqHRHLZxGz5vVtW1QUURee99NsHFYuWS90ByR92RTYW89W/WNUc8nOPJX1TRNGKSlbHtzPWc+7LsTp0QbB9rFuO9Ir/AL7D+G/3ql0MX7z2LnuVNflSsPF3oPXuWoVYrjEURFEVHt7bwiZYYypncEgE+yotdyBrpcWGlyRW2KPXdZappCxlwqHJrnYl3sbs3Hje3gL8h3CrNkbWCwVc95eblead5JS2MxDcCZpD5ds1VSfeesqzj+wdS3PdTHrj9mQyOAz4fVgwuC0SnLce41HIsVYsdrMV7tHaTwxQ4rIMkbqM17XDdhwRbRdcw7yq1kBbFa5HhwLdqdpNoxKATIovrxHMX/Cs1GAuo20tkpiDHJndSoOVo2Aur5SQdDcHKp9K8IujXFuSS/7EWVcPMSIZIJWcFVAVsrMozjS4K2PHn41rvY4KZqB7QSrzZkJWNc1i1uXC3cKxK3DAKXReooirMOqySYoG2W6xsOR+ZVjf0cD0ovBjgsp2ltjEH5psS8iRhoQQxyuitZSRwZioBJPH8YNVVa/Rblt4/hdVoLQX055+fF37R/Ecf9R8O9dGw9kyYqZYYh2m5ngoHFj4Af051FjjMjtUK/rKyOkhMshwHidw+cVve7ewY8HCIo9ebORq55k/kOQq6iiEbbBfMK+vkrZjI/sG4fO9WtbVCRREURFERRFhvSXsH5NiyyC0U13XuB+mvoTfyYDlVNVxaj7jIr6Tyfr/AKql1XHpMwPVsPp2Kw6ItsmPEth2PYmF1H21F/S63HjZa2UUln6u9ReU9GJKcTgYs8j7G3itiq1XAJf392ocPgZnBszDIutjd9LjxAufStFS/UjJVroWlFRWsachiez3OCwOGIswVRdmIAHeSbAe+qQC5sF9Pe4MaXOyC9HbD2cMPh4oV4IoF+8/SPq1z61fxs1Ghq+SVlSamd8p/cf+B2DBTqzUZFEUXaeKMUMkgGYqpIXvIGg9TYV60XNgvCbYlJsOHA7R7T65nPtEsQWPqRw5aVctaGiwVS5xcbldknA+Rr1eLzDtsEYiYE3PWvc9/bOtU8n3nrVsz7R1LXOgPFAw4iE69rP71C/lWh4UymOYWg4/ZeHmwZweLkZFV8yOCVNg2ZLNwzC+W3HS9ZA4LVLGWuuu3DyRwRKZLBwsYchdbuwQHTkW92ta1NGAV3uzE3yKIG6syXAJvlz3ZR+qCBbwrcq454Je6tlihglidWUKMx1izRrxzX1Xs3sa1EEKayRrgGrjhcSkMfYcsnaa+STIdb6MBYL7xSxWQewYXVls7HpMmeMgjgfA91YrYu3FYhY0Z3NlUEk+A/E+FF4TZZjvDvI3VmCOymQl8QwN+051jB5qost+drcL3gVM9+i1dbobROpaeYY7Bu4nju3Z55K0MRY2FRoo3SODG5lXddWw0UDqic2a35YcTsU0w2aNVLCxLEglSbC3I8LnhXT09GyFobmdpXw3TPKOo0jO6a5a0YNbuG/rNsT2ZAK/2JvJicJ+icunOOQlgb9zHtA+pra+nB+1QKbS8jDaXEeK1TdbeaLGx3TsyKB1kR9pCfxHiNDUNzS02K6KKVkrdZhuFeV4tiKIiiIoiUuk7ZPX4F2HtQnrB5AdseWUk+gqLVx60d9yveT1XzFYGnJ+Ht44dqxTAYtopUlT2kYMPMG/uqoa4tIIX0SaJs0bo3ZEEL0lgsSJY0kX2XUMPJhcfjXQNOsAQvkUsZikdG7MEjuWadNGP1w8AP1pGH7qn+Oq+vdk1dhyTgwkmPADzPolzoy2b12PjJ4RAyH9WwX94qfSo9IzWlHDFW3KGp5mhcBm7o9+fgCt0q5XzVFERRFU70kjDOQbWKEnwEqlv3b1nH946wsJPtPUVQVcKqRRF5u35w/V7QxS/wDFZv2zm/OqmcWkKs4XazAVp/QPsd0jmxDCyyWVb8wpvceF7ioz1YU7dq1cisFJUXFQRXEkirdLkMeIsCTb0uffReGwxV/sgWghv/dp/CK3qsXLH7PjmAWVA4BDAMOY4GiJCx8uHWWRmlOSOTq44iwZg97nJzS9xoOFqxJOxb442kXcVeYPBLGXYZruczlmLa2te5PcK1k3UtrA0YJC363qEnzEDAp9NhzN72Hl3/0qDUT26DV1GhtE61qiYdQ9T6d6SY0JNhxNQ2Mc9wa0YldLU1MVNE6aZ1mtFyfnltVrh4Qotz5muoo6RtOz/Ucz6L4Pyl5RS6XnwuIm/a3/ANjxPgMBtJ55db1NXN3wsvtF4u7AYySCVZoSBIl7X1Ug8VYc1Pw0PKtckYeFMo6t1O+4y2hbPuxvBHjYRImjDsyJe5jccVP4g8wQaryCDYrr45GyND25FW9eLNFERRFxkQMCCLgixHgaEXXrXFpBC827XwJgnlhPGN2W9rXsbA+o19a597dVxbuX12lnE8LJR+4A/OpbL0WY/rcAik3MTMhv55h6ZWA9KtqN2tF1L5/yjg5quJGTgD6HxCzrpQxJfaMo5IEUfsBj+8xqBWOvKV1nJ2IMoGHeSfG3kAmboWwumJk8UQelyfxX3VIoG/cVTcrZcYo+s+VvVadViuORREURdGOwqyxvG3supU+TC1ESPs+ZmUiRcsqEpIutgy8St9Sh9pTzUg1bxSB7bqpcwsNipVbFis4XYEUu2sQ+IjEgKZoUIYq7KqK17cQt7nlVRVX5w/NiuKGxaFouzGSGNIkVAA/V2jDKikgmy5uIHDQ/0qKVZAgBW9eLJUe8sbXhe10jcGx4Z3dI42I4kJnd7DW6Ac6yatUpsLp3w0IRFQXsqhRfjYC1bVAXbRF04nCJIGV1DBlKsCOIPEeVEWRdJjYeMDCxPK7XBkzTzOq2sVSzOR5i3dUCqqAzoNz8l1mgdEOnIqJ/tGQ/lxPAePVmiIhJsOJqta0uNhmu1mmZDGZJCA0C5J2BWuGgCDxPE/kPCumoaIQNu77j4cF8O5U8pn6Vl5uIkQtyH8j/ACPoNg4rtqwXJKJFjby9WQBdcy68QDr+RrAOxst7obR6432Kl1mo6KImLo8xvU49dbLOpjfhbMO1Gx56HMg/5nqI1QzDWV3oaos8xHbiFsVQ10aKIiiIoiw/pVwuTaDkf7xEf4Zf5ap6xtpetfR+TcuvQgfxJHr6q/6FsSb4mO+lkYD9oE/w+6t1A77gqzlbELRSdY8reqSd8J8+OxLf8Vx6K2UfAVEnN5Hda6LRcepRRN/0jxF1p3Q/BlwTN9eVj6BVH4g1Y0ItHfiuO5Uya1YG7mjzKeamLmkURFERRFU7Y2KJT1iHJLa1/osBchWHcLmxGouePCtsUrozgtckTX5pcxQkhHz0bKObL2o+HeOAvp2gKnsqGOwyKgvp3tF0jb7PLBhIMdh9JY5TJm11jmLdkjmCClx4VXSnWcVPgJYAqnA72bXxOIgeTDssEbCR+riYKUtYsSScwCknQ8q1auClCVxcLrWINsRML3K+DAg+fiPGtVlL1goO1NsoGgGR3jaVblVOZigLxiNeLEyqgJ9kDNcism4YrVUOAYU4/wBqR9Q04N0VC5tqwsLkWGublbjetqhDFQv7Yka+WEr3dYy6/sFvjWGuFv8Ap3JS3s3+lgVolEXXMNGjcsIx3m6jtdw9TyBi1FVqDVbn5K/0NoM1D+dl+wf7vxv7hwykksbm5JPmST+JqrxJXelzI2XNgAOoADyAVlhcPlGvtc/Dwro6ChEI13/d5flfFOVvKh2kZDT05/ojs1zvP+kbB2nG1u+rNcSo20r9WbaXsD5Ei/wvWL8lvp7c4L/NyjQKoxTgDVYlt4C5/pWItr9i2vLjTAna4qyrYoaKIvhvoVNmBDKe5lIKt5hgD6Vi5usLFbYZTE8PbsW87Gx3X4eKa1usjV7d2ZQSPSqwiy7hrg4AjaplF6iiIoiyPpnw9sRA/wBaMr+yxP8ANVXXjpA8F3XJOS8EjNzr94/CgdFOOEWKkLGwMJ5ga50tx9awo3arz1KVylgMtM0Nz1h5FLW3/wDWsR/zZP4zUeX7z1lXFF/lo/8Atb5BbD0Vf7PT77/xGrWj/SC4HlJ/n3dQ8k31KVCiiIoiKIiiLhPEGVlOoYEH1FEWf4bDKIhDIAVglEbAi4Ko4CA343jKe+i8unQYNYcOY47BVRgofVRobA/ZH4UXqz/Y+KVIlHyxlaxtEVR1Gp9nKLhe4E3tWp2BXrZp8mi6n7AcdYztlnmA9tSQyqTqFR7ZRwBy8eZrBxvhko9Q6Qnp3CkbRwMbhyjTYV5DmbKlw5XW7LZl48ToT40a52S1Mkc04JM25vHOmjTKz5HUGElRcsurg9wF1I7yOVaqifmxYDFddoOgkr3c5ICGNP8AdwHr8smak8ySfMkn86qsSV9CAaxthgB4JsfdCSHDDEMbSA3MenskcPv8Tb0q2oYmxOD35+S+fcqq6WtgdTUxs3b/AKuHV59SrEcEAjUGugBuvkDmlpsV9r1Yr5IgIIPA14cVk0lpuFXkZcUD9eMj9gg/nWGT+xSr61MeDvP/AIVjWxQ0URFEWu9HOPEuCRQdYWMTDuy2Kj/DZPfVbILOK7Wjfr07DwHhgmesFJRREURZb018cL5S/wDx1W1/7e30Xackcpv/AB/9kn7m/pm/5Z/iWosH3K/0r+iOv0KibyxlcXiQeU0n8ZrCUWe7rK36PcHUsRH8W+QWtdE0oOAAH0ZHB+DfgatKI/0u1cLymYW1xO9o9vROdS1z6q95NuJg4TNIGKggWXj2jWyKIyO1QtsELpX6jUpf9rOE/u5fcP61K/w+Tgpv+FzcF34PpTwTsFbrEB+kVuB521rx1BKBdYu0ZMBcYpg3i3kiwkCztd42KgFLG+YEgjwsK0RQukdqjNRoad0r9QZqn2H0i4bEzLCqupa+rWsLAnXXwrbLRvjbrFbpqCSJmu61lV76bXw2HlJcSsMSit82UAuhtfVb3It7qwgpnTA6uxYU9G+e5acl24nfCLGYOfqzLGsSgy2yiQodGCk3AJva/nWT6R7XBp2rN1E+N7Wm2KVtl7e2etkjjxAYkAXMfPT6ug8q9do2QYqWaWoaNlgrjGFo5SqnJMmYxtyNtPVeRU6/A1WuCiAsnaW9/DipO2ukOOIzRJG5mjZo7mwTMrFSe+1xe3kNONeVbBTtBJxdl7lStF8m31TmuebMwJPoOPkstxE7OzOxuzG5PeTVMSSblfS4omRMEcYsBkExbDkiwEiyYyGbrCA0QGUKAfpG/FvDlx42td0Gi3yN5w26lzOla99ReCmI1cnH0HDjt6s3rZe3YdoI6w3VkZCRJa9s17i3KwI8Kkz0j4bX2rmJ43w/dt3JL2htLZiyuEXE5b/7sxiMW4lQykgE8r1YQ0s4ZsVdU8mm1LudJsTu+FfJ8ZgUCFo8YA65ku0Oq5it/Y+srD0rIQzG9iMFFbyUY69n5cR7KTs+HCTpJJF16rCpeQOULMqi5CWUAN4nSsHiRjg11rlR5uTLY3sZrG5PzYqqfG7NLI+XGZkvazw6gixB7HD+lbPppib4KczkqGtLdbA8fwp+H2Yr4mOIP2JRmR7e0oUtpyvYW8DWkyWBvmFy8mi3squYdlfNdDbU2cCRlxen2ov8lbhBORfBdGOSTSL6x7/wjEYMdeYozewDXbQKpUNdjwFgwBPf5itQkFlzEujpPqDDECVb7A30w2z1kRC85dgWKgKgYDKSt9SCANdL2Ggr00Ukh1jgu00doOaGINcVd4Hpbw7G0kUiDvFm+FYv0e8fabqZJoqQfaQU97M2lFiIxJC4dDzHhy8DUFzHMNnCyrnxuYbOFipdYrBZV01SjrMMvMK5/aKgfwmq2vOLQu25JNOpK7i3wv7pc6PsE0uIdV4iInhf6aD86j0zdZ9uCt9OTNipw538h5FdXSHDk2jiB3sG/aRT+JryqFpSstBP16CM8CO4kJ56GJ7wTp9WQN+0tv5amUB6JHFc5ysZaeN+9tu4/laJU9cmkrpe/wBnN99PxqZQ/rBT9G/rjtWMbDWEzKMQbRa5j2h9E21UEgXtwBq3n19Q83mr2o5zmzzefzejbccCzMMOzNFfslr3+IBI8SAfCkJkLP6ma9pzKWDnc0zbSxTf2WIHJzx/J2IP0VlbFFB33yKG+6U9IMJaatxbl/wq2BzXVzi3K3tfxVLug5XEXHERykf4TVIrv0T2KTpL/Lns80bZxRkwmzmYkn5Obk8z1hrTo09FwWjRP2O61Z7n/wCp7S/5I/jrbU/qx9a3Vf60XWljAfpY/vr+IqTL9juoqXP+m7qPkm07SWOTFmQkuJm6oDjcO1x4LawPge+1chUTBg8vD8qg0To2atqf6eDWnpHhbLrOzvS5i8Q0kjyPqzszMbWuWJJ+JqpfI551nG5X1KGFkMYjYLACy7Pk0yGB48udyzIGGYHqimhFxxLfCptPTW6cgXI8odOmMmmg/wDI7uA47+7qdNvyYfH4WPq8VHLiVXOq5kzkW7ceUAEa8ARfTU1d0U5hfqnIqipqgRuDr4HP3SDs3aUkDFomKllKm3cw1q9fG14s5XMkTZBZwXPZGDWWTtkrEgLyuOKxpqxHjyHiRWFRKImFy11U4hjLu7rUnbu1DiY8HMVCZoGyovBVXF4hUUeCqAL+FR9HkmMk7/ZRdFuLonE/yPkFd7k/6tj/APy8n/tmsKv9eP5tWFb/AJmLr9Qk2rJWqdej/Gq80UUp7UWd4Se4xsHj8jcMB3rVZXQ/vb2ql0nSAkTNGIOKTZTqfM1YtyCuGfaE376EQqoQnNiVR5T4RoqIl/qjKX828Bar0fGCS47FS6LgaXukIxS/sbZRmzEkhEyBsq5nJkcRxoikgFmdgBcgcSTpU2pqBC29rkqxq6oU7QbXJyV5it0Iiy9Vi4Qp9rrZEuPLIWzX9NffUeOsfbpsN+AUaLSEmqecYb8AUwbBZsCMuEcTliC4MsdzbiI4lLdq3PPrUKpkfKbltlXVk0kx1nMsBwWrYLEdYgaxF+RqIoKyDpgnzY1V+rEo9SzH8CKqa43k7F9B5LM1aMu3uPkFL6GMPeed/qxhf2mv/LWVAOkStHKyS0MbN7ie4fldPTHgcuKjlA0kjt5sh1/dK15XNs8HetnJWfWpnR/xPgfyCvnQ9j8mKkiJAEseniyG4A/VLn0pQvs8t3pypp9embKB9p8D+bLYqtVwKSul7/ZzffT8amUP6wU/Rv647VjOwdnDETrESwzZvZXM3ZUmwFxcm1gL86t55ObYXWV7UzGKMvAvZd+3tlfJXjys93RZMrr1csebXK6hjlYedYU83PsJIWuln+pjJc23qrWXJLs7EYnKFmeeETlQArlVlIlsBo7GQhu8qDzNRo4mxVNhkR88lEihbBWarciPnkqjdnEIk46xsqsrpm5DOhUE+FzUmrY58RDVLro3SQlrc1920qxxYWASJI0MWV2jN0zFibKedhbWtFBE5jSXC11o0ZE9jCXC11dboRn5DtFraGIAHxDAke4isqhw56MJVuH1EbeKVcI1nVuOUg+43pX1cdPCS7M4Ab/m1XEVI6puxuGGJ3KVipy7s5tdmLG3C7G5+JrhHvL3axXSUtLFSxCKIWA8eJ4qNLJbQVfaJ0XzlppRhsG/ieHn1Zw6+t1P6bM9vD8+SZdl4vD/APdGfELGYM4ZWSUk5mjIsVQj6J51YVNHK+QuaFwFbo+eWVzmjA8QtQxO1YBDFiutIRdVIViXBGqhbZiT3W9KrHxvY8hUT4ZI5ObtiFkm/uCSLHSrGLKbMB95QfxrpKOQviBK7HR0hfAL7MFTbYxDJs5Ej0+U4hkltfMVhSJkA8LyMSOendUHSBJkDeCq9MyEPF8gFJ2jDkgwS90DfHGYg1KoRZhHH0C36Bfr0utxPomHcn/Vsf8A+Xk/9s1rq/14/m1ba3/MxdfqEpYZbuoPAsB7zVg82aSrN5s0kK13p2P8lnIQkxtco3rqvmp0PpWilm52O5zUajn5+K5z2qlqSpabd/8ADWOHcG4aIA25FQND42sfIiq3RxFnDiqnRThquG26hbptGzojuEZMThsQlyFDHDu2ZCx7IJjke1yBmCi+te6Qic8Bzdl1lpSB8jWuaMr+i696dg/JHA6+GUtc2iYnKOV9NL8vKpFPNzgyOCk0tRzrftItvRunOYZJMVbs4eJ5DfhfKco8ydBWqvcBFbetOk3gQ23lbF0b7WlxGGzTAXvpb8PKqRc6so32x/X46dwbjOVXusnZBHna/rVHUP1pCV9U0RT8xRRsOdr9+PqtF6HMDlwskpFjJJYHvVBp+8WqdQtswneuT5VT61S2MH7R4n8AKR0tbN6zB9aPahYH9Vuy3xKn0rKtZeO+5auTNTzdXzZyeLdoxHqO1ZNsHaJw+IimGuRwSBzH0h6i4qsjfqPDl3NbTiogfEf3D/jxXo6OQMAwNwQCD3g8Kvwbr5I5paSDmEt9ImyZMVg2ihALllNibaA61IpZGxyBzlJo5mxShzsljMm6OIUkHICOIzirQ18PFXB0nBx7lwbdiRRmkkgiQcWeQBR/914dIRWwuvDpSG2F11YLboJ+T4dHmwoWQztls0pZUOZFI7PV9WpW/Elr8dK6Sqc+USDCyq5Kx8k7ZBhbL8+q7/8ARwyDPhpY5kOoF8suvAMh1Bqwj0hGcHYFWza9owlaWlfG3YkRS+IkigQcTI4B9BzPcKydXxDLFH6ThblijZm8CFZcPFcYYQyAOykGWVyoDEchluAO4a1UzVobIJX7FDo2zV9a3VGXcBx+YqtVbVQVVVJUya7/APhfSYIGQs1Wq32Jsl5GjkIXqw4zZiBdQwzaHiLXrfRUzH3fJls4n2VJpnTMdMHQsPTI2ft3du7vXftnYEk2ImmiMZilkd4yHFiruWUjwKkV1UVbE1jWm+AC5iHSULY2tde4AUP/AEUn+x+2Kz/xCHitn+KQce5XkOMaPF4GHrB81Ac6hgQpLLqe7QHWqWqcHOc4bVUh7XzucMiuzfbd6afFSYiMoY5MpUlgDYKBw8wasqWsjZEGuzU6kroYotU5hKO8+G6mDCxOyZ1mmmKhgewY4VBPdcqw9K0VU7ZJA5u5V2k5G1R6G62ParvE7HkxOHwkkWUqsORrmxDddK9j+qyn1qVDUMiadbafQLHQVfDDTc2446zvNT9g4b5NFiI5njRsRG0cd3FizoQBWmepY+RjxkFNqauOSVjxkFUQbsSKyky4ewIP6VeRqS6viIIxUx2k4S0gX7kQ7RTFT4vDl1yPKXgkJ0VhoRfkra+tV9M8xu1gqCnrxSz3dkVwbdOUaGXDj/1RVl/iEXFdANKwHK644raqHG4mBz1mHbq7lCCUkSCJCyHhe4KkcwKrIHuY7Wauc+vNJKHDI5+K+tuvIwzYd451/wCGwzj7ynVTrwNWra2M/dgujg0rTytBvZcY915wC02SBBxeZ1VRXr62JowN1sk0hA0YG/UoeY4tlwWCzNAWDSylbGUg3AtyRSNL89aqJ53TOuVR1NS6d1zktuEY2ZsxrWuidnuzNovxIqHM/UYXLZo6l+qqmRbCceoYnwWG1RL6yvRW62zfk+Ehh5qgzfebtN+8TV9CzUYGr5NpGp+pqny7zh1DAeAU7HYVZY3jfVXUqfJhY1m5ocCCo0MropGyNzBB7l5v2jg2hlkib2kYqfQ2v5Vz7mlriCvrkEzZomyNycAVs3RdtkT4MRk9uDsEfZ+gfK3Z/VNW9HJrR22hfPuUVEYKsvH2vx7dvjj2pwIqUqBJuP6OcLJIzkasbnQcfdRFH/7McL3f/vdRFaYfd7D4CKSSCDMyqSAAoJ8OQA4n30WTG6zgCbLIv7KV1jhZFDO7uy8QkSNYEeByqB96tbj0rhWkz2ykZ2wxyNgALnrA8VY7F3LwaYT5ZOQFZmKgAXK5iFUDmWAvbxrW+VrB0lWR081ZU8zALk9w4nglnFShmORQiD2VHIfme81VSyukdcr6jozRsVBCI2YnadpPtuGzvKs9gbG67tuG6sG1kF3Y9wA4DvJ/6bKeDnDc5Kt0/pwUDOaixkI/tG8+g7+Ntj9z1EyyLhmlXKQYhlEyk5SHe/ZA0ta5OoNWfRAsvmbpHPJc43Jxudv54qxj3Vw7jq1wkvWABmDqqqt/tagny+Fem1sclqxvfBfNobhxxxNIYolyi+Um9+7UAW+NYdEmwWTTd1rBWmxtwsPBY2u1u1oLG/H0r3FXbItVWG2N3oXhK9XoBfKoF2twXWvDfYsjG21gFm+L6N8VIUdYoYlBJMYc30tlPsaniSOHCt7XNacVCnhqJWloIF/hXVtfZTIgjnVo7iwLgWOhuL8OF6nNkZILArlJaOppH845uHBUS7ChHB094pzTd69NdMc2ld8m7qN3egrIwgrU3SL271JwOyRGdCLeVZNj1VpmqzKMV1YrYKOb6e6vHRArOOvewWX3CbGWI5gQAPyo2MNxSWtdKNWy0TcLceLEwvicQgyTKBCpF+xe5fUaZyBYdwB56RJXhzsF0Oj6d0MXTzPyylz9DWDMmcFltwA4aC34CtSnJw2Fuvh8KPmkAPfYXoiR+mLbNzHhVPD5yTzIsg91zbxWq2ukyYF2vJWisHVLhngPX0Helbo+2V8ox0SkXVPnH8ktb3tlHrUamj15AFdabq/pqN7hmcB2/i5W+Vdr5giiLKOl7YOV1xaDsvZZLcmA7J9Rp+qO+qyuisdcLuOS9frMNK44jEdW0dhx7eCV9x9vHB4pHJ+bbsSfdJ4/qmx9COdRqeXm332K50xQCspiwfcMR17u3Jb8rAi41B4EVeL5eQQbFfaLxFEXGSMMCrAEEWIPAg8QaIsk29ho8PJjhFGkSx5Y0ygC/wD3eN/4nIt4CtMjg3E5KyoopJzqMxcSk7ae13mSKPhFCioiDh2VAzHvY2vVRNKZHX2LvdEaIi0fFZuLjmd/AcArPczddsZJmbswoe23M88q+NufL3Uii1zwWjTmmmaPj1W4yOyG7ieHn321+HAJGmSICMfYAH/7zqwbhgvlUkr5XmR5uTmTtXfHGFFgAKEk5rWuVEVNvgmbBzDvUj31lH9wS5GIXzZGLEka9oMyizWIJBGmvdwra4WNl0MT9dgcpcjWBNibcha58rkCvFmlPESKZQhi2iJJLkIkwB0HhPYDS1+HfashitLiG5370wbA3XAdmxKGUA3hOIfrJFLAhxY3VVAChSCSbvfx2AKNI++V7Jhl2RAws0MRHcUU/lXq1pd2h0c4KQ3RGgI4dS2Rf2B2T7qya9zcitEtLDL9zQqTF9GMn+6xS27pIiT71dR8K3Cpcq52hoTkSFJ2f0ZAWM+JZzrpGiovhxzHTz5V4ah62N0RTjO57VOwHRrhEIMufEWJOWYqUN+9AApA5XFa3SOdmpUNFDCbsbinICsFKX2iKFtnaSYaGSaT2UW/iTyUeJNh61hI8MaXFSKWmfUzNiZmT8PZmvO20sc88ryyG7uST68h4DgB3CqJ7i4lxX1ingZBG2JmQFlsPRZsHqMN1zj5yezeSD2B63Leo7qtKOLUZrHMrgeUdf8AUVHNN+1mHbt7su/enWpi51FEUPa+zkxEMkMnsuLHvHcR4g2I8qwewPaWlSKWpfTTNlZmD8HbkvPO2tmPhpnhkHaQ2vyI5MPAixqikYWOLSvqtJVMqYWysyPhvHYtO6Kd5+sj+SSntoPmifpIPo+a/h5GrGjnuNQ5rjeUmjObf9VGOi7Pgd/b59a0Sp65RFEXTi8SkSNJIwVFF2Y8AK8c4NFytkUT5XhjBclYBvZtr5ViZpEuI3fMqn7MaRhj4lUBtyuapaicyu4L6VojRTaGLHF5zPoOHnnwELZuDDnM+cQqR1rquYqvMgDU+gPlXkMJkNti2aV0k2ihLgLvOQ3/AIH4C2zd7E4VoUGEeNogOzkYG3nzvfjfW/Gp+pqi1sF8jqZpZpTJMSXHP5u3blZ3rxaEURFEVVvOUOFmViLMhUXa2rCwANwQb8LG9Zs+4LJgu4K6h2PAsYiESFFFgGAb33uT5mpan5LrXYOHAsIlA7gLD3cK8sFlru3lSsFgY4hlijVB3KoF/O3GvVipFERREURFERREURFERRFjPSfvR8ol6iJrxRHUjg78CfELwHr4VU1c+u7VGQX0Hk7ov6eLn5B0neA9zmeziqrcPdw4zEAMPmY7NKe8cl82I9wNa6aHnH8ApumtJCip7j73YD37POy3oC3CrpfMSbr7REURFESZ0k7q/KoetiHz8Q0txdeJXzHEeo51EqoOcbrDMLodAaV+kl5qQ9B3gd/oe/YsYwuJaN1dGKupupHEEVUgkG4X0GSNkjCx4uDmt23I3pXHQ3NlmTSRPwZfsn4HTuJuaecSt4r5ppfRbqGXDFhyPoeI8c+AYZpVRSzEKqgkkmwAHEk8hW8kAXKqmMc9wa0XJWJb+74tjH6uPTDodO9yPpHuHcPfrwqKmoMhsMl9F0LodtEznJMZCO7gPU9yo9g7BmxbFYULBRdzpYD1IFzrYc7HurVDC6U2Cn6Q0jFRR68mZyG/8DafwE/YPZTxgRph5QB/w2tfxa1vWrVkWqLAL5/UVpmkMkjrk/MNy4v0emZhKYVilOhbrXRgO/5phfy99bQ05KDK+J2YuVd4HoxwaKM5xDyW7UnynEKW90nCsrBRiAdinR7h4ReBxVu75ZiwPhLTVG5eardyscDu7BECEEhBue3PPJxFvpyNpblTVG5NVu5SoNlQIbrEgPflF/fxr1ZKZREURFERREURFERREURFERRFnvSTvn1KnDYdvnTpI6/QHcD9Y/AeNrQaqp1RqNzXVaA0NzzhUTjojIb+PUPHqzynA4N5pFjjUs7kBQO8/gPHlVY1pcbBdvNMyGMyPNgM16A3W2CmDw6xLq3F2+sx4ny5Adwq8hiEbdUL5bpKvfWzmV2Wwbh8z4q4raoCKIiiIoiKIss6TtzbZsXh104zIo4d8g8Pre/vtW1dP+9vb7rteT2mb2pZjj+0/wDr7d25Z9sraUmHlWWJirrz5HvBHMHuqCx5YbtXVVNNHURmOQXBTHvjvzJjY0iC9XGAC4B9th/KDwHfqeAtInqjILZBVGitBx0T3SE6ztnAe52ns3ql3c2DLjJRFEPFmPsqO8/kOdaYonSOsFY19fFRxc5J2DaSt62DsWLCQiKIWA4k+0x5sx5n/pV1HG2Nuq1fMa2tlq5TLKcfADcFY1sURFERREURFERREURFERREURFERREURFERREg9IO/IgBw+HYGY6M44R+A+3+FQqmq1Oi3PyXT6D0GagiecdDYP5fjzWQqrOwABZ2OgFyzEn3kk1VYkrvCWsbc4AdgAW1dHu5/yNOslAOIca8+rU/RB5nvI8hwubemp+bF3Zr55pzTH1j+bi/TH+47+rcO07g5VLXPooiKIiiIoiKIiiLKt++j4qWxGEW68XhA9nvKfZ+zy5aaCtqaS3SZ3LttDcoA4CCqOOx2/gePHbtxxOa1XrsFqHRjvPhY0GHZRDIx/SE6SHlc/RPIA6d2pqxpJowNU4HzXF8odGVcj+fadZo2fx6ht4nPsC0+rFcaiiIoiKIiiIoiKIiiIoiKIiiIoiKIiiLrnmVFLOwVVFyzEAAd5J4V4SALlZMY57g1ouSst3y6SC4aHBkhToZtQx+4OK/eOvdbjVbPWX6LO9drork2GWlqsT/HZ27+rLffJZ3h4GkcIilnY2AGpJNQQCTYLrJJGRtLnmwC2XcDckYQCaYBsQRoNCIgeQ72txb0Gly1rTU3N9J2fkvn2m9NmrPNRYRj/AHdfDcO07AHWpi51FERREURFERREURFERREj75dH0eJzSwWimOpH0HPO/wBVifpD1Gt6hz0gf0m4FdJorlBJTWim6TPEe44dx2LIdoYCSBzHKjI44hh8RyI8Roaq3NLTZwXeQTxzsEkTgQfnwJh3Z38xOEshPWxD6Dk3A+y3EeWo8K3xVT48MwqrSGgaar6Q6Lt429Y2+B4rU93988Li7BHySf3cllb05N6EnvtVlFUskyOK4mu0NVUmLm3bvGI7do7UxVvVUiiIoiKIiiIoiKIiiIoiKIvjNYXOgovQCcAk7ePpEw2HusR6+TuQ9geb8PQX9KiS1bGYDEq/oOTtTUWdJ0G8c+we9u1ZXvFvRiMYfnn7I4Rrog9OZ8Tc1Wyzvk+5drQ6Lp6If0hjvOJPzhZcN3t3Z8Y+SFdB7TnRF8z+Q1ryKF0hs1Z12kYKNmtKeobT1e+S2bdPc+DBLde3KRZpG4+Sj6I+PeTVvDTtiyzXz3SemJ642dg3YPfefgCY63qpRREURFERREURFERREURFERRFXbb2HBikyTxhhyPBl8VI1H4HnetckTZBZwUukrp6R+vC63kesfOCyzeXo1nhu+HJnT6trSD0+l6a+FVstG5uLcQu10fylgm6M/Qd4H27cOKRpEKkhgQQbEEWIPcRUMiy6Rrg4XGSYti78YzDAKsmdBwSUZh7/aHkDW+OpkZkVVVeg6OpN3Nsd4w/HgnfZXStC1hiInjP1ks6+Z4EeQvUxlc0/cFzdTyVmbjC8OHHA+o8k0YDe/BTexiY7nSznIfc9r1JbURuyKpptD1sP3Rnsx8rq5ilVhdSGHeCCK2gg5KvcxzTZwsuderFFERRF04nFxxi8jog72YAfE+BrwuAzK2RxSSGzGk9QuqHH79YGLQzqx7owX+IGX41odVRN2qzh0FXy5RkdeHnj4JU2v0rjhhof1pT/Kp/mqM+v/gO9XdLyUOdQ/sb7n2SNtvebFYrSaUlfqDsp7hobd5uahyTPk+4rpaTRlLSfpMAO/M959FX4HBSTOEiRnc8lBJ8/AeNa2tLjYBSpp44Wa8jgBxWjbtdFxNnxjWH90h1/WYcPJffU+Kh2v7lyWkOVAF2Uo/8j6D37lpeCwccKCOJFRBwVRYf9fGrBrQ0WC5CaaSZ5fISSd676yWpFERREURFERREURFERREURFERREURFEVZtnd/D4oWniVjybg48mGvpwrXJEx/3BTKTSFRSm8LyOGzuySFtfoo54ab9WUfzKP5fWoT6D+B7109Lyr2VDO1vsfdJ+0Ny8dDfNh3IHNLOPPs3PvqI6mlbmFfwaaoZvtkA68POyopYypKsCCOIIsR6VpItmrJrg4XabhcoJ2Q3RmU96kg/CgJGS8fG14s4A9amJtzEjhiJh5SuPzrPnXjae9RzQ0xzjb/AGj2XL/SHF/+Kn/xZP8ANXvPSfyPevP8PpP+kz+0ey6321iTxxEx85H/AK15zj9571kKKmGUbf7R7KE7km5JJ7zxrBSQABYLtwuEkkNo0dz3IpY/AV6Gl2QWuSaOIXkcAOJt5pi2duBjpSPmerB+lIQtvTVvhW9tJK7ZZVU+n6GL9+seAv45eKc9j9FUK2OIlaQ/VTsp5E+0fMZalsoWj7jdc9VcqpnYQNDeJxPsPFPWztnRQLkhjWNe5QBfxPMnxNTWsa0WaFzU9RLO7XlcSeKlVktKKIiiIoiKIiiIoiKIiiIoiKIiiIoiKIiiIoiKIiiIoi6MXgo5RlkjRx3OoYfEVi5odmFtimkiN43EHgbKg2puXgWUscMgIBtkLJ8FIFaX00RGSs6bTVc1wAkPbY+YKUdrbrYVMuWK1737cnh3tUV8EYyCvqbSlW++s/wHsq7/AEfw/wDd/vP/AJq180zcpX+IVH8vAeyudmbo4R0UtDck/Xk7/vVuZTxkZKBUaXrGPIa/wb7Jvwe5+BjFlw0Z++M5973NSm08QyaqGXTFdIelK7sw8rK6iiVRZQFHcAAK2gWyVc5znG7jdc69WKKIiiIoiKIiiIoiKIiiIoiKIv/Z"/>
          <p:cNvSpPr>
            <a:spLocks noChangeAspect="1" noChangeArrowheads="1"/>
          </p:cNvSpPr>
          <p:nvPr/>
        </p:nvSpPr>
        <p:spPr bwMode="auto">
          <a:xfrm>
            <a:off x="116681" y="-144463"/>
            <a:ext cx="2286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5" name="AutoShape 4" descr="data:image/jpeg;base64,/9j/4AAQSkZJRgABAQAAAQABAAD/2wCEAAkGBxQTEhUUExQWFhUXGRwbGBgXGBccGBsfGRcdHRscHh8fHSggHR0lGx0cITEhJSkrLi4uHB8zODMsNygtLisBCgoKDg0OGxAQGywmICQsLDQ0NzQtLCw0LDQ0Lyw0Ly8sNCwsLCwsLCwsLCwsLCwsLCwsLCwsLCwsLCw0LCwsLP/AABEIANsA5gMBEQACEQEDEQH/xAAcAAACAwADAQAAAAAAAAAAAAAABgQFBwIDCAH/xABNEAACAQIDBAcDCAcEBwkBAAABAgMAEQQSIQUGMUEHEyJRYXGBMpGhFCNCUmJyscEzgpKissLRFVOT0hY0NUNjc/EXJFR0g7PD4fBE/8QAGwEBAAIDAQEAAAAAAAAAAAAAAAQFAgMGAQf/xAA/EQABAwICBQsDAwIFBAMAAAABAAIDBBEhMQUSQVFhBhMicYGRobHB0fAUMuEzQlIjkhU0YqLxU3KCwhZDRP/aAAwDAQACEQMRAD8A3GiIoiKIiiIoiKIiiIoiKIq/au28PhheeVE8Ce0fJR2j6CsHyMZ9xUqmoqipNomE+XfklDaHSphluIo5JCOBNkU+puf3aiOrmDIXV9ByVqXWMjg3xPoPFLmP6VMU1xFHFGPEF2HqSB+7Wh1c85ABW8HJWlb+o5zvAe/iqHF7646T2sS4+5ZP4QK0OqZT+5WUWhaCPKIdtz53UF9v4o8cTOfOWT+tYc6/+R71KFBSjKJv9o9lx/tvE/8AiJv8R/6051+8969+ipv+m3+0ey5pvDixwxU4/wDVk/rXvPSfyPesTo+kOcTP7R7Kzwu/mPS1pywHJ1RviRf41sFVKNqhyaBoJM47dRI9bJgwHSxMP00Eb+KFkPxzXPure2vd+4Kqm5Jwn9KQjrAPsmTZ3Sdg5DZ+siPey3X3qSfeBW9tbGc8FUT8mKyMXZZ3UbHxt5puwWOjmXNFIsi96sCPhUprg4XBVFNBJC7VkaQeIspFZLUiiIoiKIiiIoiKIiiIoiKIiiIoiKIiiIoiKIlzePfTC4S6s2eT+7SxYfe5L66+BqPLUsjwOatqDQtVWdJos3ecuzf2YcVme3ekXFz3VCIEPKMnP6vx91qr5KyR+AwXY0XJ2kp7OeNc8cu73ulB2JJJJJOpJ4moqvgABYK42Vupi8QAYoHKm1mayqQeYLWBHletrIJH5BV9TpWjpjaSQX3DE+F7dqacD0UTt+lmjj+6Gc/yj41JbQPOZVNNyrp2/psJ67D38leYPoow4t1k0rn7OVAfgx+Nbm0DNpKrZeVdQf02NHXc+3kp8fRpgRxWRvNz+VqzFFEoruUtcciB2e67P+zfAf3b/wCI/wDWvfo4tyw/+SV/8h3BdUnRlgTwEo8n/qDXhoouK2N5TVwz1T2KrxnRNEf0WIkX76q/4Za1uoG7CpkXKyUfqRg9RI87qg2h0XYtLmNo5RyAJVj6MLfGtDqGQZYq0g5UUj8JA5vZceGPglfamwsRh/00LoO8js+jDsn31GfE9n3BXVNXU9T+k8Hz7s1DwuKeNs0bsjD6SMVPvGtYhxBuFvkiZI3VeARxF09bB6UJ47LiVEy/WFlk/wAre4edTI61wwdiuareS8El3QHVO7Me48epaZsPeDD4tc0MgY81Ojr5rx9eFWMcrJB0SuPrNH1FI60rbcdh6j8KtK2KEiiIoiKIiiIoiKIiiIoiKIiiIoii7S2jFh4zJM4RBzP4AcSfAa1i97WC7lup6eWoeI4m3J+diyPevpGmnJjw94YuF/8AeN5n6I8Br48qq5qxzsG4Bd3o3k5DAA+fpO8B79vckiKMsQqglibAAXJPcBzqGBfJdG5waNZxsAnrd/oxnls2IbqV+r7Uh9OC+tz4VNionOxdguaruU8EXRgGud+Q9z8xWi7E3PwmGA6uIM4+nJZnv33Oi/qgVPjp42ZBcnV6Yq6onXfYbhgPz23V9W5ViKIiiIoiKIiiIoiKIvjqCLEAg8QeFF6CQbhKu3ej/B4jVU6l/rRWA9V9n3WPjUaSkjfwV3R8oKynwJ1xuOPjn5jgs33j3AxWFuyjroh9NBqB9peI9LjxqvlpXsxzC66g0/S1Vmk6rtx9Dl32PBK+HnaNg6MVZTcMpII8iKjgkG4VzJG2Rpa8XB3rTN0eku5EWN8hMB/GP5h7udWEFbsk71x2lOTVgZKT+329j37FpsUgYBlIZSLgg3BB4EHmKsQb4hcc5paS1wsQuVF4iiIoiKIiiIoiKIiiIoiot6t6IcFHmc5pCOxGCMzeJ7lvxP48K0zTtiGOastG6LmrpLMwaMzsHueCxHeDb02MkMkzX45VHsqO4D8+JqnlldIbuX0ehoIaOPUiHWdp6/llYbp7mz40ggdXDzlYaeSj6R+A5ms4ad0vUouk9MwUQscX7vfd58FsO7u6+Hwa2iTtc5G1c+vIeAsKtYoGRjorgK7SlRWOvI7DcMh83nFXVblXooiKIiiIoiWNtb6wQlkj+dkW4IU2VSOTN3+AvWbWFyjT1UcWBxKTMdvZi5GuJSg5KgAHqSCT8K3CJoVa+vld9uC6o95sWpuJ28iFI+I/CvTG1YNrZhtumfYe/wArMkeJUqzEKJF1QkmwuOKa27x41pdGQrKCsZLgcCm7+0Yv7xffWtTLqLPvDhkNjKt+7W/G1LLwuAVbtbf3A4YqJZrFrZQFYk3I4ADxFekWXjXh2SZVNxevFklXencTD4u7qOqm+uo0P3l4Hz0PjUaalZJjkVd6O07UUlmnpM3HZ1HZ1ZLHtvbBmwknVzLa/ssNUYDmp5+XEX1qqkidGbOXf0VfBWM14j1jaOtWe5++MuCYLcvAT2ozyv8ASTuPhwPPvGyCodEeChaU0PDWtvk/YfQ7x4jwO27I2pHiYllibMje8HmCORHdVux7Xt1mr51VUstNKYpRYj5ccFMrNR0URFERREURFERREv7470JgYsxs0raRpfie888o/wDqtE84ibfarTRWi310uqMGjM+g4lYVtPaEk8jSysWdjqT+A7gO6qZ7y83K+l09PHTxiOMWATvuJ0fmbLPigViOqR8GfxPNV+J8BxmU9JrdJ+S5zTPKAQ3hpzd207urefLy1yKMKAqgAAWAAsAByA5VaAWXCOcXG7jclcqLxFERREURFESFv1vQQ5wsDEFf0zjiLqCIx3EqwYkcBYczbbGy+JUGtqTGNVuZ8kjAVIVKSSblDG2pr1eLgjhmVMwBbhcgXA4nXgKxLgFujhc44bPBM+y9mwxC5KM3eSLDyH51qJU5rNUYKc0sS63QW10tfTutr7qXWQadySd+N+HijdcKpuLK0jaZM1iLKRc3BGviK1mTGwUtlGdXXdkqjom3Kmx+LGMxSloFOYtJe8jcgOZA434cKwW8CwsF6RovVF2ptCPDxNLK2VFFyfwA7yTpasXvDBrFbqenkqJBFGLkrCN795pMbNmN1jXSOO+ijvPex5n05VSzzGV19i+m6L0ZHQxaoxcczv8AwFUfIpOr63I3V5suexy5rXtfvtWrVNta2Cnc9HznNaw1rXtttvVtulvNJgZcy9qNv0kd9GHeO5hyNbYZnROuMlB0noyKui1XYOGR3fjeFuuyNqRYmJZYWzK3vB5gjkRVyx7Xt1mr5pVUstNKYpRYj5ccFNrNR0URFERREURV+3trx4SB5pDovAc2J4KPE/1PKtckgjbrFSqKjkq5hFHmfAbSfnBef9ubXkxUzTSm7NwAvZRyVe4D+p51SSSGR2sV9So6SOkiEUYwHjxPFO3RvuSJbYrEr83xiQ8H+0w+r3Dn5cZlLTa3Tdkuc0/psxXpoD0tp3cBx3nZ15a1VmuGRREURFERREURfGawueVEWEJKWBkf2nJdzfm5LNqeQJsPACpjRYLnJ3F8rjxXVHPc+fsjw+se4H8qArxzLD53KHi8XqQgLt327C+vC9aZZQ3LNWNDo90+LsG+JVcmIUdgHM51dza58FLae70qI5xdiV0UUTIgGNyV3svd2Wb6JRO8kDXwVrMzHkWAHjQNK9fKwOxF0+YfBRRdWqIoBBVdLG+XML872Vjetihi1j2JL30ZUxEFo0ldgrtnJIfqjqG4cSYza30fCsSbYrcxhcCzL5j1rWtztuJi8OrqoQjR0X2VPh4VkDcXWiRmo4tVtjcWkUbSSMFRBdieQ/Pyo5waLlewwvmeI4xcnJYXvrvW+Ol0usCn5tP5m+0fgNO8mlqJzKeC+laI0Uyhjxxecz6Dh557gOO5e6r46W2qwr+kf+VeWY/Dj3AoIDKeC90tpVlDHfN5yHqeHnlxG3jZEPyf5N1a9Tly5Dwt+N76343141cc23V1LYL5z9ZNz/1Gsde97/Nmy2VsFiu++6L4GS4u0DnsNzHPK3jbnz94FRUU5iPBfRND6XZXMscHjMeo4eXcTw3H3obBTC5JhcgSL3fbH2h8Rp3W8p5zE7gvdMaLbXQ4feMj6HgfDNbxDKrqGUhlYAgjgQRcEelXQIIuF8zexzHFrhYhc69WKKIiiIoiwzpE3m+V4jKjfMREhLcGPN/XgPDzNU1VNzjrDIL6ToLRn0cGs8dN2fDcPfj1Ll0d7q/LJs8g+YjPa+2eSD8T4ede0sHOOucgvNO6V+ji1GHpuy4Df7cepbgqgAACwGgA4CrhfOCSTcr7ReIoiKIuvETqil3YKqi7MxAAA4kk6AURJcnS1soSdX8pub2zBJCl/vZbW8eFETds3aUOIQSQSpKh+kjBhfuuDx8KIpJFEWG7xbJkw+IbDnSNVzq9zZkYkJzvplYMCdSAeBsZDHawVNURCF9875fPLwxxXdhNg5488rtBFIwVWUDrZGcgBtQbJw14kcLAAnVJNsap1Hoy4D5uwe/t3q8wnRzhVHaaRz4lQBbuCqB6G9Rrq8DLCymDZyYbTq40VtM6WRLk/SW1lJ0F9b+FZg3Ud8ZbiMvneiSzElpHCRZbrESruznRTaxH0bag9o30oScl6xrTd1sFwjZ45hFIXJcB0LsoYgMFdSE7BK3XUcVdb3IvXgXrwBhwOz588VbfDAghMQ2ZSkqQot+0Ox1klxewJuh/V0JBocAjDrSE/Mwnroywgw+CeaRlCu8jk8AqqzAX9xrK4AuVpLHSSarRck2CRN/N8GxkmSMlcOp7I4Zz9ZvyHLzqoqagyGwyX0TQuh20TNd+Mhz4cB6lVu6W7cmOmyL2UXWR7aKP8x5Dz7jWEMJldYKXpPSUdDDruxJyG/8AA2redlbOjw8SxRLlRRYd57ye8niTV0xgY3VC+ZVNTJUSmWQ3J+dyl1ktCi7T2fHPE0Uq5kYWI/AjuIOt6xewPGqVup6iSnkEsZsQvP28uw3wc7QvrbVG5Mp4N/UciDVHLEY3apX1LR9cysgErO0bjtHzYnron3n/AP45W7zCT72T8x6+FTaKf/6z2LmuU2jP/wBcY/7vQ+h7OK1GrFcYiiIoiSulLb/yfDdShtJPcacQg9s+vs+p7qiVkuozVGZXRcnKD6io51w6LMes7O7Pu3rHdnYJ5pUijF3dgo9eZ8BxJ7qqWtLiAF308zII3SPyAuvQ+wdkphYEhj4KNTzYnUsfM+7hV9HGI2hoXymtq31czpn5nwGwKwrNRUURFEVTvBtj5OqBFDyyNlRSbAWBJZuYUAce8qOdbI4y91gtcsmo3WXn3pQ3uxWNxXyEyqIldVIS6ozEj2rsbhSfeL24W8laGuIGxexOLwDvUHG9FOLiTO0mHAuAC0gUEngATzPIc61awUgwuGaZOiDZ2IwONcTQSgDLmZCeD9kErYiSO5BuLFeN7XFeg3WDmlpsV6Cr1YpX3k2bHLioWdFbJG515nOmTS9jbtHUaEi1tb4uJAst8DGudrEYhKR6zac5eIosWF7aZrnrH1yEgEdkhTzvYnvFsGglbpZA2xCa8Fis41FjYEdxDDQ+HlyrErcDcKQ6Aggi4IsQeBB4ii9UZNmxqoVFyAHMMtrhiCM2t7nXnevbrENAyS3tLEJBKlg3VwRyq7spN3lMbi50uWCsT3ll8ayatM24fPyrPezdh5NlqhyiaI9c2U9nMQ3WAHQ5VDtlv9RL1k4YLTE46+03w4rOdp70TS4WHC3tHGtmtf5wgkgm+tgLWHeL66Wqaio1+i3LzX0DQ2hhS/1pQOcP+0bhx3nsG28fdrYEmMmEUeg4u5GiDvPj3DmffWmKIyOsFZaQr4qKEyP7BvPzPct62FsePCwrDELKOJ5sebN3k/0HKruONsbdUL5jWVklXKZZDifAbhwVhWaiooiKIlXpD3b+V4YlB89Fdk7yPpJ6jh4geNRqqHnGYZhXeg9JfR1FnHoOwPDcezbwusNgmZGV1JDKQVI4gg3B99UwJBuF9Iexr2lrhcHAr0NuttpcXhkmHEizj6rD2h+Y8CKvYZBIwOXyrSNE6jqHRHLZxGz5vVtW1QUURee99NsHFYuWS90ByR92RTYW89W/WNUc8nOPJX1TRNGKSlbHtzPWc+7LsTp0QbB9rFuO9Ir/AL7D+G/3ql0MX7z2LnuVNflSsPF3oPXuWoVYrjEURFEVHt7bwiZYYypncEgE+yotdyBrpcWGlyRW2KPXdZappCxlwqHJrnYl3sbs3Hje3gL8h3CrNkbWCwVc95eblead5JS2MxDcCZpD5ds1VSfeesqzj+wdS3PdTHrj9mQyOAz4fVgwuC0SnLce41HIsVYsdrMV7tHaTwxQ4rIMkbqM17XDdhwRbRdcw7yq1kBbFa5HhwLdqdpNoxKATIovrxHMX/Cs1GAuo20tkpiDHJndSoOVo2Aur5SQdDcHKp9K8IujXFuSS/7EWVcPMSIZIJWcFVAVsrMozjS4K2PHn41rvY4KZqB7QSrzZkJWNc1i1uXC3cKxK3DAKXReooirMOqySYoG2W6xsOR+ZVjf0cD0ovBjgsp2ltjEH5psS8iRhoQQxyuitZSRwZioBJPH8YNVVa/Rblt4/hdVoLQX055+fF37R/Ecf9R8O9dGw9kyYqZYYh2m5ngoHFj4Af051FjjMjtUK/rKyOkhMshwHidw+cVve7ewY8HCIo9ebORq55k/kOQq6iiEbbBfMK+vkrZjI/sG4fO9WtbVCRREURFERRFhvSXsH5NiyyC0U13XuB+mvoTfyYDlVNVxaj7jIr6Tyfr/AKql1XHpMwPVsPp2Kw6ItsmPEth2PYmF1H21F/S63HjZa2UUln6u9ReU9GJKcTgYs8j7G3itiq1XAJf392ocPgZnBszDIutjd9LjxAufStFS/UjJVroWlFRWsachiez3OCwOGIswVRdmIAHeSbAe+qQC5sF9Pe4MaXOyC9HbD2cMPh4oV4IoF+8/SPq1z61fxs1Ghq+SVlSamd8p/cf+B2DBTqzUZFEUXaeKMUMkgGYqpIXvIGg9TYV60XNgvCbYlJsOHA7R7T65nPtEsQWPqRw5aVctaGiwVS5xcbldknA+Rr1eLzDtsEYiYE3PWvc9/bOtU8n3nrVsz7R1LXOgPFAw4iE69rP71C/lWh4UymOYWg4/ZeHmwZweLkZFV8yOCVNg2ZLNwzC+W3HS9ZA4LVLGWuuu3DyRwRKZLBwsYchdbuwQHTkW92ta1NGAV3uzE3yKIG6syXAJvlz3ZR+qCBbwrcq454Je6tlihglidWUKMx1izRrxzX1Xs3sa1EEKayRrgGrjhcSkMfYcsnaa+STIdb6MBYL7xSxWQewYXVls7HpMmeMgjgfA91YrYu3FYhY0Z3NlUEk+A/E+FF4TZZjvDvI3VmCOymQl8QwN+051jB5qost+drcL3gVM9+i1dbobROpaeYY7Bu4nju3Z55K0MRY2FRoo3SODG5lXddWw0UDqic2a35YcTsU0w2aNVLCxLEglSbC3I8LnhXT09GyFobmdpXw3TPKOo0jO6a5a0YNbuG/rNsT2ZAK/2JvJicJ+icunOOQlgb9zHtA+pra+nB+1QKbS8jDaXEeK1TdbeaLGx3TsyKB1kR9pCfxHiNDUNzS02K6KKVkrdZhuFeV4tiKIiiIoiUuk7ZPX4F2HtQnrB5AdseWUk+gqLVx60d9yveT1XzFYGnJ+Ht44dqxTAYtopUlT2kYMPMG/uqoa4tIIX0SaJs0bo3ZEEL0lgsSJY0kX2XUMPJhcfjXQNOsAQvkUsZikdG7MEjuWadNGP1w8AP1pGH7qn+Oq+vdk1dhyTgwkmPADzPolzoy2b12PjJ4RAyH9WwX94qfSo9IzWlHDFW3KGp5mhcBm7o9+fgCt0q5XzVFERRFU70kjDOQbWKEnwEqlv3b1nH946wsJPtPUVQVcKqRRF5u35w/V7QxS/wDFZv2zm/OqmcWkKs4XazAVp/QPsd0jmxDCyyWVb8wpvceF7ioz1YU7dq1cisFJUXFQRXEkirdLkMeIsCTb0uffReGwxV/sgWghv/dp/CK3qsXLH7PjmAWVA4BDAMOY4GiJCx8uHWWRmlOSOTq44iwZg97nJzS9xoOFqxJOxb442kXcVeYPBLGXYZruczlmLa2te5PcK1k3UtrA0YJC363qEnzEDAp9NhzN72Hl3/0qDUT26DV1GhtE61qiYdQ9T6d6SY0JNhxNQ2Mc9wa0YldLU1MVNE6aZ1mtFyfnltVrh4Qotz5muoo6RtOz/Ucz6L4Pyl5RS6XnwuIm/a3/ANjxPgMBtJ55db1NXN3wsvtF4u7AYySCVZoSBIl7X1Ug8VYc1Pw0PKtckYeFMo6t1O+4y2hbPuxvBHjYRImjDsyJe5jccVP4g8wQaryCDYrr45GyND25FW9eLNFERRFxkQMCCLgixHgaEXXrXFpBC827XwJgnlhPGN2W9rXsbA+o19a597dVxbuX12lnE8LJR+4A/OpbL0WY/rcAik3MTMhv55h6ZWA9KtqN2tF1L5/yjg5quJGTgD6HxCzrpQxJfaMo5IEUfsBj+8xqBWOvKV1nJ2IMoGHeSfG3kAmboWwumJk8UQelyfxX3VIoG/cVTcrZcYo+s+VvVadViuORREURdGOwqyxvG3supU+TC1ESPs+ZmUiRcsqEpIutgy8St9Sh9pTzUg1bxSB7bqpcwsNipVbFis4XYEUu2sQ+IjEgKZoUIYq7KqK17cQt7nlVRVX5w/NiuKGxaFouzGSGNIkVAA/V2jDKikgmy5uIHDQ/0qKVZAgBW9eLJUe8sbXhe10jcGx4Z3dI42I4kJnd7DW6Ac6yatUpsLp3w0IRFQXsqhRfjYC1bVAXbRF04nCJIGV1DBlKsCOIPEeVEWRdJjYeMDCxPK7XBkzTzOq2sVSzOR5i3dUCqqAzoNz8l1mgdEOnIqJ/tGQ/lxPAePVmiIhJsOJqta0uNhmu1mmZDGZJCA0C5J2BWuGgCDxPE/kPCumoaIQNu77j4cF8O5U8pn6Vl5uIkQtyH8j/ACPoNg4rtqwXJKJFjby9WQBdcy68QDr+RrAOxst7obR6432Kl1mo6KImLo8xvU49dbLOpjfhbMO1Gx56HMg/5nqI1QzDWV3oaos8xHbiFsVQ10aKIiiIoiw/pVwuTaDkf7xEf4Zf5ap6xtpetfR+TcuvQgfxJHr6q/6FsSb4mO+lkYD9oE/w+6t1A77gqzlbELRSdY8reqSd8J8+OxLf8Vx6K2UfAVEnN5Hda6LRcepRRN/0jxF1p3Q/BlwTN9eVj6BVH4g1Y0ItHfiuO5Uya1YG7mjzKeamLmkURFERRFU7Y2KJT1iHJLa1/osBchWHcLmxGouePCtsUrozgtckTX5pcxQkhHz0bKObL2o+HeOAvp2gKnsqGOwyKgvp3tF0jb7PLBhIMdh9JY5TJm11jmLdkjmCClx4VXSnWcVPgJYAqnA72bXxOIgeTDssEbCR+riYKUtYsSScwCknQ8q1auClCVxcLrWINsRML3K+DAg+fiPGtVlL1goO1NsoGgGR3jaVblVOZigLxiNeLEyqgJ9kDNcism4YrVUOAYU4/wBqR9Q04N0VC5tqwsLkWGublbjetqhDFQv7Yka+WEr3dYy6/sFvjWGuFv8Ap3JS3s3+lgVolEXXMNGjcsIx3m6jtdw9TyBi1FVqDVbn5K/0NoM1D+dl+wf7vxv7hwykksbm5JPmST+JqrxJXelzI2XNgAOoADyAVlhcPlGvtc/Dwro6ChEI13/d5flfFOVvKh2kZDT05/ojs1zvP+kbB2nG1u+rNcSo20r9WbaXsD5Ei/wvWL8lvp7c4L/NyjQKoxTgDVYlt4C5/pWItr9i2vLjTAna4qyrYoaKIvhvoVNmBDKe5lIKt5hgD6Vi5usLFbYZTE8PbsW87Gx3X4eKa1usjV7d2ZQSPSqwiy7hrg4AjaplF6iiIoiyPpnw9sRA/wBaMr+yxP8ANVXXjpA8F3XJOS8EjNzr94/CgdFOOEWKkLGwMJ5ga50tx9awo3arz1KVylgMtM0Nz1h5FLW3/wDWsR/zZP4zUeX7z1lXFF/lo/8Atb5BbD0Vf7PT77/xGrWj/SC4HlJ/n3dQ8k31KVCiiIoiKIiiLhPEGVlOoYEH1FEWf4bDKIhDIAVglEbAi4Ko4CA343jKe+i8unQYNYcOY47BVRgofVRobA/ZH4UXqz/Y+KVIlHyxlaxtEVR1Gp9nKLhe4E3tWp2BXrZp8mi6n7AcdYztlnmA9tSQyqTqFR7ZRwBy8eZrBxvhko9Q6Qnp3CkbRwMbhyjTYV5DmbKlw5XW7LZl48ToT40a52S1Mkc04JM25vHOmjTKz5HUGElRcsurg9wF1I7yOVaqifmxYDFddoOgkr3c5ICGNP8AdwHr8smak8ySfMkn86qsSV9CAaxthgB4JsfdCSHDDEMbSA3MenskcPv8Tb0q2oYmxOD35+S+fcqq6WtgdTUxs3b/AKuHV59SrEcEAjUGugBuvkDmlpsV9r1Yr5IgIIPA14cVk0lpuFXkZcUD9eMj9gg/nWGT+xSr61MeDvP/AIVjWxQ0URFEWu9HOPEuCRQdYWMTDuy2Kj/DZPfVbILOK7Wjfr07DwHhgmesFJRREURZb018cL5S/wDx1W1/7e30Xackcpv/AB/9kn7m/pm/5Z/iWosH3K/0r+iOv0KibyxlcXiQeU0n8ZrCUWe7rK36PcHUsRH8W+QWtdE0oOAAH0ZHB+DfgatKI/0u1cLymYW1xO9o9vROdS1z6q95NuJg4TNIGKggWXj2jWyKIyO1QtsELpX6jUpf9rOE/u5fcP61K/w+Tgpv+FzcF34PpTwTsFbrEB+kVuB521rx1BKBdYu0ZMBcYpg3i3kiwkCztd42KgFLG+YEgjwsK0RQukdqjNRoad0r9QZqn2H0i4bEzLCqupa+rWsLAnXXwrbLRvjbrFbpqCSJmu61lV76bXw2HlJcSsMSit82UAuhtfVb3It7qwgpnTA6uxYU9G+e5acl24nfCLGYOfqzLGsSgy2yiQodGCk3AJva/nWT6R7XBp2rN1E+N7Wm2KVtl7e2etkjjxAYkAXMfPT6ug8q9do2QYqWaWoaNlgrjGFo5SqnJMmYxtyNtPVeRU6/A1WuCiAsnaW9/DipO2ukOOIzRJG5mjZo7mwTMrFSe+1xe3kNONeVbBTtBJxdl7lStF8m31TmuebMwJPoOPkstxE7OzOxuzG5PeTVMSSblfS4omRMEcYsBkExbDkiwEiyYyGbrCA0QGUKAfpG/FvDlx42td0Gi3yN5w26lzOla99ReCmI1cnH0HDjt6s3rZe3YdoI6w3VkZCRJa9s17i3KwI8Kkz0j4bX2rmJ43w/dt3JL2htLZiyuEXE5b/7sxiMW4lQykgE8r1YQ0s4ZsVdU8mm1LudJsTu+FfJ8ZgUCFo8YA65ku0Oq5it/Y+srD0rIQzG9iMFFbyUY69n5cR7KTs+HCTpJJF16rCpeQOULMqi5CWUAN4nSsHiRjg11rlR5uTLY3sZrG5PzYqqfG7NLI+XGZkvazw6gixB7HD+lbPppib4KczkqGtLdbA8fwp+H2Yr4mOIP2JRmR7e0oUtpyvYW8DWkyWBvmFy8mi3squYdlfNdDbU2cCRlxen2ov8lbhBORfBdGOSTSL6x7/wjEYMdeYozewDXbQKpUNdjwFgwBPf5itQkFlzEujpPqDDECVb7A30w2z1kRC85dgWKgKgYDKSt9SCANdL2Ggr00Ukh1jgu00doOaGINcVd4Hpbw7G0kUiDvFm+FYv0e8fabqZJoqQfaQU97M2lFiIxJC4dDzHhy8DUFzHMNnCyrnxuYbOFipdYrBZV01SjrMMvMK5/aKgfwmq2vOLQu25JNOpK7i3wv7pc6PsE0uIdV4iInhf6aD86j0zdZ9uCt9OTNipw538h5FdXSHDk2jiB3sG/aRT+JryqFpSstBP16CM8CO4kJ56GJ7wTp9WQN+0tv5amUB6JHFc5ysZaeN+9tu4/laJU9cmkrpe/wBnN99PxqZQ/rBT9G/rjtWMbDWEzKMQbRa5j2h9E21UEgXtwBq3n19Q83mr2o5zmzzefzejbccCzMMOzNFfslr3+IBI8SAfCkJkLP6ma9pzKWDnc0zbSxTf2WIHJzx/J2IP0VlbFFB33yKG+6U9IMJaatxbl/wq2BzXVzi3K3tfxVLug5XEXHERykf4TVIrv0T2KTpL/Lns80bZxRkwmzmYkn5Obk8z1hrTo09FwWjRP2O61Z7n/wCp7S/5I/jrbU/qx9a3Vf60XWljAfpY/vr+IqTL9juoqXP+m7qPkm07SWOTFmQkuJm6oDjcO1x4LawPge+1chUTBg8vD8qg0To2atqf6eDWnpHhbLrOzvS5i8Q0kjyPqzszMbWuWJJ+JqpfI551nG5X1KGFkMYjYLACy7Pk0yGB48udyzIGGYHqimhFxxLfCptPTW6cgXI8odOmMmmg/wDI7uA47+7qdNvyYfH4WPq8VHLiVXOq5kzkW7ceUAEa8ARfTU1d0U5hfqnIqipqgRuDr4HP3SDs3aUkDFomKllKm3cw1q9fG14s5XMkTZBZwXPZGDWWTtkrEgLyuOKxpqxHjyHiRWFRKImFy11U4hjLu7rUnbu1DiY8HMVCZoGyovBVXF4hUUeCqAL+FR9HkmMk7/ZRdFuLonE/yPkFd7k/6tj/APy8n/tmsKv9eP5tWFb/AJmLr9Qk2rJWqdej/Gq80UUp7UWd4Se4xsHj8jcMB3rVZXQ/vb2ql0nSAkTNGIOKTZTqfM1YtyCuGfaE376EQqoQnNiVR5T4RoqIl/qjKX828Bar0fGCS47FS6LgaXukIxS/sbZRmzEkhEyBsq5nJkcRxoikgFmdgBcgcSTpU2pqBC29rkqxq6oU7QbXJyV5it0Iiy9Vi4Qp9rrZEuPLIWzX9NffUeOsfbpsN+AUaLSEmqecYb8AUwbBZsCMuEcTliC4MsdzbiI4lLdq3PPrUKpkfKbltlXVk0kx1nMsBwWrYLEdYgaxF+RqIoKyDpgnzY1V+rEo9SzH8CKqa43k7F9B5LM1aMu3uPkFL6GMPeed/qxhf2mv/LWVAOkStHKyS0MbN7ie4fldPTHgcuKjlA0kjt5sh1/dK15XNs8HetnJWfWpnR/xPgfyCvnQ9j8mKkiJAEseniyG4A/VLn0pQvs8t3pypp9embKB9p8D+bLYqtVwKSul7/ZzffT8amUP6wU/Rv647VjOwdnDETrESwzZvZXM3ZUmwFxcm1gL86t55ObYXWV7UzGKMvAvZd+3tlfJXjys93RZMrr1csebXK6hjlYedYU83PsJIWuln+pjJc23qrWXJLs7EYnKFmeeETlQArlVlIlsBo7GQhu8qDzNRo4mxVNhkR88lEihbBWarciPnkqjdnEIk46xsqsrpm5DOhUE+FzUmrY58RDVLro3SQlrc1920qxxYWASJI0MWV2jN0zFibKedhbWtFBE5jSXC11o0ZE9jCXC11dboRn5DtFraGIAHxDAke4isqhw56MJVuH1EbeKVcI1nVuOUg+43pX1cdPCS7M4Ab/m1XEVI6puxuGGJ3KVipy7s5tdmLG3C7G5+JrhHvL3axXSUtLFSxCKIWA8eJ4qNLJbQVfaJ0XzlppRhsG/ieHn1Zw6+t1P6bM9vD8+SZdl4vD/APdGfELGYM4ZWSUk5mjIsVQj6J51YVNHK+QuaFwFbo+eWVzmjA8QtQxO1YBDFiutIRdVIViXBGqhbZiT3W9KrHxvY8hUT4ZI5ObtiFkm/uCSLHSrGLKbMB95QfxrpKOQviBK7HR0hfAL7MFTbYxDJs5Ej0+U4hkltfMVhSJkA8LyMSOendUHSBJkDeCq9MyEPF8gFJ2jDkgwS90DfHGYg1KoRZhHH0C36Bfr0utxPomHcn/Vsf8A+Xk/9s1rq/14/m1ba3/MxdfqEpYZbuoPAsB7zVg82aSrN5s0kK13p2P8lnIQkxtco3rqvmp0PpWilm52O5zUajn5+K5z2qlqSpabd/8ADWOHcG4aIA25FQND42sfIiq3RxFnDiqnRThquG26hbptGzojuEZMThsQlyFDHDu2ZCx7IJjke1yBmCi+te6Qic8Bzdl1lpSB8jWuaMr+i696dg/JHA6+GUtc2iYnKOV9NL8vKpFPNzgyOCk0tRzrftItvRunOYZJMVbs4eJ5DfhfKco8ydBWqvcBFbetOk3gQ23lbF0b7WlxGGzTAXvpb8PKqRc6so32x/X46dwbjOVXusnZBHna/rVHUP1pCV9U0RT8xRRsOdr9+PqtF6HMDlwskpFjJJYHvVBp+8WqdQtswneuT5VT61S2MH7R4n8AKR0tbN6zB9aPahYH9Vuy3xKn0rKtZeO+5auTNTzdXzZyeLdoxHqO1ZNsHaJw+IimGuRwSBzH0h6i4qsjfqPDl3NbTiogfEf3D/jxXo6OQMAwNwQCD3g8Kvwbr5I5paSDmEt9ImyZMVg2ihALllNibaA61IpZGxyBzlJo5mxShzsljMm6OIUkHICOIzirQ18PFXB0nBx7lwbdiRRmkkgiQcWeQBR/914dIRWwuvDpSG2F11YLboJ+T4dHmwoWQztls0pZUOZFI7PV9WpW/Elr8dK6Sqc+USDCyq5Kx8k7ZBhbL8+q7/8ARwyDPhpY5kOoF8suvAMh1Bqwj0hGcHYFWza9owlaWlfG3YkRS+IkigQcTI4B9BzPcKydXxDLFH6ThblijZm8CFZcPFcYYQyAOykGWVyoDEchluAO4a1UzVobIJX7FDo2zV9a3VGXcBx+YqtVbVQVVVJUya7/APhfSYIGQs1Wq32Jsl5GjkIXqw4zZiBdQwzaHiLXrfRUzH3fJls4n2VJpnTMdMHQsPTI2ft3du7vXftnYEk2ImmiMZilkd4yHFiruWUjwKkV1UVbE1jWm+AC5iHSULY2tde4AUP/AEUn+x+2Kz/xCHitn+KQce5XkOMaPF4GHrB81Ac6hgQpLLqe7QHWqWqcHOc4bVUh7XzucMiuzfbd6afFSYiMoY5MpUlgDYKBw8wasqWsjZEGuzU6kroYotU5hKO8+G6mDCxOyZ1mmmKhgewY4VBPdcqw9K0VU7ZJA5u5V2k5G1R6G62ParvE7HkxOHwkkWUqsORrmxDddK9j+qyn1qVDUMiadbafQLHQVfDDTc2446zvNT9g4b5NFiI5njRsRG0cd3FizoQBWmepY+RjxkFNqauOSVjxkFUQbsSKyky4ewIP6VeRqS6viIIxUx2k4S0gX7kQ7RTFT4vDl1yPKXgkJ0VhoRfkra+tV9M8xu1gqCnrxSz3dkVwbdOUaGXDj/1RVl/iEXFdANKwHK644raqHG4mBz1mHbq7lCCUkSCJCyHhe4KkcwKrIHuY7Wauc+vNJKHDI5+K+tuvIwzYd451/wCGwzj7ynVTrwNWra2M/dgujg0rTytBvZcY915wC02SBBxeZ1VRXr62JowN1sk0hA0YG/UoeY4tlwWCzNAWDSylbGUg3AtyRSNL89aqJ53TOuVR1NS6d1zktuEY2ZsxrWuidnuzNovxIqHM/UYXLZo6l+qqmRbCceoYnwWG1RL6yvRW62zfk+Ehh5qgzfebtN+8TV9CzUYGr5NpGp+pqny7zh1DAeAU7HYVZY3jfVXUqfJhY1m5ocCCo0MropGyNzBB7l5v2jg2hlkib2kYqfQ2v5Vz7mlriCvrkEzZomyNycAVs3RdtkT4MRk9uDsEfZ+gfK3Z/VNW9HJrR22hfPuUVEYKsvH2vx7dvjj2pwIqUqBJuP6OcLJIzkasbnQcfdRFH/7McL3f/vdRFaYfd7D4CKSSCDMyqSAAoJ8OQA4n30WTG6zgCbLIv7KV1jhZFDO7uy8QkSNYEeByqB96tbj0rhWkz2ykZ2wxyNgALnrA8VY7F3LwaYT5ZOQFZmKgAXK5iFUDmWAvbxrW+VrB0lWR081ZU8zALk9w4nglnFShmORQiD2VHIfme81VSyukdcr6jozRsVBCI2YnadpPtuGzvKs9gbG67tuG6sG1kF3Y9wA4DvJ/6bKeDnDc5Kt0/pwUDOaixkI/tG8+g7+Ntj9z1EyyLhmlXKQYhlEyk5SHe/ZA0ta5OoNWfRAsvmbpHPJc43Jxudv54qxj3Vw7jq1wkvWABmDqqqt/tagny+Fem1sclqxvfBfNobhxxxNIYolyi+Um9+7UAW+NYdEmwWTTd1rBWmxtwsPBY2u1u1oLG/H0r3FXbItVWG2N3oXhK9XoBfKoF2twXWvDfYsjG21gFm+L6N8VIUdYoYlBJMYc30tlPsaniSOHCt7XNacVCnhqJWloIF/hXVtfZTIgjnVo7iwLgWOhuL8OF6nNkZILArlJaOppH845uHBUS7ChHB094pzTd69NdMc2ld8m7qN3egrIwgrU3SL271JwOyRGdCLeVZNj1VpmqzKMV1YrYKOb6e6vHRArOOvewWX3CbGWI5gQAPyo2MNxSWtdKNWy0TcLceLEwvicQgyTKBCpF+xe5fUaZyBYdwB56RJXhzsF0Oj6d0MXTzPyylz9DWDMmcFltwA4aC34CtSnJw2Fuvh8KPmkAPfYXoiR+mLbNzHhVPD5yTzIsg91zbxWq2ukyYF2vJWisHVLhngPX0Helbo+2V8ox0SkXVPnH8ktb3tlHrUamj15AFdabq/pqN7hmcB2/i5W+Vdr5giiLKOl7YOV1xaDsvZZLcmA7J9Rp+qO+qyuisdcLuOS9frMNK44jEdW0dhx7eCV9x9vHB4pHJ+bbsSfdJ4/qmx9COdRqeXm332K50xQCspiwfcMR17u3Jb8rAi41B4EVeL5eQQbFfaLxFEXGSMMCrAEEWIPAg8QaIsk29ho8PJjhFGkSx5Y0ygC/wD3eN/4nIt4CtMjg3E5KyoopJzqMxcSk7ae13mSKPhFCioiDh2VAzHvY2vVRNKZHX2LvdEaIi0fFZuLjmd/AcArPczddsZJmbswoe23M88q+NufL3Uii1zwWjTmmmaPj1W4yOyG7ieHn321+HAJGmSICMfYAH/7zqwbhgvlUkr5XmR5uTmTtXfHGFFgAKEk5rWuVEVNvgmbBzDvUj31lH9wS5GIXzZGLEka9oMyizWIJBGmvdwra4WNl0MT9dgcpcjWBNibcha58rkCvFmlPESKZQhi2iJJLkIkwB0HhPYDS1+HfashitLiG5370wbA3XAdmxKGUA3hOIfrJFLAhxY3VVAChSCSbvfx2AKNI++V7Jhl2RAws0MRHcUU/lXq1pd2h0c4KQ3RGgI4dS2Rf2B2T7qya9zcitEtLDL9zQqTF9GMn+6xS27pIiT71dR8K3Cpcq52hoTkSFJ2f0ZAWM+JZzrpGiovhxzHTz5V4ah62N0RTjO57VOwHRrhEIMufEWJOWYqUN+9AApA5XFa3SOdmpUNFDCbsbinICsFKX2iKFtnaSYaGSaT2UW/iTyUeJNh61hI8MaXFSKWmfUzNiZmT8PZmvO20sc88ryyG7uST68h4DgB3CqJ7i4lxX1ingZBG2JmQFlsPRZsHqMN1zj5yezeSD2B63Leo7qtKOLUZrHMrgeUdf8AUVHNN+1mHbt7su/enWpi51FEUPa+zkxEMkMnsuLHvHcR4g2I8qwewPaWlSKWpfTTNlZmD8HbkvPO2tmPhpnhkHaQ2vyI5MPAixqikYWOLSvqtJVMqYWysyPhvHYtO6Kd5+sj+SSntoPmifpIPo+a/h5GrGjnuNQ5rjeUmjObf9VGOi7Pgd/b59a0Sp65RFEXTi8SkSNJIwVFF2Y8AK8c4NFytkUT5XhjBclYBvZtr5ViZpEuI3fMqn7MaRhj4lUBtyuapaicyu4L6VojRTaGLHF5zPoOHnnwELZuDDnM+cQqR1rquYqvMgDU+gPlXkMJkNti2aV0k2ihLgLvOQ3/AIH4C2zd7E4VoUGEeNogOzkYG3nzvfjfW/Gp+pqi1sF8jqZpZpTJMSXHP5u3blZ3rxaEURFEVVvOUOFmViLMhUXa2rCwANwQb8LG9Zs+4LJgu4K6h2PAsYiESFFFgGAb33uT5mpan5LrXYOHAsIlA7gLD3cK8sFlru3lSsFgY4hlijVB3KoF/O3GvVipFERREURFERREURFERRFjPSfvR8ol6iJrxRHUjg78CfELwHr4VU1c+u7VGQX0Hk7ov6eLn5B0neA9zmeziqrcPdw4zEAMPmY7NKe8cl82I9wNa6aHnH8ApumtJCip7j73YD37POy3oC3CrpfMSbr7REURFESZ0k7q/KoetiHz8Q0txdeJXzHEeo51EqoOcbrDMLodAaV+kl5qQ9B3gd/oe/YsYwuJaN1dGKupupHEEVUgkG4X0GSNkjCx4uDmt23I3pXHQ3NlmTSRPwZfsn4HTuJuaecSt4r5ppfRbqGXDFhyPoeI8c+AYZpVRSzEKqgkkmwAHEk8hW8kAXKqmMc9wa0XJWJb+74tjH6uPTDodO9yPpHuHcPfrwqKmoMhsMl9F0LodtEznJMZCO7gPU9yo9g7BmxbFYULBRdzpYD1IFzrYc7HurVDC6U2Cn6Q0jFRR68mZyG/8DafwE/YPZTxgRph5QB/w2tfxa1vWrVkWqLAL5/UVpmkMkjrk/MNy4v0emZhKYVilOhbrXRgO/5phfy99bQ05KDK+J2YuVd4HoxwaKM5xDyW7UnynEKW90nCsrBRiAdinR7h4ReBxVu75ZiwPhLTVG5eardyscDu7BECEEhBue3PPJxFvpyNpblTVG5NVu5SoNlQIbrEgPflF/fxr1ZKZREURFERREURFERREURFERRFnvSTvn1KnDYdvnTpI6/QHcD9Y/AeNrQaqp1RqNzXVaA0NzzhUTjojIb+PUPHqzynA4N5pFjjUs7kBQO8/gPHlVY1pcbBdvNMyGMyPNgM16A3W2CmDw6xLq3F2+sx4ny5Adwq8hiEbdUL5bpKvfWzmV2Wwbh8z4q4raoCKIiiIoiKIss6TtzbZsXh104zIo4d8g8Pre/vtW1dP+9vb7rteT2mb2pZjj+0/wDr7d25Z9sraUmHlWWJirrz5HvBHMHuqCx5YbtXVVNNHURmOQXBTHvjvzJjY0iC9XGAC4B9th/KDwHfqeAtInqjILZBVGitBx0T3SE6ztnAe52ns3ql3c2DLjJRFEPFmPsqO8/kOdaYonSOsFY19fFRxc5J2DaSt62DsWLCQiKIWA4k+0x5sx5n/pV1HG2Nuq1fMa2tlq5TLKcfADcFY1sURFERREURFERREURFERREURFERREURFERREg9IO/IgBw+HYGY6M44R+A+3+FQqmq1Oi3PyXT6D0GagiecdDYP5fjzWQqrOwABZ2OgFyzEn3kk1VYkrvCWsbc4AdgAW1dHu5/yNOslAOIca8+rU/RB5nvI8hwubemp+bF3Zr55pzTH1j+bi/TH+47+rcO07g5VLXPooiKIiiIoiKIiiLKt++j4qWxGEW68XhA9nvKfZ+zy5aaCtqaS3SZ3LttDcoA4CCqOOx2/gePHbtxxOa1XrsFqHRjvPhY0GHZRDIx/SE6SHlc/RPIA6d2pqxpJowNU4HzXF8odGVcj+fadZo2fx6ht4nPsC0+rFcaiiIoiKIiiIoiKIiiIoiKIiiIoiKIiiLrnmVFLOwVVFyzEAAd5J4V4SALlZMY57g1ouSst3y6SC4aHBkhToZtQx+4OK/eOvdbjVbPWX6LO9drork2GWlqsT/HZ27+rLffJZ3h4GkcIilnY2AGpJNQQCTYLrJJGRtLnmwC2XcDckYQCaYBsQRoNCIgeQ72txb0Gly1rTU3N9J2fkvn2m9NmrPNRYRj/AHdfDcO07AHWpi51FERREURFERREURFERREj75dH0eJzSwWimOpH0HPO/wBVifpD1Gt6hz0gf0m4FdJorlBJTWim6TPEe44dx2LIdoYCSBzHKjI44hh8RyI8Roaq3NLTZwXeQTxzsEkTgQfnwJh3Z38xOEshPWxD6Dk3A+y3EeWo8K3xVT48MwqrSGgaar6Q6Lt429Y2+B4rU93988Li7BHySf3cllb05N6EnvtVlFUskyOK4mu0NVUmLm3bvGI7do7UxVvVUiiIoiKIiiIoiKIiiIoiKIvjNYXOgovQCcAk7ePpEw2HusR6+TuQ9geb8PQX9KiS1bGYDEq/oOTtTUWdJ0G8c+we9u1ZXvFvRiMYfnn7I4Rrog9OZ8Tc1Wyzvk+5drQ6Lp6If0hjvOJPzhZcN3t3Z8Y+SFdB7TnRF8z+Q1ryKF0hs1Z12kYKNmtKeobT1e+S2bdPc+DBLde3KRZpG4+Sj6I+PeTVvDTtiyzXz3SemJ642dg3YPfefgCY63qpRREURFERREURFERREURFERRFXbb2HBikyTxhhyPBl8VI1H4HnetckTZBZwUukrp6R+vC63kesfOCyzeXo1nhu+HJnT6trSD0+l6a+FVstG5uLcQu10fylgm6M/Qd4H27cOKRpEKkhgQQbEEWIPcRUMiy6Rrg4XGSYti78YzDAKsmdBwSUZh7/aHkDW+OpkZkVVVeg6OpN3Nsd4w/HgnfZXStC1hiInjP1ks6+Z4EeQvUxlc0/cFzdTyVmbjC8OHHA+o8k0YDe/BTexiY7nSznIfc9r1JbURuyKpptD1sP3Rnsx8rq5ilVhdSGHeCCK2gg5KvcxzTZwsuderFFERRF04nFxxi8jog72YAfE+BrwuAzK2RxSSGzGk9QuqHH79YGLQzqx7owX+IGX41odVRN2qzh0FXy5RkdeHnj4JU2v0rjhhof1pT/Kp/mqM+v/gO9XdLyUOdQ/sb7n2SNtvebFYrSaUlfqDsp7hobd5uahyTPk+4rpaTRlLSfpMAO/M959FX4HBSTOEiRnc8lBJ8/AeNa2tLjYBSpp44Wa8jgBxWjbtdFxNnxjWH90h1/WYcPJffU+Kh2v7lyWkOVAF2Uo/8j6D37lpeCwccKCOJFRBwVRYf9fGrBrQ0WC5CaaSZ5fISSd676yWpFERREURFERREURFERREURFERREURFEVZtnd/D4oWniVjybg48mGvpwrXJEx/3BTKTSFRSm8LyOGzuySFtfoo54ab9WUfzKP5fWoT6D+B7109Lyr2VDO1vsfdJ+0Ny8dDfNh3IHNLOPPs3PvqI6mlbmFfwaaoZvtkA68POyopYypKsCCOIIsR6VpItmrJrg4XabhcoJ2Q3RmU96kg/CgJGS8fG14s4A9amJtzEjhiJh5SuPzrPnXjae9RzQ0xzjb/AGj2XL/SHF/+Kn/xZP8ANXvPSfyPevP8PpP+kz+0ey6321iTxxEx85H/AK15zj9571kKKmGUbf7R7KE7km5JJ7zxrBSQABYLtwuEkkNo0dz3IpY/AV6Gl2QWuSaOIXkcAOJt5pi2duBjpSPmerB+lIQtvTVvhW9tJK7ZZVU+n6GL9+seAv45eKc9j9FUK2OIlaQ/VTsp5E+0fMZalsoWj7jdc9VcqpnYQNDeJxPsPFPWztnRQLkhjWNe5QBfxPMnxNTWsa0WaFzU9RLO7XlcSeKlVktKKIiiIoiKIiiIoiKIiiIoiKIiiIoiKIiiIoiKIiiIoi6MXgo5RlkjRx3OoYfEVi5odmFtimkiN43EHgbKg2puXgWUscMgIBtkLJ8FIFaX00RGSs6bTVc1wAkPbY+YKUdrbrYVMuWK1737cnh3tUV8EYyCvqbSlW++s/wHsq7/AEfw/wDd/vP/AJq180zcpX+IVH8vAeyudmbo4R0UtDck/Xk7/vVuZTxkZKBUaXrGPIa/wb7Jvwe5+BjFlw0Z++M5973NSm08QyaqGXTFdIelK7sw8rK6iiVRZQFHcAAK2gWyVc5znG7jdc69WKKIiiIoiKIiiIoiKIiiIoiKIv/Z"/>
          <p:cNvSpPr>
            <a:spLocks noChangeAspect="1" noChangeArrowheads="1"/>
          </p:cNvSpPr>
          <p:nvPr/>
        </p:nvSpPr>
        <p:spPr bwMode="auto">
          <a:xfrm>
            <a:off x="230981" y="7938"/>
            <a:ext cx="2286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6" name="AutoShape 6" descr="data:image/jpeg;base64,/9j/4AAQSkZJRgABAQAAAQABAAD/2wCEAAkGBxQTEhUUExQWFhUXGRwbGBgXGBccGBsfGRcdHRscHh8fHSggHR0lGx0cITEhJSkrLi4uHB8zODMsNygtLisBCgoKDg0OGxAQGywmICQsLDQ0NzQtLCw0LDQ0Lyw0Ly8sNCwsLCwsLCwsLCwsLCwsLCwsLCwsLCwsLCw0LCwsLP/AABEIANsA5gMBEQACEQEDEQH/xAAcAAACAwADAQAAAAAAAAAAAAAABgQFBwIDCAH/xABNEAACAQIDBAcDCAcEBwkBAAABAgMAEQQSIQUGMUEHEyJRYXGBMpGhFCNCUmJyscEzgpKissLRFVOT0hY0NUNjc/EXJFR0g7PD4fBE/8QAGwEBAAIDAQEAAAAAAAAAAAAAAAQFAgMGAQf/xAA/EQABAwICBQsDAwIFBAMAAAABAAIDBBEhMQUSQVFhBhMicYGRobHB0fAUMuEzQlIjkhU0YqLxU3KCwhZDRP/aAAwDAQACEQMRAD8A3GiIoiKIiiIoiKIiiIoiKIq/au28PhheeVE8Ce0fJR2j6CsHyMZ9xUqmoqipNomE+XfklDaHSphluIo5JCOBNkU+puf3aiOrmDIXV9ByVqXWMjg3xPoPFLmP6VMU1xFHFGPEF2HqSB+7Wh1c85ABW8HJWlb+o5zvAe/iqHF7646T2sS4+5ZP4QK0OqZT+5WUWhaCPKIdtz53UF9v4o8cTOfOWT+tYc6/+R71KFBSjKJv9o9lx/tvE/8AiJv8R/6051+8969+ipv+m3+0ey5pvDixwxU4/wDVk/rXvPSfyPesTo+kOcTP7R7Kzwu/mPS1pywHJ1RviRf41sFVKNqhyaBoJM47dRI9bJgwHSxMP00Eb+KFkPxzXPure2vd+4Kqm5Jwn9KQjrAPsmTZ3Sdg5DZ+siPey3X3qSfeBW9tbGc8FUT8mKyMXZZ3UbHxt5puwWOjmXNFIsi96sCPhUprg4XBVFNBJC7VkaQeIspFZLUiiIoiKIiiIoiKIiiIoiKIiiIoiKIiiIoiKIlzePfTC4S6s2eT+7SxYfe5L66+BqPLUsjwOatqDQtVWdJos3ecuzf2YcVme3ekXFz3VCIEPKMnP6vx91qr5KyR+AwXY0XJ2kp7OeNc8cu73ulB2JJJJJOpJ4moqvgABYK42Vupi8QAYoHKm1mayqQeYLWBHletrIJH5BV9TpWjpjaSQX3DE+F7dqacD0UTt+lmjj+6Gc/yj41JbQPOZVNNyrp2/psJ67D38leYPoow4t1k0rn7OVAfgx+Nbm0DNpKrZeVdQf02NHXc+3kp8fRpgRxWRvNz+VqzFFEoruUtcciB2e67P+zfAf3b/wCI/wDWvfo4tyw/+SV/8h3BdUnRlgTwEo8n/qDXhoouK2N5TVwz1T2KrxnRNEf0WIkX76q/4Za1uoG7CpkXKyUfqRg9RI87qg2h0XYtLmNo5RyAJVj6MLfGtDqGQZYq0g5UUj8JA5vZceGPglfamwsRh/00LoO8js+jDsn31GfE9n3BXVNXU9T+k8Hz7s1DwuKeNs0bsjD6SMVPvGtYhxBuFvkiZI3VeARxF09bB6UJ47LiVEy/WFlk/wAre4edTI61wwdiuareS8El3QHVO7Me48epaZsPeDD4tc0MgY81Ojr5rx9eFWMcrJB0SuPrNH1FI60rbcdh6j8KtK2KEiiIoiKIiiIoiKIiiIoiKIiiIoii7S2jFh4zJM4RBzP4AcSfAa1i97WC7lup6eWoeI4m3J+diyPevpGmnJjw94YuF/8AeN5n6I8Br48qq5qxzsG4Bd3o3k5DAA+fpO8B79vckiKMsQqglibAAXJPcBzqGBfJdG5waNZxsAnrd/oxnls2IbqV+r7Uh9OC+tz4VNionOxdguaruU8EXRgGud+Q9z8xWi7E3PwmGA6uIM4+nJZnv33Oi/qgVPjp42ZBcnV6Yq6onXfYbhgPz23V9W5ViKIiiIoiKIiiIoiKIvjqCLEAg8QeFF6CQbhKu3ej/B4jVU6l/rRWA9V9n3WPjUaSkjfwV3R8oKynwJ1xuOPjn5jgs33j3AxWFuyjroh9NBqB9peI9LjxqvlpXsxzC66g0/S1Vmk6rtx9Dl32PBK+HnaNg6MVZTcMpII8iKjgkG4VzJG2Rpa8XB3rTN0eku5EWN8hMB/GP5h7udWEFbsk71x2lOTVgZKT+329j37FpsUgYBlIZSLgg3BB4EHmKsQb4hcc5paS1wsQuVF4iiIoiKIiiIoiKIiiIoiot6t6IcFHmc5pCOxGCMzeJ7lvxP48K0zTtiGOastG6LmrpLMwaMzsHueCxHeDb02MkMkzX45VHsqO4D8+JqnlldIbuX0ehoIaOPUiHWdp6/llYbp7mz40ggdXDzlYaeSj6R+A5ms4ad0vUouk9MwUQscX7vfd58FsO7u6+Hwa2iTtc5G1c+vIeAsKtYoGRjorgK7SlRWOvI7DcMh83nFXVblXooiKIiiIoiWNtb6wQlkj+dkW4IU2VSOTN3+AvWbWFyjT1UcWBxKTMdvZi5GuJSg5KgAHqSCT8K3CJoVa+vld9uC6o95sWpuJ28iFI+I/CvTG1YNrZhtumfYe/wArMkeJUqzEKJF1QkmwuOKa27x41pdGQrKCsZLgcCm7+0Yv7xffWtTLqLPvDhkNjKt+7W/G1LLwuAVbtbf3A4YqJZrFrZQFYk3I4ADxFekWXjXh2SZVNxevFklXencTD4u7qOqm+uo0P3l4Hz0PjUaalZJjkVd6O07UUlmnpM3HZ1HZ1ZLHtvbBmwknVzLa/ssNUYDmp5+XEX1qqkidGbOXf0VfBWM14j1jaOtWe5++MuCYLcvAT2ozyv8ASTuPhwPPvGyCodEeChaU0PDWtvk/YfQ7x4jwO27I2pHiYllibMje8HmCORHdVux7Xt1mr51VUstNKYpRYj5ccFMrNR0URFERREURFERREv7470JgYsxs0raRpfie888o/wDqtE84ibfarTRWi310uqMGjM+g4lYVtPaEk8jSysWdjqT+A7gO6qZ7y83K+l09PHTxiOMWATvuJ0fmbLPigViOqR8GfxPNV+J8BxmU9JrdJ+S5zTPKAQ3hpzd207urefLy1yKMKAqgAAWAAsAByA5VaAWXCOcXG7jclcqLxFERREURFESFv1vQQ5wsDEFf0zjiLqCIx3EqwYkcBYczbbGy+JUGtqTGNVuZ8kjAVIVKSSblDG2pr1eLgjhmVMwBbhcgXA4nXgKxLgFujhc44bPBM+y9mwxC5KM3eSLDyH51qJU5rNUYKc0sS63QW10tfTutr7qXWQadySd+N+HijdcKpuLK0jaZM1iLKRc3BGviK1mTGwUtlGdXXdkqjom3Kmx+LGMxSloFOYtJe8jcgOZA434cKwW8CwsF6RovVF2ptCPDxNLK2VFFyfwA7yTpasXvDBrFbqenkqJBFGLkrCN795pMbNmN1jXSOO+ijvPex5n05VSzzGV19i+m6L0ZHQxaoxcczv8AwFUfIpOr63I3V5suexy5rXtfvtWrVNta2Cnc9HznNaw1rXtttvVtulvNJgZcy9qNv0kd9GHeO5hyNbYZnROuMlB0noyKui1XYOGR3fjeFuuyNqRYmJZYWzK3vB5gjkRVyx7Xt1mr5pVUstNKYpRYj5ccFNrNR0URFERREURV+3trx4SB5pDovAc2J4KPE/1PKtckgjbrFSqKjkq5hFHmfAbSfnBef9ubXkxUzTSm7NwAvZRyVe4D+p51SSSGR2sV9So6SOkiEUYwHjxPFO3RvuSJbYrEr83xiQ8H+0w+r3Dn5cZlLTa3Tdkuc0/psxXpoD0tp3cBx3nZ15a1VmuGRREURFERREURfGawueVEWEJKWBkf2nJdzfm5LNqeQJsPACpjRYLnJ3F8rjxXVHPc+fsjw+se4H8qArxzLD53KHi8XqQgLt327C+vC9aZZQ3LNWNDo90+LsG+JVcmIUdgHM51dza58FLae70qI5xdiV0UUTIgGNyV3svd2Wb6JRO8kDXwVrMzHkWAHjQNK9fKwOxF0+YfBRRdWqIoBBVdLG+XML872Vjetihi1j2JL30ZUxEFo0ldgrtnJIfqjqG4cSYza30fCsSbYrcxhcCzL5j1rWtztuJi8OrqoQjR0X2VPh4VkDcXWiRmo4tVtjcWkUbSSMFRBdieQ/Pyo5waLlewwvmeI4xcnJYXvrvW+Ol0usCn5tP5m+0fgNO8mlqJzKeC+laI0Uyhjxxecz6Dh557gOO5e6r46W2qwr+kf+VeWY/Dj3AoIDKeC90tpVlDHfN5yHqeHnlxG3jZEPyf5N1a9Tly5Dwt+N76343141cc23V1LYL5z9ZNz/1Gsde97/Nmy2VsFiu++6L4GS4u0DnsNzHPK3jbnz94FRUU5iPBfRND6XZXMscHjMeo4eXcTw3H3obBTC5JhcgSL3fbH2h8Rp3W8p5zE7gvdMaLbXQ4feMj6HgfDNbxDKrqGUhlYAgjgQRcEelXQIIuF8zexzHFrhYhc69WKKIiiIoiwzpE3m+V4jKjfMREhLcGPN/XgPDzNU1VNzjrDIL6ToLRn0cGs8dN2fDcPfj1Ll0d7q/LJs8g+YjPa+2eSD8T4ede0sHOOucgvNO6V+ji1GHpuy4Df7cepbgqgAACwGgA4CrhfOCSTcr7ReIoiKIuvETqil3YKqi7MxAAA4kk6AURJcnS1soSdX8pub2zBJCl/vZbW8eFETds3aUOIQSQSpKh+kjBhfuuDx8KIpJFEWG7xbJkw+IbDnSNVzq9zZkYkJzvplYMCdSAeBsZDHawVNURCF9875fPLwxxXdhNg5488rtBFIwVWUDrZGcgBtQbJw14kcLAAnVJNsap1Hoy4D5uwe/t3q8wnRzhVHaaRz4lQBbuCqB6G9Rrq8DLCymDZyYbTq40VtM6WRLk/SW1lJ0F9b+FZg3Ud8ZbiMvneiSzElpHCRZbrESruznRTaxH0bag9o30oScl6xrTd1sFwjZ45hFIXJcB0LsoYgMFdSE7BK3XUcVdb3IvXgXrwBhwOz588VbfDAghMQ2ZSkqQot+0Ox1klxewJuh/V0JBocAjDrSE/Mwnroywgw+CeaRlCu8jk8AqqzAX9xrK4AuVpLHSSarRck2CRN/N8GxkmSMlcOp7I4Zz9ZvyHLzqoqagyGwyX0TQuh20TNd+Mhz4cB6lVu6W7cmOmyL2UXWR7aKP8x5Dz7jWEMJldYKXpPSUdDDruxJyG/8AA2redlbOjw8SxRLlRRYd57ye8niTV0xgY3VC+ZVNTJUSmWQ3J+dyl1ktCi7T2fHPE0Uq5kYWI/AjuIOt6xewPGqVup6iSnkEsZsQvP28uw3wc7QvrbVG5Mp4N/UciDVHLEY3apX1LR9cysgErO0bjtHzYnron3n/AP45W7zCT72T8x6+FTaKf/6z2LmuU2jP/wBcY/7vQ+h7OK1GrFcYiiIoiSulLb/yfDdShtJPcacQg9s+vs+p7qiVkuozVGZXRcnKD6io51w6LMes7O7Pu3rHdnYJ5pUijF3dgo9eZ8BxJ7qqWtLiAF308zII3SPyAuvQ+wdkphYEhj4KNTzYnUsfM+7hV9HGI2hoXymtq31czpn5nwGwKwrNRUURFEVTvBtj5OqBFDyyNlRSbAWBJZuYUAce8qOdbI4y91gtcsmo3WXn3pQ3uxWNxXyEyqIldVIS6ozEj2rsbhSfeL24W8laGuIGxexOLwDvUHG9FOLiTO0mHAuAC0gUEngATzPIc61awUgwuGaZOiDZ2IwONcTQSgDLmZCeD9kErYiSO5BuLFeN7XFeg3WDmlpsV6Cr1YpX3k2bHLioWdFbJG515nOmTS9jbtHUaEi1tb4uJAst8DGudrEYhKR6zac5eIosWF7aZrnrH1yEgEdkhTzvYnvFsGglbpZA2xCa8Fis41FjYEdxDDQ+HlyrErcDcKQ6Aggi4IsQeBB4ii9UZNmxqoVFyAHMMtrhiCM2t7nXnevbrENAyS3tLEJBKlg3VwRyq7spN3lMbi50uWCsT3ll8ayatM24fPyrPezdh5NlqhyiaI9c2U9nMQ3WAHQ5VDtlv9RL1k4YLTE46+03w4rOdp70TS4WHC3tHGtmtf5wgkgm+tgLWHeL66Wqaio1+i3LzX0DQ2hhS/1pQOcP+0bhx3nsG28fdrYEmMmEUeg4u5GiDvPj3DmffWmKIyOsFZaQr4qKEyP7BvPzPct62FsePCwrDELKOJ5sebN3k/0HKruONsbdUL5jWVklXKZZDifAbhwVhWaiooiKIlXpD3b+V4YlB89Fdk7yPpJ6jh4geNRqqHnGYZhXeg9JfR1FnHoOwPDcezbwusNgmZGV1JDKQVI4gg3B99UwJBuF9Iexr2lrhcHAr0NuttpcXhkmHEizj6rD2h+Y8CKvYZBIwOXyrSNE6jqHRHLZxGz5vVtW1QUURee99NsHFYuWS90ByR92RTYW89W/WNUc8nOPJX1TRNGKSlbHtzPWc+7LsTp0QbB9rFuO9Ir/AL7D+G/3ql0MX7z2LnuVNflSsPF3oPXuWoVYrjEURFEVHt7bwiZYYypncEgE+yotdyBrpcWGlyRW2KPXdZappCxlwqHJrnYl3sbs3Hje3gL8h3CrNkbWCwVc95eblead5JS2MxDcCZpD5ds1VSfeesqzj+wdS3PdTHrj9mQyOAz4fVgwuC0SnLce41HIsVYsdrMV7tHaTwxQ4rIMkbqM17XDdhwRbRdcw7yq1kBbFa5HhwLdqdpNoxKATIovrxHMX/Cs1GAuo20tkpiDHJndSoOVo2Aur5SQdDcHKp9K8IujXFuSS/7EWVcPMSIZIJWcFVAVsrMozjS4K2PHn41rvY4KZqB7QSrzZkJWNc1i1uXC3cKxK3DAKXReooirMOqySYoG2W6xsOR+ZVjf0cD0ovBjgsp2ltjEH5psS8iRhoQQxyuitZSRwZioBJPH8YNVVa/Rblt4/hdVoLQX055+fF37R/Ecf9R8O9dGw9kyYqZYYh2m5ngoHFj4Af051FjjMjtUK/rKyOkhMshwHidw+cVve7ewY8HCIo9ebORq55k/kOQq6iiEbbBfMK+vkrZjI/sG4fO9WtbVCRREURFERRFhvSXsH5NiyyC0U13XuB+mvoTfyYDlVNVxaj7jIr6Tyfr/AKql1XHpMwPVsPp2Kw6ItsmPEth2PYmF1H21F/S63HjZa2UUln6u9ReU9GJKcTgYs8j7G3itiq1XAJf392ocPgZnBszDIutjd9LjxAufStFS/UjJVroWlFRWsachiez3OCwOGIswVRdmIAHeSbAe+qQC5sF9Pe4MaXOyC9HbD2cMPh4oV4IoF+8/SPq1z61fxs1Ghq+SVlSamd8p/cf+B2DBTqzUZFEUXaeKMUMkgGYqpIXvIGg9TYV60XNgvCbYlJsOHA7R7T65nPtEsQWPqRw5aVctaGiwVS5xcbldknA+Rr1eLzDtsEYiYE3PWvc9/bOtU8n3nrVsz7R1LXOgPFAw4iE69rP71C/lWh4UymOYWg4/ZeHmwZweLkZFV8yOCVNg2ZLNwzC+W3HS9ZA4LVLGWuuu3DyRwRKZLBwsYchdbuwQHTkW92ta1NGAV3uzE3yKIG6syXAJvlz3ZR+qCBbwrcq454Je6tlihglidWUKMx1izRrxzX1Xs3sa1EEKayRrgGrjhcSkMfYcsnaa+STIdb6MBYL7xSxWQewYXVls7HpMmeMgjgfA91YrYu3FYhY0Z3NlUEk+A/E+FF4TZZjvDvI3VmCOymQl8QwN+051jB5qost+drcL3gVM9+i1dbobROpaeYY7Bu4nju3Z55K0MRY2FRoo3SODG5lXddWw0UDqic2a35YcTsU0w2aNVLCxLEglSbC3I8LnhXT09GyFobmdpXw3TPKOo0jO6a5a0YNbuG/rNsT2ZAK/2JvJicJ+icunOOQlgb9zHtA+pra+nB+1QKbS8jDaXEeK1TdbeaLGx3TsyKB1kR9pCfxHiNDUNzS02K6KKVkrdZhuFeV4tiKIiiIoiUuk7ZPX4F2HtQnrB5AdseWUk+gqLVx60d9yveT1XzFYGnJ+Ht44dqxTAYtopUlT2kYMPMG/uqoa4tIIX0SaJs0bo3ZEEL0lgsSJY0kX2XUMPJhcfjXQNOsAQvkUsZikdG7MEjuWadNGP1w8AP1pGH7qn+Oq+vdk1dhyTgwkmPADzPolzoy2b12PjJ4RAyH9WwX94qfSo9IzWlHDFW3KGp5mhcBm7o9+fgCt0q5XzVFERRFU70kjDOQbWKEnwEqlv3b1nH946wsJPtPUVQVcKqRRF5u35w/V7QxS/wDFZv2zm/OqmcWkKs4XazAVp/QPsd0jmxDCyyWVb8wpvceF7ioz1YU7dq1cisFJUXFQRXEkirdLkMeIsCTb0uffReGwxV/sgWghv/dp/CK3qsXLH7PjmAWVA4BDAMOY4GiJCx8uHWWRmlOSOTq44iwZg97nJzS9xoOFqxJOxb442kXcVeYPBLGXYZruczlmLa2te5PcK1k3UtrA0YJC363qEnzEDAp9NhzN72Hl3/0qDUT26DV1GhtE61qiYdQ9T6d6SY0JNhxNQ2Mc9wa0YldLU1MVNE6aZ1mtFyfnltVrh4Qotz5muoo6RtOz/Ucz6L4Pyl5RS6XnwuIm/a3/ANjxPgMBtJ55db1NXN3wsvtF4u7AYySCVZoSBIl7X1Ug8VYc1Pw0PKtckYeFMo6t1O+4y2hbPuxvBHjYRImjDsyJe5jccVP4g8wQaryCDYrr45GyND25FW9eLNFERRFxkQMCCLgixHgaEXXrXFpBC827XwJgnlhPGN2W9rXsbA+o19a597dVxbuX12lnE8LJR+4A/OpbL0WY/rcAik3MTMhv55h6ZWA9KtqN2tF1L5/yjg5quJGTgD6HxCzrpQxJfaMo5IEUfsBj+8xqBWOvKV1nJ2IMoGHeSfG3kAmboWwumJk8UQelyfxX3VIoG/cVTcrZcYo+s+VvVadViuORREURdGOwqyxvG3supU+TC1ESPs+ZmUiRcsqEpIutgy8St9Sh9pTzUg1bxSB7bqpcwsNipVbFis4XYEUu2sQ+IjEgKZoUIYq7KqK17cQt7nlVRVX5w/NiuKGxaFouzGSGNIkVAA/V2jDKikgmy5uIHDQ/0qKVZAgBW9eLJUe8sbXhe10jcGx4Z3dI42I4kJnd7DW6Ac6yatUpsLp3w0IRFQXsqhRfjYC1bVAXbRF04nCJIGV1DBlKsCOIPEeVEWRdJjYeMDCxPK7XBkzTzOq2sVSzOR5i3dUCqqAzoNz8l1mgdEOnIqJ/tGQ/lxPAePVmiIhJsOJqta0uNhmu1mmZDGZJCA0C5J2BWuGgCDxPE/kPCumoaIQNu77j4cF8O5U8pn6Vl5uIkQtyH8j/ACPoNg4rtqwXJKJFjby9WQBdcy68QDr+RrAOxst7obR6432Kl1mo6KImLo8xvU49dbLOpjfhbMO1Gx56HMg/5nqI1QzDWV3oaos8xHbiFsVQ10aKIiiIoiw/pVwuTaDkf7xEf4Zf5ap6xtpetfR+TcuvQgfxJHr6q/6FsSb4mO+lkYD9oE/w+6t1A77gqzlbELRSdY8reqSd8J8+OxLf8Vx6K2UfAVEnN5Hda6LRcepRRN/0jxF1p3Q/BlwTN9eVj6BVH4g1Y0ItHfiuO5Uya1YG7mjzKeamLmkURFERRFU7Y2KJT1iHJLa1/osBchWHcLmxGouePCtsUrozgtckTX5pcxQkhHz0bKObL2o+HeOAvp2gKnsqGOwyKgvp3tF0jb7PLBhIMdh9JY5TJm11jmLdkjmCClx4VXSnWcVPgJYAqnA72bXxOIgeTDssEbCR+riYKUtYsSScwCknQ8q1auClCVxcLrWINsRML3K+DAg+fiPGtVlL1goO1NsoGgGR3jaVblVOZigLxiNeLEyqgJ9kDNcism4YrVUOAYU4/wBqR9Q04N0VC5tqwsLkWGublbjetqhDFQv7Yka+WEr3dYy6/sFvjWGuFv8Ap3JS3s3+lgVolEXXMNGjcsIx3m6jtdw9TyBi1FVqDVbn5K/0NoM1D+dl+wf7vxv7hwykksbm5JPmST+JqrxJXelzI2XNgAOoADyAVlhcPlGvtc/Dwro6ChEI13/d5flfFOVvKh2kZDT05/ojs1zvP+kbB2nG1u+rNcSo20r9WbaXsD5Ei/wvWL8lvp7c4L/NyjQKoxTgDVYlt4C5/pWItr9i2vLjTAna4qyrYoaKIvhvoVNmBDKe5lIKt5hgD6Vi5usLFbYZTE8PbsW87Gx3X4eKa1usjV7d2ZQSPSqwiy7hrg4AjaplF6iiIoiyPpnw9sRA/wBaMr+yxP8ANVXXjpA8F3XJOS8EjNzr94/CgdFOOEWKkLGwMJ5ga50tx9awo3arz1KVylgMtM0Nz1h5FLW3/wDWsR/zZP4zUeX7z1lXFF/lo/8Atb5BbD0Vf7PT77/xGrWj/SC4HlJ/n3dQ8k31KVCiiIoiKIiiLhPEGVlOoYEH1FEWf4bDKIhDIAVglEbAi4Ko4CA343jKe+i8unQYNYcOY47BVRgofVRobA/ZH4UXqz/Y+KVIlHyxlaxtEVR1Gp9nKLhe4E3tWp2BXrZp8mi6n7AcdYztlnmA9tSQyqTqFR7ZRwBy8eZrBxvhko9Q6Qnp3CkbRwMbhyjTYV5DmbKlw5XW7LZl48ToT40a52S1Mkc04JM25vHOmjTKz5HUGElRcsurg9wF1I7yOVaqifmxYDFddoOgkr3c5ICGNP8AdwHr8smak8ySfMkn86qsSV9CAaxthgB4JsfdCSHDDEMbSA3MenskcPv8Tb0q2oYmxOD35+S+fcqq6WtgdTUxs3b/AKuHV59SrEcEAjUGugBuvkDmlpsV9r1Yr5IgIIPA14cVk0lpuFXkZcUD9eMj9gg/nWGT+xSr61MeDvP/AIVjWxQ0URFEWu9HOPEuCRQdYWMTDuy2Kj/DZPfVbILOK7Wjfr07DwHhgmesFJRREURZb018cL5S/wDx1W1/7e30Xackcpv/AB/9kn7m/pm/5Z/iWosH3K/0r+iOv0KibyxlcXiQeU0n8ZrCUWe7rK36PcHUsRH8W+QWtdE0oOAAH0ZHB+DfgatKI/0u1cLymYW1xO9o9vROdS1z6q95NuJg4TNIGKggWXj2jWyKIyO1QtsELpX6jUpf9rOE/u5fcP61K/w+Tgpv+FzcF34PpTwTsFbrEB+kVuB521rx1BKBdYu0ZMBcYpg3i3kiwkCztd42KgFLG+YEgjwsK0RQukdqjNRoad0r9QZqn2H0i4bEzLCqupa+rWsLAnXXwrbLRvjbrFbpqCSJmu61lV76bXw2HlJcSsMSit82UAuhtfVb3It7qwgpnTA6uxYU9G+e5acl24nfCLGYOfqzLGsSgy2yiQodGCk3AJva/nWT6R7XBp2rN1E+N7Wm2KVtl7e2etkjjxAYkAXMfPT6ug8q9do2QYqWaWoaNlgrjGFo5SqnJMmYxtyNtPVeRU6/A1WuCiAsnaW9/DipO2ukOOIzRJG5mjZo7mwTMrFSe+1xe3kNONeVbBTtBJxdl7lStF8m31TmuebMwJPoOPkstxE7OzOxuzG5PeTVMSSblfS4omRMEcYsBkExbDkiwEiyYyGbrCA0QGUKAfpG/FvDlx42td0Gi3yN5w26lzOla99ReCmI1cnH0HDjt6s3rZe3YdoI6w3VkZCRJa9s17i3KwI8Kkz0j4bX2rmJ43w/dt3JL2htLZiyuEXE5b/7sxiMW4lQykgE8r1YQ0s4ZsVdU8mm1LudJsTu+FfJ8ZgUCFo8YA65ku0Oq5it/Y+srD0rIQzG9iMFFbyUY69n5cR7KTs+HCTpJJF16rCpeQOULMqi5CWUAN4nSsHiRjg11rlR5uTLY3sZrG5PzYqqfG7NLI+XGZkvazw6gixB7HD+lbPppib4KczkqGtLdbA8fwp+H2Yr4mOIP2JRmR7e0oUtpyvYW8DWkyWBvmFy8mi3squYdlfNdDbU2cCRlxen2ov8lbhBORfBdGOSTSL6x7/wjEYMdeYozewDXbQKpUNdjwFgwBPf5itQkFlzEujpPqDDECVb7A30w2z1kRC85dgWKgKgYDKSt9SCANdL2Ggr00Ukh1jgu00doOaGINcVd4Hpbw7G0kUiDvFm+FYv0e8fabqZJoqQfaQU97M2lFiIxJC4dDzHhy8DUFzHMNnCyrnxuYbOFipdYrBZV01SjrMMvMK5/aKgfwmq2vOLQu25JNOpK7i3wv7pc6PsE0uIdV4iInhf6aD86j0zdZ9uCt9OTNipw538h5FdXSHDk2jiB3sG/aRT+JryqFpSstBP16CM8CO4kJ56GJ7wTp9WQN+0tv5amUB6JHFc5ysZaeN+9tu4/laJU9cmkrpe/wBnN99PxqZQ/rBT9G/rjtWMbDWEzKMQbRa5j2h9E21UEgXtwBq3n19Q83mr2o5zmzzefzejbccCzMMOzNFfslr3+IBI8SAfCkJkLP6ma9pzKWDnc0zbSxTf2WIHJzx/J2IP0VlbFFB33yKG+6U9IMJaatxbl/wq2BzXVzi3K3tfxVLug5XEXHERykf4TVIrv0T2KTpL/Lns80bZxRkwmzmYkn5Obk8z1hrTo09FwWjRP2O61Z7n/wCp7S/5I/jrbU/qx9a3Vf60XWljAfpY/vr+IqTL9juoqXP+m7qPkm07SWOTFmQkuJm6oDjcO1x4LawPge+1chUTBg8vD8qg0To2atqf6eDWnpHhbLrOzvS5i8Q0kjyPqzszMbWuWJJ+JqpfI551nG5X1KGFkMYjYLACy7Pk0yGB48udyzIGGYHqimhFxxLfCptPTW6cgXI8odOmMmmg/wDI7uA47+7qdNvyYfH4WPq8VHLiVXOq5kzkW7ceUAEa8ARfTU1d0U5hfqnIqipqgRuDr4HP3SDs3aUkDFomKllKm3cw1q9fG14s5XMkTZBZwXPZGDWWTtkrEgLyuOKxpqxHjyHiRWFRKImFy11U4hjLu7rUnbu1DiY8HMVCZoGyovBVXF4hUUeCqAL+FR9HkmMk7/ZRdFuLonE/yPkFd7k/6tj/APy8n/tmsKv9eP5tWFb/AJmLr9Qk2rJWqdej/Gq80UUp7UWd4Se4xsHj8jcMB3rVZXQ/vb2ql0nSAkTNGIOKTZTqfM1YtyCuGfaE376EQqoQnNiVR5T4RoqIl/qjKX828Bar0fGCS47FS6LgaXukIxS/sbZRmzEkhEyBsq5nJkcRxoikgFmdgBcgcSTpU2pqBC29rkqxq6oU7QbXJyV5it0Iiy9Vi4Qp9rrZEuPLIWzX9NffUeOsfbpsN+AUaLSEmqecYb8AUwbBZsCMuEcTliC4MsdzbiI4lLdq3PPrUKpkfKbltlXVk0kx1nMsBwWrYLEdYgaxF+RqIoKyDpgnzY1V+rEo9SzH8CKqa43k7F9B5LM1aMu3uPkFL6GMPeed/qxhf2mv/LWVAOkStHKyS0MbN7ie4fldPTHgcuKjlA0kjt5sh1/dK15XNs8HetnJWfWpnR/xPgfyCvnQ9j8mKkiJAEseniyG4A/VLn0pQvs8t3pypp9embKB9p8D+bLYqtVwKSul7/ZzffT8amUP6wU/Rv647VjOwdnDETrESwzZvZXM3ZUmwFxcm1gL86t55ObYXWV7UzGKMvAvZd+3tlfJXjys93RZMrr1csebXK6hjlYedYU83PsJIWuln+pjJc23qrWXJLs7EYnKFmeeETlQArlVlIlsBo7GQhu8qDzNRo4mxVNhkR88lEihbBWarciPnkqjdnEIk46xsqsrpm5DOhUE+FzUmrY58RDVLro3SQlrc1920qxxYWASJI0MWV2jN0zFibKedhbWtFBE5jSXC11o0ZE9jCXC11dboRn5DtFraGIAHxDAke4isqhw56MJVuH1EbeKVcI1nVuOUg+43pX1cdPCS7M4Ab/m1XEVI6puxuGGJ3KVipy7s5tdmLG3C7G5+JrhHvL3axXSUtLFSxCKIWA8eJ4qNLJbQVfaJ0XzlppRhsG/ieHn1Zw6+t1P6bM9vD8+SZdl4vD/APdGfELGYM4ZWSUk5mjIsVQj6J51YVNHK+QuaFwFbo+eWVzmjA8QtQxO1YBDFiutIRdVIViXBGqhbZiT3W9KrHxvY8hUT4ZI5ObtiFkm/uCSLHSrGLKbMB95QfxrpKOQviBK7HR0hfAL7MFTbYxDJs5Ej0+U4hkltfMVhSJkA8LyMSOendUHSBJkDeCq9MyEPF8gFJ2jDkgwS90DfHGYg1KoRZhHH0C36Bfr0utxPomHcn/Vsf8A+Xk/9s1rq/14/m1ba3/MxdfqEpYZbuoPAsB7zVg82aSrN5s0kK13p2P8lnIQkxtco3rqvmp0PpWilm52O5zUajn5+K5z2qlqSpabd/8ADWOHcG4aIA25FQND42sfIiq3RxFnDiqnRThquG26hbptGzojuEZMThsQlyFDHDu2ZCx7IJjke1yBmCi+te6Qic8Bzdl1lpSB8jWuaMr+i696dg/JHA6+GUtc2iYnKOV9NL8vKpFPNzgyOCk0tRzrftItvRunOYZJMVbs4eJ5DfhfKco8ydBWqvcBFbetOk3gQ23lbF0b7WlxGGzTAXvpb8PKqRc6so32x/X46dwbjOVXusnZBHna/rVHUP1pCV9U0RT8xRRsOdr9+PqtF6HMDlwskpFjJJYHvVBp+8WqdQtswneuT5VT61S2MH7R4n8AKR0tbN6zB9aPahYH9Vuy3xKn0rKtZeO+5auTNTzdXzZyeLdoxHqO1ZNsHaJw+IimGuRwSBzH0h6i4qsjfqPDl3NbTiogfEf3D/jxXo6OQMAwNwQCD3g8Kvwbr5I5paSDmEt9ImyZMVg2ihALllNibaA61IpZGxyBzlJo5mxShzsljMm6OIUkHICOIzirQ18PFXB0nBx7lwbdiRRmkkgiQcWeQBR/914dIRWwuvDpSG2F11YLboJ+T4dHmwoWQztls0pZUOZFI7PV9WpW/Elr8dK6Sqc+USDCyq5Kx8k7ZBhbL8+q7/8ARwyDPhpY5kOoF8suvAMh1Bqwj0hGcHYFWza9owlaWlfG3YkRS+IkigQcTI4B9BzPcKydXxDLFH6ThblijZm8CFZcPFcYYQyAOykGWVyoDEchluAO4a1UzVobIJX7FDo2zV9a3VGXcBx+YqtVbVQVVVJUya7/APhfSYIGQs1Wq32Jsl5GjkIXqw4zZiBdQwzaHiLXrfRUzH3fJls4n2VJpnTMdMHQsPTI2ft3du7vXftnYEk2ImmiMZilkd4yHFiruWUjwKkV1UVbE1jWm+AC5iHSULY2tde4AUP/AEUn+x+2Kz/xCHitn+KQce5XkOMaPF4GHrB81Ac6hgQpLLqe7QHWqWqcHOc4bVUh7XzucMiuzfbd6afFSYiMoY5MpUlgDYKBw8wasqWsjZEGuzU6kroYotU5hKO8+G6mDCxOyZ1mmmKhgewY4VBPdcqw9K0VU7ZJA5u5V2k5G1R6G62ParvE7HkxOHwkkWUqsORrmxDddK9j+qyn1qVDUMiadbafQLHQVfDDTc2446zvNT9g4b5NFiI5njRsRG0cd3FizoQBWmepY+RjxkFNqauOSVjxkFUQbsSKyky4ewIP6VeRqS6viIIxUx2k4S0gX7kQ7RTFT4vDl1yPKXgkJ0VhoRfkra+tV9M8xu1gqCnrxSz3dkVwbdOUaGXDj/1RVl/iEXFdANKwHK644raqHG4mBz1mHbq7lCCUkSCJCyHhe4KkcwKrIHuY7Wauc+vNJKHDI5+K+tuvIwzYd451/wCGwzj7ynVTrwNWra2M/dgujg0rTytBvZcY915wC02SBBxeZ1VRXr62JowN1sk0hA0YG/UoeY4tlwWCzNAWDSylbGUg3AtyRSNL89aqJ53TOuVR1NS6d1zktuEY2ZsxrWuidnuzNovxIqHM/UYXLZo6l+qqmRbCceoYnwWG1RL6yvRW62zfk+Ehh5qgzfebtN+8TV9CzUYGr5NpGp+pqny7zh1DAeAU7HYVZY3jfVXUqfJhY1m5ocCCo0MropGyNzBB7l5v2jg2hlkib2kYqfQ2v5Vz7mlriCvrkEzZomyNycAVs3RdtkT4MRk9uDsEfZ+gfK3Z/VNW9HJrR22hfPuUVEYKsvH2vx7dvjj2pwIqUqBJuP6OcLJIzkasbnQcfdRFH/7McL3f/vdRFaYfd7D4CKSSCDMyqSAAoJ8OQA4n30WTG6zgCbLIv7KV1jhZFDO7uy8QkSNYEeByqB96tbj0rhWkz2ykZ2wxyNgALnrA8VY7F3LwaYT5ZOQFZmKgAXK5iFUDmWAvbxrW+VrB0lWR081ZU8zALk9w4nglnFShmORQiD2VHIfme81VSyukdcr6jozRsVBCI2YnadpPtuGzvKs9gbG67tuG6sG1kF3Y9wA4DvJ/6bKeDnDc5Kt0/pwUDOaixkI/tG8+g7+Ntj9z1EyyLhmlXKQYhlEyk5SHe/ZA0ta5OoNWfRAsvmbpHPJc43Jxudv54qxj3Vw7jq1wkvWABmDqqqt/tagny+Fem1sclqxvfBfNobhxxxNIYolyi+Um9+7UAW+NYdEmwWTTd1rBWmxtwsPBY2u1u1oLG/H0r3FXbItVWG2N3oXhK9XoBfKoF2twXWvDfYsjG21gFm+L6N8VIUdYoYlBJMYc30tlPsaniSOHCt7XNacVCnhqJWloIF/hXVtfZTIgjnVo7iwLgWOhuL8OF6nNkZILArlJaOppH845uHBUS7ChHB094pzTd69NdMc2ld8m7qN3egrIwgrU3SL271JwOyRGdCLeVZNj1VpmqzKMV1YrYKOb6e6vHRArOOvewWX3CbGWI5gQAPyo2MNxSWtdKNWy0TcLceLEwvicQgyTKBCpF+xe5fUaZyBYdwB56RJXhzsF0Oj6d0MXTzPyylz9DWDMmcFltwA4aC34CtSnJw2Fuvh8KPmkAPfYXoiR+mLbNzHhVPD5yTzIsg91zbxWq2ukyYF2vJWisHVLhngPX0Helbo+2V8ox0SkXVPnH8ktb3tlHrUamj15AFdabq/pqN7hmcB2/i5W+Vdr5giiLKOl7YOV1xaDsvZZLcmA7J9Rp+qO+qyuisdcLuOS9frMNK44jEdW0dhx7eCV9x9vHB4pHJ+bbsSfdJ4/qmx9COdRqeXm332K50xQCspiwfcMR17u3Jb8rAi41B4EVeL5eQQbFfaLxFEXGSMMCrAEEWIPAg8QaIsk29ho8PJjhFGkSx5Y0ygC/wD3eN/4nIt4CtMjg3E5KyoopJzqMxcSk7ae13mSKPhFCioiDh2VAzHvY2vVRNKZHX2LvdEaIi0fFZuLjmd/AcArPczddsZJmbswoe23M88q+NufL3Uii1zwWjTmmmaPj1W4yOyG7ieHn321+HAJGmSICMfYAH/7zqwbhgvlUkr5XmR5uTmTtXfHGFFgAKEk5rWuVEVNvgmbBzDvUj31lH9wS5GIXzZGLEka9oMyizWIJBGmvdwra4WNl0MT9dgcpcjWBNibcha58rkCvFmlPESKZQhi2iJJLkIkwB0HhPYDS1+HfashitLiG5370wbA3XAdmxKGUA3hOIfrJFLAhxY3VVAChSCSbvfx2AKNI++V7Jhl2RAws0MRHcUU/lXq1pd2h0c4KQ3RGgI4dS2Rf2B2T7qya9zcitEtLDL9zQqTF9GMn+6xS27pIiT71dR8K3Cpcq52hoTkSFJ2f0ZAWM+JZzrpGiovhxzHTz5V4ah62N0RTjO57VOwHRrhEIMufEWJOWYqUN+9AApA5XFa3SOdmpUNFDCbsbinICsFKX2iKFtnaSYaGSaT2UW/iTyUeJNh61hI8MaXFSKWmfUzNiZmT8PZmvO20sc88ryyG7uST68h4DgB3CqJ7i4lxX1ingZBG2JmQFlsPRZsHqMN1zj5yezeSD2B63Leo7qtKOLUZrHMrgeUdf8AUVHNN+1mHbt7su/enWpi51FEUPa+zkxEMkMnsuLHvHcR4g2I8qwewPaWlSKWpfTTNlZmD8HbkvPO2tmPhpnhkHaQ2vyI5MPAixqikYWOLSvqtJVMqYWysyPhvHYtO6Kd5+sj+SSntoPmifpIPo+a/h5GrGjnuNQ5rjeUmjObf9VGOi7Pgd/b59a0Sp65RFEXTi8SkSNJIwVFF2Y8AK8c4NFytkUT5XhjBclYBvZtr5ViZpEuI3fMqn7MaRhj4lUBtyuapaicyu4L6VojRTaGLHF5zPoOHnnwELZuDDnM+cQqR1rquYqvMgDU+gPlXkMJkNti2aV0k2ihLgLvOQ3/AIH4C2zd7E4VoUGEeNogOzkYG3nzvfjfW/Gp+pqi1sF8jqZpZpTJMSXHP5u3blZ3rxaEURFEVVvOUOFmViLMhUXa2rCwANwQb8LG9Zs+4LJgu4K6h2PAsYiESFFFgGAb33uT5mpan5LrXYOHAsIlA7gLD3cK8sFlru3lSsFgY4hlijVB3KoF/O3GvVipFERREURFERREURFERRFjPSfvR8ol6iJrxRHUjg78CfELwHr4VU1c+u7VGQX0Hk7ov6eLn5B0neA9zmeziqrcPdw4zEAMPmY7NKe8cl82I9wNa6aHnH8ApumtJCip7j73YD37POy3oC3CrpfMSbr7REURFESZ0k7q/KoetiHz8Q0txdeJXzHEeo51EqoOcbrDMLodAaV+kl5qQ9B3gd/oe/YsYwuJaN1dGKupupHEEVUgkG4X0GSNkjCx4uDmt23I3pXHQ3NlmTSRPwZfsn4HTuJuaecSt4r5ppfRbqGXDFhyPoeI8c+AYZpVRSzEKqgkkmwAHEk8hW8kAXKqmMc9wa0XJWJb+74tjH6uPTDodO9yPpHuHcPfrwqKmoMhsMl9F0LodtEznJMZCO7gPU9yo9g7BmxbFYULBRdzpYD1IFzrYc7HurVDC6U2Cn6Q0jFRR68mZyG/8DafwE/YPZTxgRph5QB/w2tfxa1vWrVkWqLAL5/UVpmkMkjrk/MNy4v0emZhKYVilOhbrXRgO/5phfy99bQ05KDK+J2YuVd4HoxwaKM5xDyW7UnynEKW90nCsrBRiAdinR7h4ReBxVu75ZiwPhLTVG5eardyscDu7BECEEhBue3PPJxFvpyNpblTVG5NVu5SoNlQIbrEgPflF/fxr1ZKZREURFERREURFERREURFERRFnvSTvn1KnDYdvnTpI6/QHcD9Y/AeNrQaqp1RqNzXVaA0NzzhUTjojIb+PUPHqzynA4N5pFjjUs7kBQO8/gPHlVY1pcbBdvNMyGMyPNgM16A3W2CmDw6xLq3F2+sx4ny5Adwq8hiEbdUL5bpKvfWzmV2Wwbh8z4q4raoCKIiiIoiKIss6TtzbZsXh104zIo4d8g8Pre/vtW1dP+9vb7rteT2mb2pZjj+0/wDr7d25Z9sraUmHlWWJirrz5HvBHMHuqCx5YbtXVVNNHURmOQXBTHvjvzJjY0iC9XGAC4B9th/KDwHfqeAtInqjILZBVGitBx0T3SE6ztnAe52ns3ql3c2DLjJRFEPFmPsqO8/kOdaYonSOsFY19fFRxc5J2DaSt62DsWLCQiKIWA4k+0x5sx5n/pV1HG2Nuq1fMa2tlq5TLKcfADcFY1sURFERREURFERREURFERREURFERREURFERREg9IO/IgBw+HYGY6M44R+A+3+FQqmq1Oi3PyXT6D0GagiecdDYP5fjzWQqrOwABZ2OgFyzEn3kk1VYkrvCWsbc4AdgAW1dHu5/yNOslAOIca8+rU/RB5nvI8hwubemp+bF3Zr55pzTH1j+bi/TH+47+rcO07g5VLXPooiKIiiIoiKIiiLKt++j4qWxGEW68XhA9nvKfZ+zy5aaCtqaS3SZ3LttDcoA4CCqOOx2/gePHbtxxOa1XrsFqHRjvPhY0GHZRDIx/SE6SHlc/RPIA6d2pqxpJowNU4HzXF8odGVcj+fadZo2fx6ht4nPsC0+rFcaiiIoiKIiiIoiKIiiIoiKIiiIoiKIiiLrnmVFLOwVVFyzEAAd5J4V4SALlZMY57g1ouSst3y6SC4aHBkhToZtQx+4OK/eOvdbjVbPWX6LO9drork2GWlqsT/HZ27+rLffJZ3h4GkcIilnY2AGpJNQQCTYLrJJGRtLnmwC2XcDckYQCaYBsQRoNCIgeQ72txb0Gly1rTU3N9J2fkvn2m9NmrPNRYRj/AHdfDcO07AHWpi51FERREURFERREURFERREj75dH0eJzSwWimOpH0HPO/wBVifpD1Gt6hz0gf0m4FdJorlBJTWim6TPEe44dx2LIdoYCSBzHKjI44hh8RyI8Roaq3NLTZwXeQTxzsEkTgQfnwJh3Z38xOEshPWxD6Dk3A+y3EeWo8K3xVT48MwqrSGgaar6Q6Lt429Y2+B4rU93988Li7BHySf3cllb05N6EnvtVlFUskyOK4mu0NVUmLm3bvGI7do7UxVvVUiiIoiKIiiIoiKIiiIoiKIvjNYXOgovQCcAk7ePpEw2HusR6+TuQ9geb8PQX9KiS1bGYDEq/oOTtTUWdJ0G8c+we9u1ZXvFvRiMYfnn7I4Rrog9OZ8Tc1Wyzvk+5drQ6Lp6If0hjvOJPzhZcN3t3Z8Y+SFdB7TnRF8z+Q1ryKF0hs1Z12kYKNmtKeobT1e+S2bdPc+DBLde3KRZpG4+Sj6I+PeTVvDTtiyzXz3SemJ642dg3YPfefgCY63qpRREURFERREURFERREURFERRFXbb2HBikyTxhhyPBl8VI1H4HnetckTZBZwUukrp6R+vC63kesfOCyzeXo1nhu+HJnT6trSD0+l6a+FVstG5uLcQu10fylgm6M/Qd4H27cOKRpEKkhgQQbEEWIPcRUMiy6Rrg4XGSYti78YzDAKsmdBwSUZh7/aHkDW+OpkZkVVVeg6OpN3Nsd4w/HgnfZXStC1hiInjP1ks6+Z4EeQvUxlc0/cFzdTyVmbjC8OHHA+o8k0YDe/BTexiY7nSznIfc9r1JbURuyKpptD1sP3Rnsx8rq5ilVhdSGHeCCK2gg5KvcxzTZwsuderFFERRF04nFxxi8jog72YAfE+BrwuAzK2RxSSGzGk9QuqHH79YGLQzqx7owX+IGX41odVRN2qzh0FXy5RkdeHnj4JU2v0rjhhof1pT/Kp/mqM+v/gO9XdLyUOdQ/sb7n2SNtvebFYrSaUlfqDsp7hobd5uahyTPk+4rpaTRlLSfpMAO/M959FX4HBSTOEiRnc8lBJ8/AeNa2tLjYBSpp44Wa8jgBxWjbtdFxNnxjWH90h1/WYcPJffU+Kh2v7lyWkOVAF2Uo/8j6D37lpeCwccKCOJFRBwVRYf9fGrBrQ0WC5CaaSZ5fISSd676yWpFERREURFERREURFERREURFERREURFEVZtnd/D4oWniVjybg48mGvpwrXJEx/3BTKTSFRSm8LyOGzuySFtfoo54ab9WUfzKP5fWoT6D+B7109Lyr2VDO1vsfdJ+0Ny8dDfNh3IHNLOPPs3PvqI6mlbmFfwaaoZvtkA68POyopYypKsCCOIIsR6VpItmrJrg4XabhcoJ2Q3RmU96kg/CgJGS8fG14s4A9amJtzEjhiJh5SuPzrPnXjae9RzQ0xzjb/AGj2XL/SHF/+Kn/xZP8ANXvPSfyPevP8PpP+kz+0ey6321iTxxEx85H/AK15zj9571kKKmGUbf7R7KE7km5JJ7zxrBSQABYLtwuEkkNo0dz3IpY/AV6Gl2QWuSaOIXkcAOJt5pi2duBjpSPmerB+lIQtvTVvhW9tJK7ZZVU+n6GL9+seAv45eKc9j9FUK2OIlaQ/VTsp5E+0fMZalsoWj7jdc9VcqpnYQNDeJxPsPFPWztnRQLkhjWNe5QBfxPMnxNTWsa0WaFzU9RLO7XlcSeKlVktKKIiiIoiKIiiIoiKIiiIoiKIiiIoiKIiiIoiKIiiIoi6MXgo5RlkjRx3OoYfEVi5odmFtimkiN43EHgbKg2puXgWUscMgIBtkLJ8FIFaX00RGSs6bTVc1wAkPbY+YKUdrbrYVMuWK1737cnh3tUV8EYyCvqbSlW++s/wHsq7/AEfw/wDd/vP/AJq180zcpX+IVH8vAeyudmbo4R0UtDck/Xk7/vVuZTxkZKBUaXrGPIa/wb7Jvwe5+BjFlw0Z++M5973NSm08QyaqGXTFdIelK7sw8rK6iiVRZQFHcAAK2gWyVc5znG7jdc69WKKIiiIoiKIiiIoiKIiiIoiKIv/Z"/>
          <p:cNvSpPr>
            <a:spLocks noChangeAspect="1" noChangeArrowheads="1"/>
          </p:cNvSpPr>
          <p:nvPr/>
        </p:nvSpPr>
        <p:spPr bwMode="auto">
          <a:xfrm>
            <a:off x="345281" y="160338"/>
            <a:ext cx="2286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7" name="AutoShape 8" descr="data:image/jpeg;base64,/9j/4AAQSkZJRgABAQAAAQABAAD/2wCEAAkGBxQTEhUUExQWFhUXGRwbGBgXGBccGBsfGRcdHRscHh8fHSggHR0lGx0cITEhJSkrLi4uHB8zODMsNygtLisBCgoKDg0OGxAQGywmICQsLDQ0NzQtLCw0LDQ0Lyw0Ly8sNCwsLCwsLCwsLCwsLCwsLCwsLCwsLCwsLCw0LCwsLP/AABEIANsA5gMBEQACEQEDEQH/xAAcAAACAwADAQAAAAAAAAAAAAAABgQFBwIDCAH/xABNEAACAQIDBAcDCAcEBwkBAAABAgMAEQQSIQUGMUEHEyJRYXGBMpGhFCNCUmJyscEzgpKissLRFVOT0hY0NUNjc/EXJFR0g7PD4fBE/8QAGwEBAAIDAQEAAAAAAAAAAAAAAAQFAgMGAQf/xAA/EQABAwICBQsDAwIFBAMAAAABAAIDBBEhMQUSQVFhBhMicYGRobHB0fAUMuEzQlIjkhU0YqLxU3KCwhZDRP/aAAwDAQACEQMRAD8A3GiIoiKIiiIoiKIiiIoiKIq/au28PhheeVE8Ce0fJR2j6CsHyMZ9xUqmoqipNomE+XfklDaHSphluIo5JCOBNkU+puf3aiOrmDIXV9ByVqXWMjg3xPoPFLmP6VMU1xFHFGPEF2HqSB+7Wh1c85ABW8HJWlb+o5zvAe/iqHF7646T2sS4+5ZP4QK0OqZT+5WUWhaCPKIdtz53UF9v4o8cTOfOWT+tYc6/+R71KFBSjKJv9o9lx/tvE/8AiJv8R/6051+8969+ipv+m3+0ey5pvDixwxU4/wDVk/rXvPSfyPesTo+kOcTP7R7Kzwu/mPS1pywHJ1RviRf41sFVKNqhyaBoJM47dRI9bJgwHSxMP00Eb+KFkPxzXPure2vd+4Kqm5Jwn9KQjrAPsmTZ3Sdg5DZ+siPey3X3qSfeBW9tbGc8FUT8mKyMXZZ3UbHxt5puwWOjmXNFIsi96sCPhUprg4XBVFNBJC7VkaQeIspFZLUiiIoiKIiiIoiKIiiIoiKIiiIoiKIiiIoiKIlzePfTC4S6s2eT+7SxYfe5L66+BqPLUsjwOatqDQtVWdJos3ecuzf2YcVme3ekXFz3VCIEPKMnP6vx91qr5KyR+AwXY0XJ2kp7OeNc8cu73ulB2JJJJJOpJ4moqvgABYK42Vupi8QAYoHKm1mayqQeYLWBHletrIJH5BV9TpWjpjaSQX3DE+F7dqacD0UTt+lmjj+6Gc/yj41JbQPOZVNNyrp2/psJ67D38leYPoow4t1k0rn7OVAfgx+Nbm0DNpKrZeVdQf02NHXc+3kp8fRpgRxWRvNz+VqzFFEoruUtcciB2e67P+zfAf3b/wCI/wDWvfo4tyw/+SV/8h3BdUnRlgTwEo8n/qDXhoouK2N5TVwz1T2KrxnRNEf0WIkX76q/4Za1uoG7CpkXKyUfqRg9RI87qg2h0XYtLmNo5RyAJVj6MLfGtDqGQZYq0g5UUj8JA5vZceGPglfamwsRh/00LoO8js+jDsn31GfE9n3BXVNXU9T+k8Hz7s1DwuKeNs0bsjD6SMVPvGtYhxBuFvkiZI3VeARxF09bB6UJ47LiVEy/WFlk/wAre4edTI61wwdiuareS8El3QHVO7Me48epaZsPeDD4tc0MgY81Ojr5rx9eFWMcrJB0SuPrNH1FI60rbcdh6j8KtK2KEiiIoiKIiiIoiKIiiIoiKIiiIoii7S2jFh4zJM4RBzP4AcSfAa1i97WC7lup6eWoeI4m3J+diyPevpGmnJjw94YuF/8AeN5n6I8Br48qq5qxzsG4Bd3o3k5DAA+fpO8B79vckiKMsQqglibAAXJPcBzqGBfJdG5waNZxsAnrd/oxnls2IbqV+r7Uh9OC+tz4VNionOxdguaruU8EXRgGud+Q9z8xWi7E3PwmGA6uIM4+nJZnv33Oi/qgVPjp42ZBcnV6Yq6onXfYbhgPz23V9W5ViKIiiIoiKIiiIoiKIvjqCLEAg8QeFF6CQbhKu3ej/B4jVU6l/rRWA9V9n3WPjUaSkjfwV3R8oKynwJ1xuOPjn5jgs33j3AxWFuyjroh9NBqB9peI9LjxqvlpXsxzC66g0/S1Vmk6rtx9Dl32PBK+HnaNg6MVZTcMpII8iKjgkG4VzJG2Rpa8XB3rTN0eku5EWN8hMB/GP5h7udWEFbsk71x2lOTVgZKT+329j37FpsUgYBlIZSLgg3BB4EHmKsQb4hcc5paS1wsQuVF4iiIoiKIiiIoiKIiiIoiot6t6IcFHmc5pCOxGCMzeJ7lvxP48K0zTtiGOastG6LmrpLMwaMzsHueCxHeDb02MkMkzX45VHsqO4D8+JqnlldIbuX0ehoIaOPUiHWdp6/llYbp7mz40ggdXDzlYaeSj6R+A5ms4ad0vUouk9MwUQscX7vfd58FsO7u6+Hwa2iTtc5G1c+vIeAsKtYoGRjorgK7SlRWOvI7DcMh83nFXVblXooiKIiiIoiWNtb6wQlkj+dkW4IU2VSOTN3+AvWbWFyjT1UcWBxKTMdvZi5GuJSg5KgAHqSCT8K3CJoVa+vld9uC6o95sWpuJ28iFI+I/CvTG1YNrZhtumfYe/wArMkeJUqzEKJF1QkmwuOKa27x41pdGQrKCsZLgcCm7+0Yv7xffWtTLqLPvDhkNjKt+7W/G1LLwuAVbtbf3A4YqJZrFrZQFYk3I4ADxFekWXjXh2SZVNxevFklXencTD4u7qOqm+uo0P3l4Hz0PjUaalZJjkVd6O07UUlmnpM3HZ1HZ1ZLHtvbBmwknVzLa/ssNUYDmp5+XEX1qqkidGbOXf0VfBWM14j1jaOtWe5++MuCYLcvAT2ozyv8ASTuPhwPPvGyCodEeChaU0PDWtvk/YfQ7x4jwO27I2pHiYllibMje8HmCORHdVux7Xt1mr51VUstNKYpRYj5ccFMrNR0URFERREURFERREv7470JgYsxs0raRpfie888o/wDqtE84ibfarTRWi310uqMGjM+g4lYVtPaEk8jSysWdjqT+A7gO6qZ7y83K+l09PHTxiOMWATvuJ0fmbLPigViOqR8GfxPNV+J8BxmU9JrdJ+S5zTPKAQ3hpzd207urefLy1yKMKAqgAAWAAsAByA5VaAWXCOcXG7jclcqLxFERREURFESFv1vQQ5wsDEFf0zjiLqCIx3EqwYkcBYczbbGy+JUGtqTGNVuZ8kjAVIVKSSblDG2pr1eLgjhmVMwBbhcgXA4nXgKxLgFujhc44bPBM+y9mwxC5KM3eSLDyH51qJU5rNUYKc0sS63QW10tfTutr7qXWQadySd+N+HijdcKpuLK0jaZM1iLKRc3BGviK1mTGwUtlGdXXdkqjom3Kmx+LGMxSloFOYtJe8jcgOZA434cKwW8CwsF6RovVF2ptCPDxNLK2VFFyfwA7yTpasXvDBrFbqenkqJBFGLkrCN795pMbNmN1jXSOO+ijvPex5n05VSzzGV19i+m6L0ZHQxaoxcczv8AwFUfIpOr63I3V5suexy5rXtfvtWrVNta2Cnc9HznNaw1rXtttvVtulvNJgZcy9qNv0kd9GHeO5hyNbYZnROuMlB0noyKui1XYOGR3fjeFuuyNqRYmJZYWzK3vB5gjkRVyx7Xt1mr5pVUstNKYpRYj5ccFNrNR0URFERREURV+3trx4SB5pDovAc2J4KPE/1PKtckgjbrFSqKjkq5hFHmfAbSfnBef9ubXkxUzTSm7NwAvZRyVe4D+p51SSSGR2sV9So6SOkiEUYwHjxPFO3RvuSJbYrEr83xiQ8H+0w+r3Dn5cZlLTa3Tdkuc0/psxXpoD0tp3cBx3nZ15a1VmuGRREURFERREURfGawueVEWEJKWBkf2nJdzfm5LNqeQJsPACpjRYLnJ3F8rjxXVHPc+fsjw+se4H8qArxzLD53KHi8XqQgLt327C+vC9aZZQ3LNWNDo90+LsG+JVcmIUdgHM51dza58FLae70qI5xdiV0UUTIgGNyV3svd2Wb6JRO8kDXwVrMzHkWAHjQNK9fKwOxF0+YfBRRdWqIoBBVdLG+XML872Vjetihi1j2JL30ZUxEFo0ldgrtnJIfqjqG4cSYza30fCsSbYrcxhcCzL5j1rWtztuJi8OrqoQjR0X2VPh4VkDcXWiRmo4tVtjcWkUbSSMFRBdieQ/Pyo5waLlewwvmeI4xcnJYXvrvW+Ol0usCn5tP5m+0fgNO8mlqJzKeC+laI0Uyhjxxecz6Dh557gOO5e6r46W2qwr+kf+VeWY/Dj3AoIDKeC90tpVlDHfN5yHqeHnlxG3jZEPyf5N1a9Tly5Dwt+N76343141cc23V1LYL5z9ZNz/1Gsde97/Nmy2VsFiu++6L4GS4u0DnsNzHPK3jbnz94FRUU5iPBfRND6XZXMscHjMeo4eXcTw3H3obBTC5JhcgSL3fbH2h8Rp3W8p5zE7gvdMaLbXQ4feMj6HgfDNbxDKrqGUhlYAgjgQRcEelXQIIuF8zexzHFrhYhc69WKKIiiIoiwzpE3m+V4jKjfMREhLcGPN/XgPDzNU1VNzjrDIL6ToLRn0cGs8dN2fDcPfj1Ll0d7q/LJs8g+YjPa+2eSD8T4ede0sHOOucgvNO6V+ji1GHpuy4Df7cepbgqgAACwGgA4CrhfOCSTcr7ReIoiKIuvETqil3YKqi7MxAAA4kk6AURJcnS1soSdX8pub2zBJCl/vZbW8eFETds3aUOIQSQSpKh+kjBhfuuDx8KIpJFEWG7xbJkw+IbDnSNVzq9zZkYkJzvplYMCdSAeBsZDHawVNURCF9875fPLwxxXdhNg5488rtBFIwVWUDrZGcgBtQbJw14kcLAAnVJNsap1Hoy4D5uwe/t3q8wnRzhVHaaRz4lQBbuCqB6G9Rrq8DLCymDZyYbTq40VtM6WRLk/SW1lJ0F9b+FZg3Ud8ZbiMvneiSzElpHCRZbrESruznRTaxH0bag9o30oScl6xrTd1sFwjZ45hFIXJcB0LsoYgMFdSE7BK3XUcVdb3IvXgXrwBhwOz588VbfDAghMQ2ZSkqQot+0Ox1klxewJuh/V0JBocAjDrSE/Mwnroywgw+CeaRlCu8jk8AqqzAX9xrK4AuVpLHSSarRck2CRN/N8GxkmSMlcOp7I4Zz9ZvyHLzqoqagyGwyX0TQuh20TNd+Mhz4cB6lVu6W7cmOmyL2UXWR7aKP8x5Dz7jWEMJldYKXpPSUdDDruxJyG/8AA2redlbOjw8SxRLlRRYd57ye8niTV0xgY3VC+ZVNTJUSmWQ3J+dyl1ktCi7T2fHPE0Uq5kYWI/AjuIOt6xewPGqVup6iSnkEsZsQvP28uw3wc7QvrbVG5Mp4N/UciDVHLEY3apX1LR9cysgErO0bjtHzYnron3n/AP45W7zCT72T8x6+FTaKf/6z2LmuU2jP/wBcY/7vQ+h7OK1GrFcYiiIoiSulLb/yfDdShtJPcacQg9s+vs+p7qiVkuozVGZXRcnKD6io51w6LMes7O7Pu3rHdnYJ5pUijF3dgo9eZ8BxJ7qqWtLiAF308zII3SPyAuvQ+wdkphYEhj4KNTzYnUsfM+7hV9HGI2hoXymtq31czpn5nwGwKwrNRUURFEVTvBtj5OqBFDyyNlRSbAWBJZuYUAce8qOdbI4y91gtcsmo3WXn3pQ3uxWNxXyEyqIldVIS6ozEj2rsbhSfeL24W8laGuIGxexOLwDvUHG9FOLiTO0mHAuAC0gUEngATzPIc61awUgwuGaZOiDZ2IwONcTQSgDLmZCeD9kErYiSO5BuLFeN7XFeg3WDmlpsV6Cr1YpX3k2bHLioWdFbJG515nOmTS9jbtHUaEi1tb4uJAst8DGudrEYhKR6zac5eIosWF7aZrnrH1yEgEdkhTzvYnvFsGglbpZA2xCa8Fis41FjYEdxDDQ+HlyrErcDcKQ6Aggi4IsQeBB4ii9UZNmxqoVFyAHMMtrhiCM2t7nXnevbrENAyS3tLEJBKlg3VwRyq7spN3lMbi50uWCsT3ll8ayatM24fPyrPezdh5NlqhyiaI9c2U9nMQ3WAHQ5VDtlv9RL1k4YLTE46+03w4rOdp70TS4WHC3tHGtmtf5wgkgm+tgLWHeL66Wqaio1+i3LzX0DQ2hhS/1pQOcP+0bhx3nsG28fdrYEmMmEUeg4u5GiDvPj3DmffWmKIyOsFZaQr4qKEyP7BvPzPct62FsePCwrDELKOJ5sebN3k/0HKruONsbdUL5jWVklXKZZDifAbhwVhWaiooiKIlXpD3b+V4YlB89Fdk7yPpJ6jh4geNRqqHnGYZhXeg9JfR1FnHoOwPDcezbwusNgmZGV1JDKQVI4gg3B99UwJBuF9Iexr2lrhcHAr0NuttpcXhkmHEizj6rD2h+Y8CKvYZBIwOXyrSNE6jqHRHLZxGz5vVtW1QUURee99NsHFYuWS90ByR92RTYW89W/WNUc8nOPJX1TRNGKSlbHtzPWc+7LsTp0QbB9rFuO9Ir/AL7D+G/3ql0MX7z2LnuVNflSsPF3oPXuWoVYrjEURFEVHt7bwiZYYypncEgE+yotdyBrpcWGlyRW2KPXdZappCxlwqHJrnYl3sbs3Hje3gL8h3CrNkbWCwVc95eblead5JS2MxDcCZpD5ds1VSfeesqzj+wdS3PdTHrj9mQyOAz4fVgwuC0SnLce41HIsVYsdrMV7tHaTwxQ4rIMkbqM17XDdhwRbRdcw7yq1kBbFa5HhwLdqdpNoxKATIovrxHMX/Cs1GAuo20tkpiDHJndSoOVo2Aur5SQdDcHKp9K8IujXFuSS/7EWVcPMSIZIJWcFVAVsrMozjS4K2PHn41rvY4KZqB7QSrzZkJWNc1i1uXC3cKxK3DAKXReooirMOqySYoG2W6xsOR+ZVjf0cD0ovBjgsp2ltjEH5psS8iRhoQQxyuitZSRwZioBJPH8YNVVa/Rblt4/hdVoLQX055+fF37R/Ecf9R8O9dGw9kyYqZYYh2m5ngoHFj4Af051FjjMjtUK/rKyOkhMshwHidw+cVve7ewY8HCIo9ebORq55k/kOQq6iiEbbBfMK+vkrZjI/sG4fO9WtbVCRREURFERRFhvSXsH5NiyyC0U13XuB+mvoTfyYDlVNVxaj7jIr6Tyfr/AKql1XHpMwPVsPp2Kw6ItsmPEth2PYmF1H21F/S63HjZa2UUln6u9ReU9GJKcTgYs8j7G3itiq1XAJf392ocPgZnBszDIutjd9LjxAufStFS/UjJVroWlFRWsachiez3OCwOGIswVRdmIAHeSbAe+qQC5sF9Pe4MaXOyC9HbD2cMPh4oV4IoF+8/SPq1z61fxs1Ghq+SVlSamd8p/cf+B2DBTqzUZFEUXaeKMUMkgGYqpIXvIGg9TYV60XNgvCbYlJsOHA7R7T65nPtEsQWPqRw5aVctaGiwVS5xcbldknA+Rr1eLzDtsEYiYE3PWvc9/bOtU8n3nrVsz7R1LXOgPFAw4iE69rP71C/lWh4UymOYWg4/ZeHmwZweLkZFV8yOCVNg2ZLNwzC+W3HS9ZA4LVLGWuuu3DyRwRKZLBwsYchdbuwQHTkW92ta1NGAV3uzE3yKIG6syXAJvlz3ZR+qCBbwrcq454Je6tlihglidWUKMx1izRrxzX1Xs3sa1EEKayRrgGrjhcSkMfYcsnaa+STIdb6MBYL7xSxWQewYXVls7HpMmeMgjgfA91YrYu3FYhY0Z3NlUEk+A/E+FF4TZZjvDvI3VmCOymQl8QwN+051jB5qost+drcL3gVM9+i1dbobROpaeYY7Bu4nju3Z55K0MRY2FRoo3SODG5lXddWw0UDqic2a35YcTsU0w2aNVLCxLEglSbC3I8LnhXT09GyFobmdpXw3TPKOo0jO6a5a0YNbuG/rNsT2ZAK/2JvJicJ+icunOOQlgb9zHtA+pra+nB+1QKbS8jDaXEeK1TdbeaLGx3TsyKB1kR9pCfxHiNDUNzS02K6KKVkrdZhuFeV4tiKIiiIoiUuk7ZPX4F2HtQnrB5AdseWUk+gqLVx60d9yveT1XzFYGnJ+Ht44dqxTAYtopUlT2kYMPMG/uqoa4tIIX0SaJs0bo3ZEEL0lgsSJY0kX2XUMPJhcfjXQNOsAQvkUsZikdG7MEjuWadNGP1w8AP1pGH7qn+Oq+vdk1dhyTgwkmPADzPolzoy2b12PjJ4RAyH9WwX94qfSo9IzWlHDFW3KGp5mhcBm7o9+fgCt0q5XzVFERRFU70kjDOQbWKEnwEqlv3b1nH946wsJPtPUVQVcKqRRF5u35w/V7QxS/wDFZv2zm/OqmcWkKs4XazAVp/QPsd0jmxDCyyWVb8wpvceF7ioz1YU7dq1cisFJUXFQRXEkirdLkMeIsCTb0uffReGwxV/sgWghv/dp/CK3qsXLH7PjmAWVA4BDAMOY4GiJCx8uHWWRmlOSOTq44iwZg97nJzS9xoOFqxJOxb442kXcVeYPBLGXYZruczlmLa2te5PcK1k3UtrA0YJC363qEnzEDAp9NhzN72Hl3/0qDUT26DV1GhtE61qiYdQ9T6d6SY0JNhxNQ2Mc9wa0YldLU1MVNE6aZ1mtFyfnltVrh4Qotz5muoo6RtOz/Ucz6L4Pyl5RS6XnwuIm/a3/ANjxPgMBtJ55db1NXN3wsvtF4u7AYySCVZoSBIl7X1Ug8VYc1Pw0PKtckYeFMo6t1O+4y2hbPuxvBHjYRImjDsyJe5jccVP4g8wQaryCDYrr45GyND25FW9eLNFERRFxkQMCCLgixHgaEXXrXFpBC827XwJgnlhPGN2W9rXsbA+o19a597dVxbuX12lnE8LJR+4A/OpbL0WY/rcAik3MTMhv55h6ZWA9KtqN2tF1L5/yjg5quJGTgD6HxCzrpQxJfaMo5IEUfsBj+8xqBWOvKV1nJ2IMoGHeSfG3kAmboWwumJk8UQelyfxX3VIoG/cVTcrZcYo+s+VvVadViuORREURdGOwqyxvG3supU+TC1ESPs+ZmUiRcsqEpIutgy8St9Sh9pTzUg1bxSB7bqpcwsNipVbFis4XYEUu2sQ+IjEgKZoUIYq7KqK17cQt7nlVRVX5w/NiuKGxaFouzGSGNIkVAA/V2jDKikgmy5uIHDQ/0qKVZAgBW9eLJUe8sbXhe10jcGx4Z3dI42I4kJnd7DW6Ac6yatUpsLp3w0IRFQXsqhRfjYC1bVAXbRF04nCJIGV1DBlKsCOIPEeVEWRdJjYeMDCxPK7XBkzTzOq2sVSzOR5i3dUCqqAzoNz8l1mgdEOnIqJ/tGQ/lxPAePVmiIhJsOJqta0uNhmu1mmZDGZJCA0C5J2BWuGgCDxPE/kPCumoaIQNu77j4cF8O5U8pn6Vl5uIkQtyH8j/ACPoNg4rtqwXJKJFjby9WQBdcy68QDr+RrAOxst7obR6432Kl1mo6KImLo8xvU49dbLOpjfhbMO1Gx56HMg/5nqI1QzDWV3oaos8xHbiFsVQ10aKIiiIoiw/pVwuTaDkf7xEf4Zf5ap6xtpetfR+TcuvQgfxJHr6q/6FsSb4mO+lkYD9oE/w+6t1A77gqzlbELRSdY8reqSd8J8+OxLf8Vx6K2UfAVEnN5Hda6LRcepRRN/0jxF1p3Q/BlwTN9eVj6BVH4g1Y0ItHfiuO5Uya1YG7mjzKeamLmkURFERRFU7Y2KJT1iHJLa1/osBchWHcLmxGouePCtsUrozgtckTX5pcxQkhHz0bKObL2o+HeOAvp2gKnsqGOwyKgvp3tF0jb7PLBhIMdh9JY5TJm11jmLdkjmCClx4VXSnWcVPgJYAqnA72bXxOIgeTDssEbCR+riYKUtYsSScwCknQ8q1auClCVxcLrWINsRML3K+DAg+fiPGtVlL1goO1NsoGgGR3jaVblVOZigLxiNeLEyqgJ9kDNcism4YrVUOAYU4/wBqR9Q04N0VC5tqwsLkWGublbjetqhDFQv7Yka+WEr3dYy6/sFvjWGuFv8Ap3JS3s3+lgVolEXXMNGjcsIx3m6jtdw9TyBi1FVqDVbn5K/0NoM1D+dl+wf7vxv7hwykksbm5JPmST+JqrxJXelzI2XNgAOoADyAVlhcPlGvtc/Dwro6ChEI13/d5flfFOVvKh2kZDT05/ojs1zvP+kbB2nG1u+rNcSo20r9WbaXsD5Ei/wvWL8lvp7c4L/NyjQKoxTgDVYlt4C5/pWItr9i2vLjTAna4qyrYoaKIvhvoVNmBDKe5lIKt5hgD6Vi5usLFbYZTE8PbsW87Gx3X4eKa1usjV7d2ZQSPSqwiy7hrg4AjaplF6iiIoiyPpnw9sRA/wBaMr+yxP8ANVXXjpA8F3XJOS8EjNzr94/CgdFOOEWKkLGwMJ5ga50tx9awo3arz1KVylgMtM0Nz1h5FLW3/wDWsR/zZP4zUeX7z1lXFF/lo/8Atb5BbD0Vf7PT77/xGrWj/SC4HlJ/n3dQ8k31KVCiiIoiKIiiLhPEGVlOoYEH1FEWf4bDKIhDIAVglEbAi4Ko4CA343jKe+i8unQYNYcOY47BVRgofVRobA/ZH4UXqz/Y+KVIlHyxlaxtEVR1Gp9nKLhe4E3tWp2BXrZp8mi6n7AcdYztlnmA9tSQyqTqFR7ZRwBy8eZrBxvhko9Q6Qnp3CkbRwMbhyjTYV5DmbKlw5XW7LZl48ToT40a52S1Mkc04JM25vHOmjTKz5HUGElRcsurg9wF1I7yOVaqifmxYDFddoOgkr3c5ICGNP8AdwHr8smak8ySfMkn86qsSV9CAaxthgB4JsfdCSHDDEMbSA3MenskcPv8Tb0q2oYmxOD35+S+fcqq6WtgdTUxs3b/AKuHV59SrEcEAjUGugBuvkDmlpsV9r1Yr5IgIIPA14cVk0lpuFXkZcUD9eMj9gg/nWGT+xSr61MeDvP/AIVjWxQ0URFEWu9HOPEuCRQdYWMTDuy2Kj/DZPfVbILOK7Wjfr07DwHhgmesFJRREURZb018cL5S/wDx1W1/7e30Xackcpv/AB/9kn7m/pm/5Z/iWosH3K/0r+iOv0KibyxlcXiQeU0n8ZrCUWe7rK36PcHUsRH8W+QWtdE0oOAAH0ZHB+DfgatKI/0u1cLymYW1xO9o9vROdS1z6q95NuJg4TNIGKggWXj2jWyKIyO1QtsELpX6jUpf9rOE/u5fcP61K/w+Tgpv+FzcF34PpTwTsFbrEB+kVuB521rx1BKBdYu0ZMBcYpg3i3kiwkCztd42KgFLG+YEgjwsK0RQukdqjNRoad0r9QZqn2H0i4bEzLCqupa+rWsLAnXXwrbLRvjbrFbpqCSJmu61lV76bXw2HlJcSsMSit82UAuhtfVb3It7qwgpnTA6uxYU9G+e5acl24nfCLGYOfqzLGsSgy2yiQodGCk3AJva/nWT6R7XBp2rN1E+N7Wm2KVtl7e2etkjjxAYkAXMfPT6ug8q9do2QYqWaWoaNlgrjGFo5SqnJMmYxtyNtPVeRU6/A1WuCiAsnaW9/DipO2ukOOIzRJG5mjZo7mwTMrFSe+1xe3kNONeVbBTtBJxdl7lStF8m31TmuebMwJPoOPkstxE7OzOxuzG5PeTVMSSblfS4omRMEcYsBkExbDkiwEiyYyGbrCA0QGUKAfpG/FvDlx42td0Gi3yN5w26lzOla99ReCmI1cnH0HDjt6s3rZe3YdoI6w3VkZCRJa9s17i3KwI8Kkz0j4bX2rmJ43w/dt3JL2htLZiyuEXE5b/7sxiMW4lQykgE8r1YQ0s4ZsVdU8mm1LudJsTu+FfJ8ZgUCFo8YA65ku0Oq5it/Y+srD0rIQzG9iMFFbyUY69n5cR7KTs+HCTpJJF16rCpeQOULMqi5CWUAN4nSsHiRjg11rlR5uTLY3sZrG5PzYqqfG7NLI+XGZkvazw6gixB7HD+lbPppib4KczkqGtLdbA8fwp+H2Yr4mOIP2JRmR7e0oUtpyvYW8DWkyWBvmFy8mi3squYdlfNdDbU2cCRlxen2ov8lbhBORfBdGOSTSL6x7/wjEYMdeYozewDXbQKpUNdjwFgwBPf5itQkFlzEujpPqDDECVb7A30w2z1kRC85dgWKgKgYDKSt9SCANdL2Ggr00Ukh1jgu00doOaGINcVd4Hpbw7G0kUiDvFm+FYv0e8fabqZJoqQfaQU97M2lFiIxJC4dDzHhy8DUFzHMNnCyrnxuYbOFipdYrBZV01SjrMMvMK5/aKgfwmq2vOLQu25JNOpK7i3wv7pc6PsE0uIdV4iInhf6aD86j0zdZ9uCt9OTNipw538h5FdXSHDk2jiB3sG/aRT+JryqFpSstBP16CM8CO4kJ56GJ7wTp9WQN+0tv5amUB6JHFc5ysZaeN+9tu4/laJU9cmkrpe/wBnN99PxqZQ/rBT9G/rjtWMbDWEzKMQbRa5j2h9E21UEgXtwBq3n19Q83mr2o5zmzzefzejbccCzMMOzNFfslr3+IBI8SAfCkJkLP6ma9pzKWDnc0zbSxTf2WIHJzx/J2IP0VlbFFB33yKG+6U9IMJaatxbl/wq2BzXVzi3K3tfxVLug5XEXHERykf4TVIrv0T2KTpL/Lns80bZxRkwmzmYkn5Obk8z1hrTo09FwWjRP2O61Z7n/wCp7S/5I/jrbU/qx9a3Vf60XWljAfpY/vr+IqTL9juoqXP+m7qPkm07SWOTFmQkuJm6oDjcO1x4LawPge+1chUTBg8vD8qg0To2atqf6eDWnpHhbLrOzvS5i8Q0kjyPqzszMbWuWJJ+JqpfI551nG5X1KGFkMYjYLACy7Pk0yGB48udyzIGGYHqimhFxxLfCptPTW6cgXI8odOmMmmg/wDI7uA47+7qdNvyYfH4WPq8VHLiVXOq5kzkW7ceUAEa8ARfTU1d0U5hfqnIqipqgRuDr4HP3SDs3aUkDFomKllKm3cw1q9fG14s5XMkTZBZwXPZGDWWTtkrEgLyuOKxpqxHjyHiRWFRKImFy11U4hjLu7rUnbu1DiY8HMVCZoGyovBVXF4hUUeCqAL+FR9HkmMk7/ZRdFuLonE/yPkFd7k/6tj/APy8n/tmsKv9eP5tWFb/AJmLr9Qk2rJWqdej/Gq80UUp7UWd4Se4xsHj8jcMB3rVZXQ/vb2ql0nSAkTNGIOKTZTqfM1YtyCuGfaE376EQqoQnNiVR5T4RoqIl/qjKX828Bar0fGCS47FS6LgaXukIxS/sbZRmzEkhEyBsq5nJkcRxoikgFmdgBcgcSTpU2pqBC29rkqxq6oU7QbXJyV5it0Iiy9Vi4Qp9rrZEuPLIWzX9NffUeOsfbpsN+AUaLSEmqecYb8AUwbBZsCMuEcTliC4MsdzbiI4lLdq3PPrUKpkfKbltlXVk0kx1nMsBwWrYLEdYgaxF+RqIoKyDpgnzY1V+rEo9SzH8CKqa43k7F9B5LM1aMu3uPkFL6GMPeed/qxhf2mv/LWVAOkStHKyS0MbN7ie4fldPTHgcuKjlA0kjt5sh1/dK15XNs8HetnJWfWpnR/xPgfyCvnQ9j8mKkiJAEseniyG4A/VLn0pQvs8t3pypp9embKB9p8D+bLYqtVwKSul7/ZzffT8amUP6wU/Rv647VjOwdnDETrESwzZvZXM3ZUmwFxcm1gL86t55ObYXWV7UzGKMvAvZd+3tlfJXjys93RZMrr1csebXK6hjlYedYU83PsJIWuln+pjJc23qrWXJLs7EYnKFmeeETlQArlVlIlsBo7GQhu8qDzNRo4mxVNhkR88lEihbBWarciPnkqjdnEIk46xsqsrpm5DOhUE+FzUmrY58RDVLro3SQlrc1920qxxYWASJI0MWV2jN0zFibKedhbWtFBE5jSXC11o0ZE9jCXC11dboRn5DtFraGIAHxDAke4isqhw56MJVuH1EbeKVcI1nVuOUg+43pX1cdPCS7M4Ab/m1XEVI6puxuGGJ3KVipy7s5tdmLG3C7G5+JrhHvL3axXSUtLFSxCKIWA8eJ4qNLJbQVfaJ0XzlppRhsG/ieHn1Zw6+t1P6bM9vD8+SZdl4vD/APdGfELGYM4ZWSUk5mjIsVQj6J51YVNHK+QuaFwFbo+eWVzmjA8QtQxO1YBDFiutIRdVIViXBGqhbZiT3W9KrHxvY8hUT4ZI5ObtiFkm/uCSLHSrGLKbMB95QfxrpKOQviBK7HR0hfAL7MFTbYxDJs5Ej0+U4hkltfMVhSJkA8LyMSOendUHSBJkDeCq9MyEPF8gFJ2jDkgwS90DfHGYg1KoRZhHH0C36Bfr0utxPomHcn/Vsf8A+Xk/9s1rq/14/m1ba3/MxdfqEpYZbuoPAsB7zVg82aSrN5s0kK13p2P8lnIQkxtco3rqvmp0PpWilm52O5zUajn5+K5z2qlqSpabd/8ADWOHcG4aIA25FQND42sfIiq3RxFnDiqnRThquG26hbptGzojuEZMThsQlyFDHDu2ZCx7IJjke1yBmCi+te6Qic8Bzdl1lpSB8jWuaMr+i696dg/JHA6+GUtc2iYnKOV9NL8vKpFPNzgyOCk0tRzrftItvRunOYZJMVbs4eJ5DfhfKco8ydBWqvcBFbetOk3gQ23lbF0b7WlxGGzTAXvpb8PKqRc6so32x/X46dwbjOVXusnZBHna/rVHUP1pCV9U0RT8xRRsOdr9+PqtF6HMDlwskpFjJJYHvVBp+8WqdQtswneuT5VT61S2MH7R4n8AKR0tbN6zB9aPahYH9Vuy3xKn0rKtZeO+5auTNTzdXzZyeLdoxHqO1ZNsHaJw+IimGuRwSBzH0h6i4qsjfqPDl3NbTiogfEf3D/jxXo6OQMAwNwQCD3g8Kvwbr5I5paSDmEt9ImyZMVg2ihALllNibaA61IpZGxyBzlJo5mxShzsljMm6OIUkHICOIzirQ18PFXB0nBx7lwbdiRRmkkgiQcWeQBR/914dIRWwuvDpSG2F11YLboJ+T4dHmwoWQztls0pZUOZFI7PV9WpW/Elr8dK6Sqc+USDCyq5Kx8k7ZBhbL8+q7/8ARwyDPhpY5kOoF8suvAMh1Bqwj0hGcHYFWza9owlaWlfG3YkRS+IkigQcTI4B9BzPcKydXxDLFH6ThblijZm8CFZcPFcYYQyAOykGWVyoDEchluAO4a1UzVobIJX7FDo2zV9a3VGXcBx+YqtVbVQVVVJUya7/APhfSYIGQs1Wq32Jsl5GjkIXqw4zZiBdQwzaHiLXrfRUzH3fJls4n2VJpnTMdMHQsPTI2ft3du7vXftnYEk2ImmiMZilkd4yHFiruWUjwKkV1UVbE1jWm+AC5iHSULY2tde4AUP/AEUn+x+2Kz/xCHitn+KQce5XkOMaPF4GHrB81Ac6hgQpLLqe7QHWqWqcHOc4bVUh7XzucMiuzfbd6afFSYiMoY5MpUlgDYKBw8wasqWsjZEGuzU6kroYotU5hKO8+G6mDCxOyZ1mmmKhgewY4VBPdcqw9K0VU7ZJA5u5V2k5G1R6G62ParvE7HkxOHwkkWUqsORrmxDddK9j+qyn1qVDUMiadbafQLHQVfDDTc2446zvNT9g4b5NFiI5njRsRG0cd3FizoQBWmepY+RjxkFNqauOSVjxkFUQbsSKyky4ewIP6VeRqS6viIIxUx2k4S0gX7kQ7RTFT4vDl1yPKXgkJ0VhoRfkra+tV9M8xu1gqCnrxSz3dkVwbdOUaGXDj/1RVl/iEXFdANKwHK644raqHG4mBz1mHbq7lCCUkSCJCyHhe4KkcwKrIHuY7Wauc+vNJKHDI5+K+tuvIwzYd451/wCGwzj7ynVTrwNWra2M/dgujg0rTytBvZcY915wC02SBBxeZ1VRXr62JowN1sk0hA0YG/UoeY4tlwWCzNAWDSylbGUg3AtyRSNL89aqJ53TOuVR1NS6d1zktuEY2ZsxrWuidnuzNovxIqHM/UYXLZo6l+qqmRbCceoYnwWG1RL6yvRW62zfk+Ehh5qgzfebtN+8TV9CzUYGr5NpGp+pqny7zh1DAeAU7HYVZY3jfVXUqfJhY1m5ocCCo0MropGyNzBB7l5v2jg2hlkib2kYqfQ2v5Vz7mlriCvrkEzZomyNycAVs3RdtkT4MRk9uDsEfZ+gfK3Z/VNW9HJrR22hfPuUVEYKsvH2vx7dvjj2pwIqUqBJuP6OcLJIzkasbnQcfdRFH/7McL3f/vdRFaYfd7D4CKSSCDMyqSAAoJ8OQA4n30WTG6zgCbLIv7KV1jhZFDO7uy8QkSNYEeByqB96tbj0rhWkz2ykZ2wxyNgALnrA8VY7F3LwaYT5ZOQFZmKgAXK5iFUDmWAvbxrW+VrB0lWR081ZU8zALk9w4nglnFShmORQiD2VHIfme81VSyukdcr6jozRsVBCI2YnadpPtuGzvKs9gbG67tuG6sG1kF3Y9wA4DvJ/6bKeDnDc5Kt0/pwUDOaixkI/tG8+g7+Ntj9z1EyyLhmlXKQYhlEyk5SHe/ZA0ta5OoNWfRAsvmbpHPJc43Jxudv54qxj3Vw7jq1wkvWABmDqqqt/tagny+Fem1sclqxvfBfNobhxxxNIYolyi+Um9+7UAW+NYdEmwWTTd1rBWmxtwsPBY2u1u1oLG/H0r3FXbItVWG2N3oXhK9XoBfKoF2twXWvDfYsjG21gFm+L6N8VIUdYoYlBJMYc30tlPsaniSOHCt7XNacVCnhqJWloIF/hXVtfZTIgjnVo7iwLgWOhuL8OF6nNkZILArlJaOppH845uHBUS7ChHB094pzTd69NdMc2ld8m7qN3egrIwgrU3SL271JwOyRGdCLeVZNj1VpmqzKMV1YrYKOb6e6vHRArOOvewWX3CbGWI5gQAPyo2MNxSWtdKNWy0TcLceLEwvicQgyTKBCpF+xe5fUaZyBYdwB56RJXhzsF0Oj6d0MXTzPyylz9DWDMmcFltwA4aC34CtSnJw2Fuvh8KPmkAPfYXoiR+mLbNzHhVPD5yTzIsg91zbxWq2ukyYF2vJWisHVLhngPX0Helbo+2V8ox0SkXVPnH8ktb3tlHrUamj15AFdabq/pqN7hmcB2/i5W+Vdr5giiLKOl7YOV1xaDsvZZLcmA7J9Rp+qO+qyuisdcLuOS9frMNK44jEdW0dhx7eCV9x9vHB4pHJ+bbsSfdJ4/qmx9COdRqeXm332K50xQCspiwfcMR17u3Jb8rAi41B4EVeL5eQQbFfaLxFEXGSMMCrAEEWIPAg8QaIsk29ho8PJjhFGkSx5Y0ygC/wD3eN/4nIt4CtMjg3E5KyoopJzqMxcSk7ae13mSKPhFCioiDh2VAzHvY2vVRNKZHX2LvdEaIi0fFZuLjmd/AcArPczddsZJmbswoe23M88q+NufL3Uii1zwWjTmmmaPj1W4yOyG7ieHn321+HAJGmSICMfYAH/7zqwbhgvlUkr5XmR5uTmTtXfHGFFgAKEk5rWuVEVNvgmbBzDvUj31lH9wS5GIXzZGLEka9oMyizWIJBGmvdwra4WNl0MT9dgcpcjWBNibcha58rkCvFmlPESKZQhi2iJJLkIkwB0HhPYDS1+HfashitLiG5370wbA3XAdmxKGUA3hOIfrJFLAhxY3VVAChSCSbvfx2AKNI++V7Jhl2RAws0MRHcUU/lXq1pd2h0c4KQ3RGgI4dS2Rf2B2T7qya9zcitEtLDL9zQqTF9GMn+6xS27pIiT71dR8K3Cpcq52hoTkSFJ2f0ZAWM+JZzrpGiovhxzHTz5V4ah62N0RTjO57VOwHRrhEIMufEWJOWYqUN+9AApA5XFa3SOdmpUNFDCbsbinICsFKX2iKFtnaSYaGSaT2UW/iTyUeJNh61hI8MaXFSKWmfUzNiZmT8PZmvO20sc88ryyG7uST68h4DgB3CqJ7i4lxX1ingZBG2JmQFlsPRZsHqMN1zj5yezeSD2B63Leo7qtKOLUZrHMrgeUdf8AUVHNN+1mHbt7su/enWpi51FEUPa+zkxEMkMnsuLHvHcR4g2I8qwewPaWlSKWpfTTNlZmD8HbkvPO2tmPhpnhkHaQ2vyI5MPAixqikYWOLSvqtJVMqYWysyPhvHYtO6Kd5+sj+SSntoPmifpIPo+a/h5GrGjnuNQ5rjeUmjObf9VGOi7Pgd/b59a0Sp65RFEXTi8SkSNJIwVFF2Y8AK8c4NFytkUT5XhjBclYBvZtr5ViZpEuI3fMqn7MaRhj4lUBtyuapaicyu4L6VojRTaGLHF5zPoOHnnwELZuDDnM+cQqR1rquYqvMgDU+gPlXkMJkNti2aV0k2ihLgLvOQ3/AIH4C2zd7E4VoUGEeNogOzkYG3nzvfjfW/Gp+pqi1sF8jqZpZpTJMSXHP5u3blZ3rxaEURFEVVvOUOFmViLMhUXa2rCwANwQb8LG9Zs+4LJgu4K6h2PAsYiESFFFgGAb33uT5mpan5LrXYOHAsIlA7gLD3cK8sFlru3lSsFgY4hlijVB3KoF/O3GvVipFERREURFERREURFERRFjPSfvR8ol6iJrxRHUjg78CfELwHr4VU1c+u7VGQX0Hk7ov6eLn5B0neA9zmeziqrcPdw4zEAMPmY7NKe8cl82I9wNa6aHnH8ApumtJCip7j73YD37POy3oC3CrpfMSbr7REURFESZ0k7q/KoetiHz8Q0txdeJXzHEeo51EqoOcbrDMLodAaV+kl5qQ9B3gd/oe/YsYwuJaN1dGKupupHEEVUgkG4X0GSNkjCx4uDmt23I3pXHQ3NlmTSRPwZfsn4HTuJuaecSt4r5ppfRbqGXDFhyPoeI8c+AYZpVRSzEKqgkkmwAHEk8hW8kAXKqmMc9wa0XJWJb+74tjH6uPTDodO9yPpHuHcPfrwqKmoMhsMl9F0LodtEznJMZCO7gPU9yo9g7BmxbFYULBRdzpYD1IFzrYc7HurVDC6U2Cn6Q0jFRR68mZyG/8DafwE/YPZTxgRph5QB/w2tfxa1vWrVkWqLAL5/UVpmkMkjrk/MNy4v0emZhKYVilOhbrXRgO/5phfy99bQ05KDK+J2YuVd4HoxwaKM5xDyW7UnynEKW90nCsrBRiAdinR7h4ReBxVu75ZiwPhLTVG5eardyscDu7BECEEhBue3PPJxFvpyNpblTVG5NVu5SoNlQIbrEgPflF/fxr1ZKZREURFERREURFERREURFERRFnvSTvn1KnDYdvnTpI6/QHcD9Y/AeNrQaqp1RqNzXVaA0NzzhUTjojIb+PUPHqzynA4N5pFjjUs7kBQO8/gPHlVY1pcbBdvNMyGMyPNgM16A3W2CmDw6xLq3F2+sx4ny5Adwq8hiEbdUL5bpKvfWzmV2Wwbh8z4q4raoCKIiiIoiKIss6TtzbZsXh104zIo4d8g8Pre/vtW1dP+9vb7rteT2mb2pZjj+0/wDr7d25Z9sraUmHlWWJirrz5HvBHMHuqCx5YbtXVVNNHURmOQXBTHvjvzJjY0iC9XGAC4B9th/KDwHfqeAtInqjILZBVGitBx0T3SE6ztnAe52ns3ql3c2DLjJRFEPFmPsqO8/kOdaYonSOsFY19fFRxc5J2DaSt62DsWLCQiKIWA4k+0x5sx5n/pV1HG2Nuq1fMa2tlq5TLKcfADcFY1sURFERREURFERREURFERREURFERREURFERREg9IO/IgBw+HYGY6M44R+A+3+FQqmq1Oi3PyXT6D0GagiecdDYP5fjzWQqrOwABZ2OgFyzEn3kk1VYkrvCWsbc4AdgAW1dHu5/yNOslAOIca8+rU/RB5nvI8hwubemp+bF3Zr55pzTH1j+bi/TH+47+rcO07g5VLXPooiKIiiIoiKIiiLKt++j4qWxGEW68XhA9nvKfZ+zy5aaCtqaS3SZ3LttDcoA4CCqOOx2/gePHbtxxOa1XrsFqHRjvPhY0GHZRDIx/SE6SHlc/RPIA6d2pqxpJowNU4HzXF8odGVcj+fadZo2fx6ht4nPsC0+rFcaiiIoiKIiiIoiKIiiIoiKIiiIoiKIiiLrnmVFLOwVVFyzEAAd5J4V4SALlZMY57g1ouSst3y6SC4aHBkhToZtQx+4OK/eOvdbjVbPWX6LO9drork2GWlqsT/HZ27+rLffJZ3h4GkcIilnY2AGpJNQQCTYLrJJGRtLnmwC2XcDckYQCaYBsQRoNCIgeQ72txb0Gly1rTU3N9J2fkvn2m9NmrPNRYRj/AHdfDcO07AHWpi51FERREURFERREURFERREj75dH0eJzSwWimOpH0HPO/wBVifpD1Gt6hz0gf0m4FdJorlBJTWim6TPEe44dx2LIdoYCSBzHKjI44hh8RyI8Roaq3NLTZwXeQTxzsEkTgQfnwJh3Z38xOEshPWxD6Dk3A+y3EeWo8K3xVT48MwqrSGgaar6Q6Lt429Y2+B4rU93988Li7BHySf3cllb05N6EnvtVlFUskyOK4mu0NVUmLm3bvGI7do7UxVvVUiiIoiKIiiIoiKIiiIoiKIvjNYXOgovQCcAk7ePpEw2HusR6+TuQ9geb8PQX9KiS1bGYDEq/oOTtTUWdJ0G8c+we9u1ZXvFvRiMYfnn7I4Rrog9OZ8Tc1Wyzvk+5drQ6Lp6If0hjvOJPzhZcN3t3Z8Y+SFdB7TnRF8z+Q1ryKF0hs1Z12kYKNmtKeobT1e+S2bdPc+DBLde3KRZpG4+Sj6I+PeTVvDTtiyzXz3SemJ642dg3YPfefgCY63qpRREURFERREURFERREURFERRFXbb2HBikyTxhhyPBl8VI1H4HnetckTZBZwUukrp6R+vC63kesfOCyzeXo1nhu+HJnT6trSD0+l6a+FVstG5uLcQu10fylgm6M/Qd4H27cOKRpEKkhgQQbEEWIPcRUMiy6Rrg4XGSYti78YzDAKsmdBwSUZh7/aHkDW+OpkZkVVVeg6OpN3Nsd4w/HgnfZXStC1hiInjP1ks6+Z4EeQvUxlc0/cFzdTyVmbjC8OHHA+o8k0YDe/BTexiY7nSznIfc9r1JbURuyKpptD1sP3Rnsx8rq5ilVhdSGHeCCK2gg5KvcxzTZwsuderFFERRF04nFxxi8jog72YAfE+BrwuAzK2RxSSGzGk9QuqHH79YGLQzqx7owX+IGX41odVRN2qzh0FXy5RkdeHnj4JU2v0rjhhof1pT/Kp/mqM+v/gO9XdLyUOdQ/sb7n2SNtvebFYrSaUlfqDsp7hobd5uahyTPk+4rpaTRlLSfpMAO/M959FX4HBSTOEiRnc8lBJ8/AeNa2tLjYBSpp44Wa8jgBxWjbtdFxNnxjWH90h1/WYcPJffU+Kh2v7lyWkOVAF2Uo/8j6D37lpeCwccKCOJFRBwVRYf9fGrBrQ0WC5CaaSZ5fISSd676yWpFERREURFERREURFERREURFERREURFEVZtnd/D4oWniVjybg48mGvpwrXJEx/3BTKTSFRSm8LyOGzuySFtfoo54ab9WUfzKP5fWoT6D+B7109Lyr2VDO1vsfdJ+0Ny8dDfNh3IHNLOPPs3PvqI6mlbmFfwaaoZvtkA68POyopYypKsCCOIIsR6VpItmrJrg4XabhcoJ2Q3RmU96kg/CgJGS8fG14s4A9amJtzEjhiJh5SuPzrPnXjae9RzQ0xzjb/AGj2XL/SHF/+Kn/xZP8ANXvPSfyPevP8PpP+kz+0ey6321iTxxEx85H/AK15zj9571kKKmGUbf7R7KE7km5JJ7zxrBSQABYLtwuEkkNo0dz3IpY/AV6Gl2QWuSaOIXkcAOJt5pi2duBjpSPmerB+lIQtvTVvhW9tJK7ZZVU+n6GL9+seAv45eKc9j9FUK2OIlaQ/VTsp5E+0fMZalsoWj7jdc9VcqpnYQNDeJxPsPFPWztnRQLkhjWNe5QBfxPMnxNTWsa0WaFzU9RLO7XlcSeKlVktKKIiiIoiKIiiIoiKIiiIoiKIiiIoiKIiiIoiKIiiIoi6MXgo5RlkjRx3OoYfEVi5odmFtimkiN43EHgbKg2puXgWUscMgIBtkLJ8FIFaX00RGSs6bTVc1wAkPbY+YKUdrbrYVMuWK1737cnh3tUV8EYyCvqbSlW++s/wHsq7/AEfw/wDd/vP/AJq180zcpX+IVH8vAeyudmbo4R0UtDck/Xk7/vVuZTxkZKBUaXrGPIa/wb7Jvwe5+BjFlw0Z++M5973NSm08QyaqGXTFdIelK7sw8rK6iiVRZQFHcAAK2gWyVc5znG7jdc69WKKIiiIoiKIiiIoiKIiiIoiKIv/Z"/>
          <p:cNvSpPr>
            <a:spLocks noChangeAspect="1" noChangeArrowheads="1"/>
          </p:cNvSpPr>
          <p:nvPr/>
        </p:nvSpPr>
        <p:spPr bwMode="auto">
          <a:xfrm>
            <a:off x="459581" y="312738"/>
            <a:ext cx="2286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pic>
        <p:nvPicPr>
          <p:cNvPr id="5130" name="Picture 10" descr="https://encrypted-tbn1.gstatic.com/images?q=tbn:ANd9GcRHoa9jigG7A_YzRjdwKjJTCUe94E9SkTWolL3UR0eo7XoJ2R_sEQ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5869" y="4074317"/>
            <a:ext cx="6187440" cy="222647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131273961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5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6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5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5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51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  <p:bldP spid="5" grpId="0"/>
      <p:bldP spid="6" grpId="0"/>
      <p:bldP spid="7" grpId="0"/>
    </p:bldLst>
  </p:timing>
</p:sld>
</file>

<file path=ppt/theme/theme1.xml><?xml version="1.0" encoding="utf-8"?>
<a:theme xmlns:a="http://schemas.openxmlformats.org/drawingml/2006/main" name="1_Teal feathered clouds template Segoe">
  <a:themeElements>
    <a:clrScheme name="Teal Template-Template">
      <a:dk1>
        <a:srgbClr val="000000"/>
      </a:dk1>
      <a:lt1>
        <a:srgbClr val="FFFFFF"/>
      </a:lt1>
      <a:dk2>
        <a:srgbClr val="056981"/>
      </a:dk2>
      <a:lt2>
        <a:srgbClr val="BEECE7"/>
      </a:lt2>
      <a:accent1>
        <a:srgbClr val="FFC000"/>
      </a:accent1>
      <a:accent2>
        <a:srgbClr val="6B8EC7"/>
      </a:accent2>
      <a:accent3>
        <a:srgbClr val="DF8045"/>
      </a:accent3>
      <a:accent4>
        <a:srgbClr val="35C595"/>
      </a:accent4>
      <a:accent5>
        <a:srgbClr val="FF9929"/>
      </a:accent5>
      <a:accent6>
        <a:srgbClr val="7D3DA1"/>
      </a:accent6>
      <a:hlink>
        <a:srgbClr val="F0ED7B"/>
      </a:hlink>
      <a:folHlink>
        <a:srgbClr val="F3EB4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91436" tIns="45718" rIns="91436" bIns="45718" numCol="1" rtlCol="0" anchor="ctr" anchorCtr="0" compatLnSpc="1">
        <a:prstTxWarp prst="textNoShape">
          <a:avLst/>
        </a:prstTxWarp>
      </a:bodyPr>
      <a:lstStyle>
        <a:defPPr algn="ctr" defTabSz="914099" fontAlgn="base">
          <a:spcBef>
            <a:spcPct val="0"/>
          </a:spcBef>
          <a:spcAft>
            <a:spcPct val="0"/>
          </a:spcAft>
          <a:defRPr sz="2300" dirty="0" smtClean="0">
            <a:solidFill>
              <a:srgbClr val="FFFFFF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White with Courier font for code slides">
  <a:themeElements>
    <a:clrScheme name="Blue Template-Template">
      <a:dk1>
        <a:srgbClr val="000000"/>
      </a:dk1>
      <a:lt1>
        <a:srgbClr val="FFFFFF"/>
      </a:lt1>
      <a:dk2>
        <a:srgbClr val="050595"/>
      </a:dk2>
      <a:lt2>
        <a:srgbClr val="FFFFFF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7D3DA1"/>
      </a:accent6>
      <a:hlink>
        <a:srgbClr val="F3EB4F"/>
      </a:hlink>
      <a:folHlink>
        <a:srgbClr val="7DDD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109728" tIns="54864" rIns="109728" bIns="54864" numCol="1" rtlCol="0" anchor="ctr" anchorCtr="0" compatLnSpc="1">
        <a:prstTxWarp prst="textNoShape">
          <a:avLst/>
        </a:prstTxWarp>
      </a:bodyPr>
      <a:lstStyle>
        <a:defPPr marL="0" marR="0" indent="0" algn="ctr" defTabSz="10969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smtClean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7C1384F3-9DC4-40BD-9E50-5F92B41C2C0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1_Teal feathered clouds template Segoe</Template>
  <TotalTime>19</TotalTime>
  <Words>425</Words>
  <Application>Microsoft Office PowerPoint</Application>
  <PresentationFormat>On-screen Show (4:3)</PresentationFormat>
  <Paragraphs>54</Paragraphs>
  <Slides>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1_Teal feathered clouds template Segoe</vt:lpstr>
      <vt:lpstr>White with Courier font for code slides</vt:lpstr>
      <vt:lpstr>Slide 1</vt:lpstr>
      <vt:lpstr>The Public Policy Analyst (PPA) will help you to develop solutions for this problem.</vt:lpstr>
      <vt:lpstr>Step 1: Define the problem</vt:lpstr>
      <vt:lpstr>Step 2: Gather the Evidence</vt:lpstr>
      <vt:lpstr>Step 3: What are the causes?</vt:lpstr>
      <vt:lpstr>Step 3: Causes of students’ Bullying        </vt:lpstr>
      <vt:lpstr>Step 4: Students’ instructions for activity</vt:lpstr>
      <vt:lpstr>Step 5: Resources to complete activity</vt:lpstr>
      <vt:lpstr>Assessment: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fsuteam</dc:creator>
  <cp:lastModifiedBy>ann nigro</cp:lastModifiedBy>
  <cp:revision>3</cp:revision>
  <dcterms:created xsi:type="dcterms:W3CDTF">2014-09-19T18:28:08Z</dcterms:created>
  <dcterms:modified xsi:type="dcterms:W3CDTF">2014-09-19T20:49:45Z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TC102867789990</vt:lpwstr>
  </property>
</Properties>
</file>