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0" autoAdjust="0"/>
  </p:normalViewPr>
  <p:slideViewPr>
    <p:cSldViewPr>
      <p:cViewPr varScale="1">
        <p:scale>
          <a:sx n="65" d="100"/>
          <a:sy n="65" d="100"/>
        </p:scale>
        <p:origin x="-41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BB2E90-F666-4554-98BB-861A6734D938}" type="datetimeFigureOut">
              <a:rPr lang="en-US" smtClean="0"/>
              <a:pPr/>
              <a:t>10/7/2014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24CD94-95ED-4700-B2B7-725937363A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B2E90-F666-4554-98BB-861A6734D938}"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B2E90-F666-4554-98BB-861A6734D938}"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B2E90-F666-4554-98BB-861A6734D938}"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BB2E90-F666-4554-98BB-861A6734D938}" type="datetimeFigureOut">
              <a:rPr lang="en-US" smtClean="0"/>
              <a:pPr/>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4CD94-95ED-4700-B2B7-725937363A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BB2E90-F666-4554-98BB-861A6734D938}"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BB2E90-F666-4554-98BB-861A6734D938}" type="datetimeFigureOut">
              <a:rPr lang="en-US" smtClean="0"/>
              <a:pPr/>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BB2E90-F666-4554-98BB-861A6734D938}" type="datetimeFigureOut">
              <a:rPr lang="en-US" smtClean="0"/>
              <a:pPr/>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B2E90-F666-4554-98BB-861A6734D938}" type="datetimeFigureOut">
              <a:rPr lang="en-US" smtClean="0"/>
              <a:pPr/>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BB2E90-F666-4554-98BB-861A6734D938}"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4CD94-95ED-4700-B2B7-725937363A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BB2E90-F666-4554-98BB-861A6734D938}" type="datetimeFigureOut">
              <a:rPr lang="en-US" smtClean="0"/>
              <a:pPr/>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24CD94-95ED-4700-B2B7-725937363A7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BB2E90-F666-4554-98BB-861A6734D938}" type="datetimeFigureOut">
              <a:rPr lang="en-US" smtClean="0"/>
              <a:pPr/>
              <a:t>10/7/2014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24CD94-95ED-4700-B2B7-725937363A7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flippedtips.com/plegal/ppas/welcome.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greenliving.lovetoknow.com/Types_of_Ocean_Pollution"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dailymail.co.uk/news/article-2349062/Our-deep-sea-garbage-dump-18-000-hours-footage-shows-Pacific-seafloor-heaped-man-trash.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1qT-rOXB6NI"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flippedtips.com/plegal/tips/worksheet3.html"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Ocean Pollution: Dumping</a:t>
            </a:r>
            <a:endParaRPr lang="en-US" dirty="0"/>
          </a:p>
        </p:txBody>
      </p:sp>
      <p:sp>
        <p:nvSpPr>
          <p:cNvPr id="3" name="Subtitle 2"/>
          <p:cNvSpPr>
            <a:spLocks noGrp="1"/>
          </p:cNvSpPr>
          <p:nvPr>
            <p:ph type="subTitle" idx="1"/>
          </p:nvPr>
        </p:nvSpPr>
        <p:spPr/>
        <p:txBody>
          <a:bodyPr/>
          <a:lstStyle/>
          <a:p>
            <a:r>
              <a:rPr lang="en-US" dirty="0" smtClean="0"/>
              <a:t>Filomena  H. Borrero</a:t>
            </a:r>
          </a:p>
          <a:p>
            <a:r>
              <a:rPr lang="en-US" dirty="0" smtClean="0"/>
              <a:t>August 28, 2014</a:t>
            </a:r>
          </a:p>
          <a:p>
            <a:r>
              <a:rPr lang="en-US" dirty="0" smtClean="0"/>
              <a:t>Ms.borreo@inwood52.org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600200"/>
          </a:xfrm>
        </p:spPr>
        <p:txBody>
          <a:bodyPr>
            <a:noAutofit/>
          </a:bodyPr>
          <a:lstStyle/>
          <a:p>
            <a:pPr algn="l"/>
            <a:r>
              <a:rPr lang="en-US" sz="2800" dirty="0" smtClean="0"/>
              <a:t>PPA SUMMARY</a:t>
            </a:r>
            <a:br>
              <a:rPr lang="en-US" sz="2800" dirty="0" smtClean="0"/>
            </a:br>
            <a:r>
              <a:rPr lang="en-US" sz="2800" dirty="0" smtClean="0"/>
              <a:t>The Public Policy Analyst (PPA) is designed to help students to maximize their participation in government as responsible citizens. As a public policy analyst, you and your class will develop the following</a:t>
            </a:r>
            <a:endParaRPr lang="en-US" sz="2800" dirty="0"/>
          </a:p>
        </p:txBody>
      </p:sp>
      <p:sp>
        <p:nvSpPr>
          <p:cNvPr id="3" name="Subtitle 2"/>
          <p:cNvSpPr>
            <a:spLocks noGrp="1"/>
          </p:cNvSpPr>
          <p:nvPr>
            <p:ph type="subTitle" idx="1"/>
          </p:nvPr>
        </p:nvSpPr>
        <p:spPr>
          <a:xfrm>
            <a:off x="533400" y="3228536"/>
            <a:ext cx="7854696" cy="3172264"/>
          </a:xfrm>
        </p:spPr>
        <p:txBody>
          <a:bodyPr>
            <a:normAutofit lnSpcReduction="10000"/>
          </a:bodyPr>
          <a:lstStyle/>
          <a:p>
            <a:pPr algn="l">
              <a:buFont typeface="Arial"/>
              <a:buChar char="•"/>
            </a:pPr>
            <a:r>
              <a:rPr lang="en-US" sz="2800" b="1" dirty="0" smtClean="0"/>
              <a:t>Identify the nature of a social problem</a:t>
            </a:r>
          </a:p>
          <a:p>
            <a:pPr algn="l">
              <a:buFont typeface="Arial"/>
              <a:buChar char="•"/>
            </a:pPr>
            <a:r>
              <a:rPr lang="en-US" sz="2800" b="1" dirty="0" smtClean="0"/>
              <a:t>Gather evidence to support the existence of the problem</a:t>
            </a:r>
          </a:p>
          <a:p>
            <a:pPr algn="l">
              <a:buFont typeface="Arial"/>
              <a:buChar char="•"/>
            </a:pPr>
            <a:r>
              <a:rPr lang="en-US" sz="2800" b="1" dirty="0" smtClean="0"/>
              <a:t>Determine the causes and factors contributing to the problem</a:t>
            </a:r>
          </a:p>
          <a:p>
            <a:pPr algn="l"/>
            <a:r>
              <a:rPr lang="en-US" sz="2800" b="1" smtClean="0">
                <a:hlinkClick r:id="rId2"/>
              </a:rPr>
              <a:t>http</a:t>
            </a:r>
            <a:r>
              <a:rPr lang="en-US" sz="2800" b="1" dirty="0" smtClean="0">
                <a:hlinkClick r:id="rId2"/>
              </a:rPr>
              <a:t>://flippedtips.com/plegal/ppas/welcome.html</a:t>
            </a:r>
            <a:endParaRPr lang="en-US" sz="2800" b="1"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cean-dumping.gif"/>
          <p:cNvPicPr>
            <a:picLocks noGrp="1" noChangeAspect="1"/>
          </p:cNvPicPr>
          <p:nvPr>
            <p:ph sz="half" idx="4294967295"/>
          </p:nvPr>
        </p:nvPicPr>
        <p:blipFill>
          <a:blip r:embed="rId2" cstate="print"/>
          <a:stretch>
            <a:fillRect/>
          </a:stretch>
        </p:blipFill>
        <p:spPr>
          <a:xfrm>
            <a:off x="5553075" y="3733800"/>
            <a:ext cx="3590925" cy="3124200"/>
          </a:xfrm>
        </p:spPr>
      </p:pic>
      <p:sp>
        <p:nvSpPr>
          <p:cNvPr id="8" name="Title 7"/>
          <p:cNvSpPr>
            <a:spLocks noGrp="1"/>
          </p:cNvSpPr>
          <p:nvPr>
            <p:ph type="title"/>
          </p:nvPr>
        </p:nvSpPr>
        <p:spPr>
          <a:xfrm>
            <a:off x="530352" y="1316736"/>
            <a:ext cx="8613648" cy="969264"/>
          </a:xfrm>
        </p:spPr>
        <p:txBody>
          <a:bodyPr/>
          <a:lstStyle/>
          <a:p>
            <a:r>
              <a:rPr dirty="0" smtClean="0"/>
              <a:t>Step 1: Defining the Problem</a:t>
            </a:r>
            <a:endParaRPr lang="en-US" dirty="0"/>
          </a:p>
        </p:txBody>
      </p:sp>
      <p:sp>
        <p:nvSpPr>
          <p:cNvPr id="9" name="Title 1"/>
          <p:cNvSpPr>
            <a:spLocks noGrp="1"/>
          </p:cNvSpPr>
          <p:nvPr>
            <p:ph type="body" idx="1"/>
          </p:nvPr>
        </p:nvSpPr>
        <p:spPr>
          <a:xfrm>
            <a:off x="530352" y="2704664"/>
            <a:ext cx="7772400" cy="2705536"/>
          </a:xfrm>
        </p:spPr>
        <p:txBody>
          <a:bodyPr>
            <a:normAutofit/>
          </a:bodyPr>
          <a:lstStyle/>
          <a:p>
            <a:r>
              <a:rPr sz="3600" smtClean="0"/>
              <a:t>The problem that needs to be addressed is dumping garbage in the ocean.</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153400" cy="914400"/>
          </a:xfrm>
        </p:spPr>
        <p:txBody>
          <a:bodyPr>
            <a:normAutofit/>
          </a:bodyPr>
          <a:lstStyle/>
          <a:p>
            <a:pPr algn="l"/>
            <a:r>
              <a:rPr lang="en-US" sz="4800" dirty="0" smtClean="0"/>
              <a:t>Step 2: Gathering the Evidence</a:t>
            </a:r>
            <a:endParaRPr lang="en-US" sz="4800" dirty="0"/>
          </a:p>
        </p:txBody>
      </p:sp>
      <p:sp>
        <p:nvSpPr>
          <p:cNvPr id="3" name="Subtitle 2"/>
          <p:cNvSpPr>
            <a:spLocks noGrp="1"/>
          </p:cNvSpPr>
          <p:nvPr>
            <p:ph type="subTitle" idx="1"/>
          </p:nvPr>
        </p:nvSpPr>
        <p:spPr>
          <a:xfrm>
            <a:off x="533400" y="1219200"/>
            <a:ext cx="7854696" cy="3761936"/>
          </a:xfrm>
        </p:spPr>
        <p:txBody>
          <a:bodyPr>
            <a:normAutofit fontScale="92500" lnSpcReduction="20000"/>
          </a:bodyPr>
          <a:lstStyle/>
          <a:p>
            <a:pPr algn="l"/>
            <a:r>
              <a:rPr lang="en-US" b="1" dirty="0" smtClean="0"/>
              <a:t>Dumping</a:t>
            </a:r>
          </a:p>
          <a:p>
            <a:pPr algn="l"/>
            <a:r>
              <a:rPr lang="en-US" dirty="0" smtClean="0"/>
              <a:t>A portion of the billions if not trillions of tons of trash produced each year finds its way into ocean waters. This comes as no surprise to anyone who has seen plastic bottles and other waste floating onto the beaches. Trash is often dumped from ships and offshore drilling rigs directly into the sea. Aside from trash, industrial waste is one of the major issues when it comes to ocean dumping. These toxic chemicals, including radioactive chemicals, are a death sentence for ocean life forms.</a:t>
            </a:r>
          </a:p>
          <a:p>
            <a:pPr algn="l"/>
            <a:r>
              <a:rPr lang="en-US" dirty="0" smtClean="0">
                <a:hlinkClick r:id="rId2"/>
              </a:rPr>
              <a:t>http://greenliving.lovetoknow.com/Types_of_Ocean_Pollution</a:t>
            </a:r>
            <a:endParaRPr lang="en-US" dirty="0" smtClean="0"/>
          </a:p>
          <a:p>
            <a:pPr algn="l"/>
            <a:endParaRPr lang="en-US" dirty="0" smtClean="0"/>
          </a:p>
          <a:p>
            <a:pPr algn="l"/>
            <a:endParaRPr lang="en-US" dirty="0"/>
          </a:p>
        </p:txBody>
      </p:sp>
      <p:sp>
        <p:nvSpPr>
          <p:cNvPr id="4" name="Rectangle 3"/>
          <p:cNvSpPr/>
          <p:nvPr/>
        </p:nvSpPr>
        <p:spPr>
          <a:xfrm>
            <a:off x="2286000" y="3105835"/>
            <a:ext cx="4572000" cy="369332"/>
          </a:xfrm>
          <a:prstGeom prst="rect">
            <a:avLst/>
          </a:prstGeom>
        </p:spPr>
        <p:txBody>
          <a:bodyPr>
            <a:spAutoFit/>
          </a:bodyPr>
          <a:lstStyle/>
          <a:p>
            <a:endParaRPr lang="en-US" dirty="0"/>
          </a:p>
        </p:txBody>
      </p:sp>
      <p:pic>
        <p:nvPicPr>
          <p:cNvPr id="6" name="Picture 5" descr="oceandump.jpg"/>
          <p:cNvPicPr>
            <a:picLocks noChangeAspect="1"/>
          </p:cNvPicPr>
          <p:nvPr/>
        </p:nvPicPr>
        <p:blipFill>
          <a:blip r:embed="rId3" cstate="print"/>
          <a:stretch>
            <a:fillRect/>
          </a:stretch>
        </p:blipFill>
        <p:spPr>
          <a:xfrm>
            <a:off x="1752600" y="4724400"/>
            <a:ext cx="4267200" cy="2133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851648" cy="1371600"/>
          </a:xfrm>
        </p:spPr>
        <p:txBody>
          <a:bodyPr>
            <a:normAutofit fontScale="90000"/>
          </a:bodyPr>
          <a:lstStyle/>
          <a:p>
            <a:r>
              <a:rPr lang="en-US" dirty="0" smtClean="0"/>
              <a:t>Our deep sea garbage dump</a:t>
            </a:r>
            <a:br>
              <a:rPr lang="en-US" dirty="0" smtClean="0"/>
            </a:br>
            <a:endParaRPr lang="en-US" dirty="0"/>
          </a:p>
        </p:txBody>
      </p:sp>
      <p:sp>
        <p:nvSpPr>
          <p:cNvPr id="3" name="Subtitle 2"/>
          <p:cNvSpPr>
            <a:spLocks noGrp="1"/>
          </p:cNvSpPr>
          <p:nvPr>
            <p:ph type="subTitle" idx="1"/>
          </p:nvPr>
        </p:nvSpPr>
        <p:spPr>
          <a:xfrm>
            <a:off x="228600" y="1066800"/>
            <a:ext cx="8915400" cy="5791200"/>
          </a:xfrm>
        </p:spPr>
        <p:txBody>
          <a:bodyPr>
            <a:normAutofit fontScale="25000" lnSpcReduction="20000"/>
          </a:bodyPr>
          <a:lstStyle/>
          <a:p>
            <a:pPr algn="l"/>
            <a:r>
              <a:rPr lang="en-US" sz="11200" dirty="0" smtClean="0"/>
              <a:t>A massive study of the Pacific Ocean floor shows it’s a huge underwater garbage dump.</a:t>
            </a:r>
          </a:p>
          <a:p>
            <a:pPr algn="l"/>
            <a:r>
              <a:rPr lang="en-US" sz="11200" dirty="0" smtClean="0"/>
              <a:t>On over 18,000 hours of footage from deep sea remotely operated vehicles, researchers at Monterey Bay Aquarium Research Institute (MBARI) looked at seafloor as deep as 13,000 feet and found manmade trash items in every place they looked.</a:t>
            </a:r>
          </a:p>
          <a:p>
            <a:pPr algn="l"/>
            <a:r>
              <a:rPr lang="en-US" sz="11200" dirty="0" smtClean="0"/>
              <a:t>Deep sea vehicles viewed dive sites all along the West Coast from the Gulf of California to Vancouver Island and all around the Hawaiian Islands, with the worst accumulation of plastic, metal, fishing debris, and other trash in Monterey Canyon off the California coast</a:t>
            </a:r>
          </a:p>
          <a:p>
            <a:pPr algn="l"/>
            <a:r>
              <a:rPr lang="en-US" dirty="0" smtClean="0"/>
              <a:t/>
            </a:r>
            <a:br>
              <a:rPr lang="en-US" dirty="0" smtClean="0"/>
            </a:br>
            <a:r>
              <a:rPr lang="en-US" sz="6400" dirty="0" smtClean="0">
                <a:hlinkClick r:id="rId2"/>
              </a:rPr>
              <a:t>http://www.dailymail.co.uk/news/article-2349062/Our-deep-sea-garbage-dump-18-000-hours-footage-shows-Pacific-seafloor-heaped-man-trash.html#ixzz3EAID8IqG</a:t>
            </a:r>
            <a:r>
              <a:rPr lang="en-US" sz="6400" dirty="0" smtClean="0"/>
              <a:t> </a:t>
            </a:r>
            <a:br>
              <a:rPr lang="en-US" sz="6400" dirty="0" smtClean="0"/>
            </a:br>
            <a:r>
              <a:rPr lang="en-US" dirty="0" smtClean="0"/>
              <a:t/>
            </a:r>
            <a:br>
              <a:rPr lang="en-US" dirty="0" smtClean="0"/>
            </a:br>
            <a:endParaRPr lang="en-US" dirty="0" smtClean="0"/>
          </a:p>
          <a:p>
            <a:pPr algn="l"/>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8534400" cy="838200"/>
          </a:xfrm>
        </p:spPr>
        <p:txBody>
          <a:bodyPr>
            <a:noAutofit/>
          </a:bodyPr>
          <a:lstStyle/>
          <a:p>
            <a:pPr algn="ctr"/>
            <a:r>
              <a:rPr lang="en-US" sz="2800" dirty="0" smtClean="0"/>
              <a:t/>
            </a:r>
            <a:br>
              <a:rPr lang="en-US" sz="2800" dirty="0" smtClean="0"/>
            </a:br>
            <a:r>
              <a:rPr lang="en-US" sz="2800" dirty="0" smtClean="0"/>
              <a:t> Great Pacific Garbage Patch - Ocean Pollution Awareness</a:t>
            </a:r>
            <a:endParaRPr lang="en-US" sz="2800" dirty="0"/>
          </a:p>
        </p:txBody>
      </p:sp>
      <p:sp>
        <p:nvSpPr>
          <p:cNvPr id="3" name="Subtitle 2"/>
          <p:cNvSpPr>
            <a:spLocks noGrp="1"/>
          </p:cNvSpPr>
          <p:nvPr>
            <p:ph type="subTitle" idx="1"/>
          </p:nvPr>
        </p:nvSpPr>
        <p:spPr>
          <a:xfrm>
            <a:off x="533400" y="1143000"/>
            <a:ext cx="7854696" cy="5410200"/>
          </a:xfrm>
        </p:spPr>
        <p:txBody>
          <a:bodyPr>
            <a:normAutofit/>
          </a:bodyPr>
          <a:lstStyle/>
          <a:p>
            <a:pPr algn="l"/>
            <a:r>
              <a:rPr lang="en-US" dirty="0" smtClean="0"/>
              <a:t>The Great Pacific Garbage Patch is a massive dump of floating garbage in the Pacific Ocean. We contribute to it everyday by littering and using un-biodegradable materials. Our trash is taken downstream from rivers into the ocean, where currents sweep it to the closest patch.</a:t>
            </a:r>
          </a:p>
          <a:p>
            <a:pPr algn="l"/>
            <a:r>
              <a:rPr lang="en-US" dirty="0" smtClean="0">
                <a:hlinkClick r:id="rId2"/>
              </a:rPr>
              <a:t>https://</a:t>
            </a:r>
            <a:r>
              <a:rPr lang="en-US" dirty="0" smtClean="0">
                <a:hlinkClick r:id="rId2"/>
              </a:rPr>
              <a:t>www.youtube.com/watch?v=1qT-rOXB6NI</a:t>
            </a:r>
            <a:endParaRPr lang="en-US" dirty="0" smtClean="0"/>
          </a:p>
          <a:p>
            <a:pPr algn="l"/>
            <a:endParaRPr lang="en-US" dirty="0" smtClean="0"/>
          </a:p>
          <a:p>
            <a:pPr algn="l"/>
            <a:endParaRPr lang="en-US" dirty="0"/>
          </a:p>
        </p:txBody>
      </p:sp>
      <p:sp>
        <p:nvSpPr>
          <p:cNvPr id="2050" name="AutoShape 2" descr="data:image/jpeg;base64,/9j/4AAQSkZJRgABAQAAAQABAAD/2wCEAAkGBxQTEhUUExQVFRUXGRwYGBgYGB0aGRocGBweHiAaGhweHCggHB0nHh0fITEhJyouLi4uGB8zODMsNygtLiwBCgoKDg0OGhAQGywkICQsLCwsLCwsLCwsLCwsLCwsLCwsLCwsLCwsLCwsLCwsLCwsLCwsLCwsLCwsLCwsLCwsLP/AABEIALIBHAMBIgACEQEDEQH/xAAcAAACAgMBAQAAAAAAAAAAAAAEBQMGAAECBwj/xABFEAACAQMDAwIEBAIGCgAFBQABAhEDEiEABDEFIkETUQYyYXEjQoGRFLEVUqHB0fAHJDNTYnKCkuHxQ6LD0uIWg5Oywv/EABoBAAMBAQEBAAAAAAAAAAAAAAABAgMEBQb/xAAoEQACAgICAQMEAwEBAAAAAAAAAQIRAyESMUEEMlETFCJhQnGRMyP/2gAMAwEAAhEDEQA/ALQ1RYjnUZ3AjQROpAn2Ou/ikcPNtki1dbI1iMBzrdbjGkMmWjIxrmwjnUdKqddetpbHol28zHvpu+QJ586T0ffTGjVnUSLiZWe0T/ZqH+NMHAj+3Um5pXY0FuKYTEn3/TSVDbJaG/I5Jj9NQU6gJJ0PWfODjUtITrSkiLbOaok6jK6LaqvEH21CTqlIlxISuuY1Ida1dmdHEayNSRrUaLHxI41kaljOdaqKPGnyFxItajUipOiXZbYjP00OVBxsCjXJ13rR07A5jWtda0dMRrWazW9AGtZrNZoAzWazWadjMjWEazWaLAwa1Gt6zRYEhTXS6jv1v1NYMtHTGTGprRGhHbMjUi1Z0h2dganTQhY67WodAINB1LSqfXQPq67WtqWikw5TnJ50YFBEY0rp1x76lWv9dQ4lqSJq1BMQo/bXNShjEDXD1TGuPXJ5nRsNEYomcAakai0ZiNa9c+NavOc86q2TohZNdehOttroVI1VuiUlZFVpkaxSNbZp/XWgumFbNOATrjXZp/XUZXTEzV+tHWtZpok5OtEa2danVCNa2BrI1rTsR2FGuTrQOuhpJ0Ps4Otal1zbp2KjnWtdHXOmBms1ms0wM1ms1mgBNX67TVgnczExCjj9yNd0OrXR2Efc+fp7+8+2kf8AAgrxUGQSx8R/zDjJH6fbXVLahZ7qk4k2tHviRETiRjxg68L7zI/0dKxosib0YnB9p/X+Wuv4sSIzqq/wziLXViGJibWg8WgjBz/Ia5rVq5kKmROC0HkcRE8g8+2M61Xq5MfBFw/iRrr+I+jaqn8ZUUKWViSOAI85OPBn+0RPgnbdRHylo8EYx9SJ/wDUjW0fVa6E8fwWYV/of1jXS1tI/VYZDc8DAP8A5/8AOsTqDeVH+fvofrMa91ohwaHvrfQ/trP4gfUaQbrd1pJT04/qklSPczBHM/voNN5UBueZPhST/Ljg+wzqX62FaVj4Mtg3A99SCp9dVbZ10dWLFxkgwxXj7fz0TUr01IAZ/vcZ/wANWvUJq6HwZYxV1E+/QRLDP+f00gakGIK1G+9x8e8H3zOgqm0DyS8kMc5iZAjn3gamXqH8BwZbF3qkkBgSMETqS/VOO2INrEE+/vH7/wCRoXdvVVgVfuzy0GPFsjPtzOheqpbQ/pl7v1ovrz+l8R1h+cn6ED/7Z/f20zpdbrESpRvoy2n9xA1X3UCeLLZfrL9IafVnIkhAfuSPrwdRUuvchgARggZE/TIx9da/Wh5YnCRYrtaL6rh+IsYQzEgGBP7nW6nxCF+Zce/+T+n30fcY/klxZYJ1hbVdb4kE/IY9zIGpf6eWCSsQJjn+/VfcY+rFxY9V9aYjSNviFByD9v8ADWJ8Q0z+VuJHmR9I0/rY/kOLHU62DpDU+JqKrJuEmAIgn/AffRNHrdJhMkfcaf1ofIqY2Da1dpHV+I6SnIf9RBP1APOhavxYpIFNCwJOSY4/l9tH18fyPiyzE651WR8TsD3Uh9IYj+Y5+mtD4tAyUFv9a4QPvpfdYw4ss+s1XP8A9Ug/KqGOZqwf2AOiKXxLSMXBln6SP7PGqXqcb8i4sd6zS4daof7we+ZH92ph1Gkf/iL++tFkj8ioRgOvDQB5MA495gRBGpjVaSIBEkYgTifb/wA6X1WK/KC08AcqTxyT5wSfGunaoxJplPciTytwgsAOVE5P5T9NfMp2dYcVx3AicyQSPofaJGf0101NDz49xOOMEDn7e51CqETLTyARnuABtz7+/IJ/TRge4doFuASCbhM+PI/x51ZVoH9DMqx4nBJ5+/08jQ9Wn7hWiZlSGtAnHJJ48H38RompQZiSrCZyGE+R+YeAAffx76lrbKpTAOGDLK2i4gngN4mYkeBB9jq4uXwIB2yq1qC6mGiAViJHJjEff2OpPQrKFFhYE23C0jm0ysgqLhBJ486P6bTZK6M6CogzKy4VhiCgnAZlJnHaeYOoCGJrGoHKuUZZcfMS2bTi4gqDHuM9pi1jtfkMAWsqyXCqB83cCBOJ8Tyf21Km4RsKSPORgT9/2jRu1oVVBai7lRlmSDaIkhpBiPI/t13sdtWqNeESqy3E9lOCAJOR8xwfB4I9oxxV07JQt3FUU+5jTA8FiEH+H+H66y4MvAIYZVoKkfRuD+mlPxUrbivRNFVFLFMMggM7mZwASDAiQJtPiJuFLodKmiLFWnEgs8MGbnBV8A5j7xE87zxTr8XZcotdifb11QWoLCDMEH6ExOIgR/51HR2rybKbEGcqpM48x5kT9dWFOkIRBu+jQM4wYkwJ5k+2fGitp0wBmhmUMIJYYM8xbIDXANziDo4ZfJKtldqUaxgLTqGDJlSGP1APj+3un6a4XZbhiv4RjxIIgftAif56tP8AACIdvUWcXSsYIiRM8nuJnjWggMyUp3SUF4Kn6qTBbjkex+ureNyW2OirH4eqsbjSE4zcAD9Ykftoql8P1x/ugf8AnOIn+sIj9f000r9MerPpbuopE45An6YMe0zpdueg7tha24kcQQAD9WIJP6xjTWGK8sKI6vRWYANUpJ7fiRNw4IAHIP8AZodvhhDlqyocAMGu4wPzgcYj6+DoGp0PcXKGqhbh7nA9yIkjxj30J/RMAtWdxAyAPb7n+7xrRYl8hSHidOpCf9YuC89nkfd+fr9froTqHTdqVCmtUUzMBQZP0Gf8jSddtt1X8T1gR4AQzPEATE8xM64Z9qqjsqtjJKqP3MGNWsEULSCqlTaopVa1YkeSoM59rRB8eePvoJeoUgcGqw8TYCOBgxHj21g6hSUC2gD92BOPbszrqp1yJt29MD/uP9331X0oeRX+gHdVwwbNXJEAFCMf8USPbjUlPfABVam7ESQ3qmTI9gg++jaPX4y22GPYR9MSp/afGiE+KF80I5E3Z+3ygx9Z01igK2vApNeeaTGRGXf9xrfqZBWkVAGQXqsD9cGRjEaZJ8Tt5of/ADt+nI1DuPiAEkiinH5mYn+6NVxgO38ECb4Bbf4ekR+UtSqsQfuz59s6Btpk5dlzJApNgk/80f8ArRw60pwdtSJ+/I5/qmDqKp1EHK7fbr/0lv7YA8aOMULfwclKZwKtQkG7FKYMc/PqP0VGFZv1pqP0Hec551NT6p70dv8A9gn76np9ZXzSoSMCBH6TBjTqIbIPSgC6oRjjtBgePm0Xttlckha7/wDKRH2wf8xqRevoDHppj+q4P/8AjWH4nX/dj/vz/wD11SUER+XwT/0Pn/Zuf/3c/trr+iV/3D//AMjf46Db4sI4pr/3E5+1o1A3xpVHCoP+n/8ALV8sYuMmEVOpGkeQYgEqOLT7c/rPOdEUN6FQOSpXDXSTgT+h5P7/AHg/d/BlOQfVankX3MKqkkj+qBF0gSSckHOrDsOkbanTCvQDG0xagukEELcZZjgtmMeOdeV9A1cSrVepk9oSXsm4TEzODwffkeREzpiu4AgFrZAwWE/qsBjwGkAcxp//AEJtUqG7bVpmIFVjT8+VMjn5TjBIzJ0u3vSEFRKiVhSps9oNQ3FAFggNmVgYkCOJBzpSwy8ADVK5tYK4BjskAgMDcGm623ERB+U88kupUqk3MEiYVY4nJPLFZA5IB7RGONUek2m1a9N3kWY/DgMTLWlsBjAJhc4JJjQFdaSU6h3NOoiDsBBqUxULdxsBEgNbJwIhsmdXHHJ6LosnT6gqKHHdILESwZQkiT3DwskSCQ2QSNa3FenSqCbQ8E22kAqZUEyPo3yzM5E6B2W62tCmtR9y+0SoQUVkqVVcqVMkyYMkyDmGY4GufjTp4RqVVXp1DVDMIUGnYoW2F8DukAGPm99dCT6fZL/bGa0A/eQgEYCorKQAcCQR5BOI7uIB0u6zvKSbXcdrLU9J5ARgmbkVlFlokzLraIAYETo7o3XPSl6stTf06RUMWW5FCTTWOyecYBM8GdA/Hgq/wdUCoKilkVYMBULTaBP0CnBHcI9zUsfFjhJNld+FN26CkQ1hYhbom0MDLkHwAwzq7qKpAWqfUmJIEqSIggEBQbzi3gAk/WofCaO+3pEjNB2JkESjAEywkhewgkA86sFTqfoiQ1NQwYgmsBYcC1E/NDA/LHAnGNZps7PUuMlF/oMfdMVuV6b3EWqVIieYAVgWJHgjAETzrEqm60oEiBdHJN1wFq+CIjERJ0BT39EylQ0lY2gm0d4IILGxwrwVIJOcgA86O3vTatloqU0udmMLgNeWkkmZks10gctmcV2cVNEz1u4yVEASYp5EGcgT7yNdLUU4ECCf6vvzicSNVzd7BqQLSrFYm7uIdp7WmCMC+WWGt4HgSvuQRLCH4ARYGSDcLcGOPGDHjT4p9Cc67LkXtgmMcc/btngfbXJ34GJnHiD7nH7H/IOqZuwxbDHOYJOBNwknB9rgB8v20CazKoMn9CYa0/mGD4yCcTge88DSx/vviuiVDgSCCVkqA0CR/wASlpHMYmYxqfZ7810oMlEG9WDlZa10E2QBiZJDTm0/U6qtLZbdVlkqTeEkEgLTJEwDy2QAvAjnVk6T1TZ+rRYNQ/AzRoUQ6o7t2+rWLAWVAkgKbo9/GhxXZYt63uEUhTQp+QQSkArJPyuYMDyAcaU7vc0GHbtRMfOHIAn2tETnnxqT4jrGrv8AdIGVqdxKkleHhvn5aJI88ce3O86OoorWpwaLASCWuoseFcqwBUi2HmMxMjKT2S668iB6GBBJGMjhf7vP0zrlkP8Axcec+5jj74+umVXrFRaTUERGUmHLzdMq2DxEqPfk/oDuHCCna3PzEAwIzbcSQTnVokynTySwLDAgPBPEcqTiI/8AWoPSLcLAJgZDEieCcnxohamRJbOQ0dv7jE/TXKZY8xAnxn+X9mqEc0ds3JI5mCwJ/wDOPfXRqEAMhAKCFCAKefJBnMnnQz7pAYF3JAbjPE/X/wA61Xrg4aQfBiCP1GNJAFneOSsm62SAVBGeZH/nzOuNw18L6VNDE9oYExPIuiM+3j66gWnAkMSOSfb/ABGsqFzAU3fbB/8AWnYUQtT+o+gPvrRo4EBSfbz9cjB1m6WpxaLfH+TB1HUpuAfaOfljj650DJKjLAkAZ4iI/wARqNaazIaB5/yPprm1wlxP251ytQsIGR9f7jpWAUiLJMyI5AMff3/yNSN6RyGA++hVrWgHuI4mIP2/unXTsgMEj+32+x0mB9IbnpqVQpg0yEDFqbETf+VjHfgGRbjBkcECnsZYH03IIln9SCQitC9yqpbmAcCJ8zprRoei00XWpTa0jM2x4njxzggeNJB8S0v45qYYkK2TIcWwbpEAqV9QKIJnP20m6GlboX1nZgRYSkAAkAi0yAZJ9MHgWESGPIwNKVpNSqhaZd4BRDUcKUZpBFR/VJKkjkU7ot5IktemN6q2pUb1KrFDbUmbsAhioBNkeIgtjSbr+yq7O4yxtZeyEYBSMOGUmyMCCBlxyCDqo7dEvWwytS3ANNnmhcCUp+o7vgM3CCENygQr4Jk6C3myq1w+2qp3ISGNVleohbIams9rGfnMLwSe4kF9H+JHFMH8S2D3WkJPET8s5AM/pMjRm/q7euvp1qLU24V6Sw0tntEFZJ9pkzxxqHh4SutgpJ7RPtKatSSi2zpKgUUxTYXEwsksoW35phjkkmOSdC0thRaoMMSQiUaNwsXIUCmHJUDAW2cG48nDva9N7bQ1Raci1XoOrDkwXc/YcfeTqvdd6fWplSdqrMTf3Uwcg/71ZNM8YzwPAg1bbuw0tEG2qhdzW2hBtDC0qwViSAIZwQSAWgGePvpfQo1q22r0qqsPTR7WxF9NWKrdkE3ATB4B1ypq1N6tU7b0ZsDLddTKorCpfVYqENo8mQVmDp51PdBE3OVWvUcinY4LKMIrZg3QASFyPIOTq5tKNkxTb2V74Lo1HJBdjTeAykORaCPsuJm3+0au9baUadPsoQ0m4U6OHBIIuC3SwBOeB340i+BuiwGrFqtqsB20jUXtJuDrE5A8AwT+hvW83FFHacv6dy0QyU3cxgKpcQ0CcgZ8zjUKSkrRpJNOmUhmLlbtrTUqT6LtNwMyR6NqENaAxwQYkjIlwajSWdk/qL+EagUwQAHFrWtkWkt80dw57p11vf8ADcmq2FvScKOwG1gbVVZua0mYnU/UesbpLKdDa4khmKw0Dj8MdqTAEs3PgAalhRTdp1jfBmpVadO5DhlID2GZNMScAGQuMSBwYI6h1IPFF1qF7Ay1YCCp24YLdaA8YQwT6loMkauD72qiOa1buTk00WPYLBkzcQJB5IxpL1LqD1SvoD1VEGotbboQbskKzKsAwQXOASJMiNCkKl4F1LoppVPSqbahXDcDuDkGZ7gCqsFz74aGbjSrebSgCFIrbcM7inP4tK0WgN3MrTGWkXAiOQdNX6dNM3FqYV5Cuz1EBqgqX5IGS2FMCCYHOk/VupLPpfiVVBLFqrAsbsCHC8ALxwCR4I1dMhSKt1CuLHJJIJWxllWEMMj6gSsH3GgOl1F9QGo1e0ThQtx/6mqQPYmGj2J0265RJ2zwhZgVJIA7VA7m7WIg+5Cxn9EO0dgwXLAQB/1QIjnmANBohv0qvbWqKQQWEIFAZMDh1IJZSM4Mj7cF1Hag9dVtm16bgZUowMrYRc3iJ45wQBptt+gsm82lZCjrVZqZsABV0QsQw8ysMG8x76RdVCtUesO0l39gYLeDInwYEn6DOo4p7DcWwWsnIwSRLZJGDAL8wfvgz41Easm2ccZOTJORE5+58HUtJKhJCA1AGyADdDYkQZIkYmeQfeAt/bCQGLEQ4KwEYMBaDJDAgDMLH11QDTpO8egxNOADAYMqlTb4tMwIGY/fydOzuYuUFjFqBYOBxaLRM/KP7tBUqrOCpPzfiWse1olTI+UMI+aJgn31IKVTJCsYF2AcKcggqOJxIGONICGpTxwQB5IyPqMSND7kvTNuSCJmY0a9UEFoRiSB9oEG4TDAwDnz+2o6oQj5rW+i4P0mcHnEeB76dsQPTcEQpIP+eROiqPaIkZ/Qn/DRK9ISuAZIYTPasEAgYGDPPvrul0OkxsDvAyWYACfYA8e3sffTSsTdC56GMt+4wP1nGuRt/Bn9DjP651Zdt0miiiapZTIBJXPOBj6f2aJ2VHbAwgQspIzJMjnn7a0WNkPIimbsOmO63kxMfv5/fUK1YJ9vMj6fb66vG76lSpepZSuYfMFSJJ9yFz7zxPnSYdUpOZehTDA5Fmc8GREj9NS4peRqTfgSGtAkN/n/AD/LXVHcsRiB+o036g9F4FNKaTIJycg8CMD9jpVUVQTmfPIj9JjGpaLTs9l3nSwrRt1ayACKVUBSDBMAxaIIM2gfUmNTfDSClUprVQCgL5LmmyLiFU06bEXMZa4g4AkgzqTa0RbdF1xuFzIRnkLaB2yD4HA+kibnf/jiixq+tUAKYi4EECHb8NDg/MoOCPI0Jq6ZLT7RYeuVKeP4ap6RVQGNJUAA8SSJkePGRx5pGz6wagJqAm4k3XMX+kkkiYE/WNGr1iUFGtQreqCKdtRgFcOxvVgwQG0W96we4ZA0w/ozbBqV/qoqiAbvw5DEw7wZOYw2R7jOtsGTDG1NN2c+TDkf5QdMETrApWeoH9MqYZ2ULTgZyJZiSeRbxgCRpr07qtGs61qVa2t8q+qjik4n5bpCqxDEAkyLuNCbj4fWsafqoHoUWLEpTLeolpCqwRiTErkCSFgjOt9M3O39Soibbb0qY7Umigu97gRIJyYMY5zrOfHddGsOWuXZbd0jAtualTd0BTUki8NSZYk/g5Yn/puBXtMcqqnXxuF9Xb+opzioGQOki17WHE4kc+5jWNvyKDVBY0i04xBNuLQQRn/MRpiApKU6dRUsSEVWEQo/3ZUCQYGDwBxrnSN+hLutvSdai1aPpVSLagUhSZ8rPYwnIaNJt98PUoaor0qRm8Gnt5c2gscqZvMYVQAWJH5iunfxb+Mm3CpQdkYu4qrevaRCm2BLARHMHg5Ghqe7rumadI0R21KRvpst0gKjuARHAIIXBjGqfVEr3Win9M+MKu2pGntEeQ101BbJ8qU7o7cfMSCAfB1a931CvWBrU63pFW7woUtYEnuaoyqgM4LiZt+o0l3/AMHLeH27uFflGcupkfUyrA+QSPbkSr6dVW+vtxaKplX9O/1HD8oRZL9vN0EW8AkDVKKpUNz7sve36SVFE16qemZUUxT9SbrqhF4UEgAKFgHAMzcCDDWp7cgNWZaZHpoKlLJZclySQ1QMJuYLmSSZM6qe7regFXbPV2x7alUMVCq1NYUkB2ADWgECP2Ma4+IKtfe2B66KmGdCpqqpUkXD5WxJMRAKgE8EKk2JOgGo1Wi3qFqN5ABqllqI8hQ0mbjKiIbmMr7vdpvzUUruMlguSYcSYJVwTkZggcMwONJun9P24anXrXVhUVqa0kqdzmkwllYMqowwSpYyG+o1m9+GKFTcKxpt/DjBL1GuM+CCRUngSEhYMzzqmo1Qlyu0b+IqG5oIBTJrUKiikGKCaYERLTKmIzaICgyTMVeotRS11Jiqh6ZNNpi6PlAAZfyrdbGBEDVsoUm3FOptFO5U0iljOhh1UAElZhiDJhZmFnGnHS+nC38RqdRmmQ1IrmY+Qi6STdcDJgkKDwnJpUtlJIr+x6ZU3eztEozBliqyMeCFFtsgQRm4HM5AANCfZVKFenSr0ylRWAYGDM22wQbSDGCMH316F0mhX2oFZV9cMoZjQPqfmKkEDkyDBjmR9NM/iX4e/jAKz0Xa1fmRiKhALGPSgk5J+ZQRceNYrLUqZ2TwRUFKLsSb3qNOiwHoegVdGouBCE0nB7QnbJDOpbmCoPOuOvdK2f8AEVIr2r6rkoKJqHLElSS4WLuIGIHPOl39FI24o0Uq1KqqTVNCoSFpRn/awYE4IB/KZOk/VOnbm+pVpN6yVGdxYrYLO0qZGDyZEqfeca0Ry/plp23SdiGDtX3KkrCnsQkTkAhSyQZE+YPtOnWz6X04GPTD3YNzI5f2kE2kDngcc68yO/ekR61Mjypm4GBEgqc4P/zHTjpnWUIxEcGJn9iYOtU4mMYyrZ6fT+BdjWgGhTjxY1pBP/CO0/YqedVXff6N9szmlR3pVlyquq3KcYuV1Ht4nRPTet04zcPYhojGPHOpj1M01xum3DzMshETyOACRiIH30+IyvdQ/wBG+7RGdHpVxBE3hTPM94AwARk6p52LBmFZWpEdrMYNsQcjkNmYHIPnnXt3TviWnUCoxKP4aP044IPsZ0J1DoS1FdySz4W1IIZPHbVdkeCSchW8CLdSxpnitbcekQispsuCkTBDHPIBicwR41pN41Qm9pfmT+YRHmRPn66d9a6NVUMR/rFJXa6qoLqp57gQCsT7kROcDSOtQCo1sQIMEkkSfymJ9zB9vtpDCDuqQUhgxIIgiBjnKkEY47eczE4Z1dkzAVqZvQFWHqggEsJBz2wQPmPvjS5aopKxalRrAgNDIGK4iJUhlBP5hjP31N0/qNSxm21R1EQaZN1okm1ZwBBMff6wE7AM3tCuBeyIitwUBIGBEkOyr75xnH0BbaOqBoL3SVuLH7QJ9vGY0E9Us7M+B4ER3CYERBzMYxPI12+1Z4ZWS6CLRCsTkEQQC5EHEkwRGhASfws2q1Ngc5j9xN04Pt7A/TUy0FUQHpx4ukY+n0+uoBuQGUOsskGQsm76zBiYkT+uh9+KTvcZOBF1QLj2AM4/XTA9vq9DegqIrgU0uYmozF1DZmVunjPavHPkrNt0sXVHdFdZV2DNfVNuBaCGCsZPaH5P3042HXKdWmrJ20n7gxljLd3cpypIBzOMe0EDfUL2LIzhyZDSQV4gkrkx4ExkHEaFDYnN+RftvietSVv4zbs6CClxpsEpyVjLNd/3Hzp7tOpiqDXAaiGlURha1s+RgE/pjjxoPotdpb1alMgGMq1R+Rl27m/rZtjiTiCdW26OxEeoJmUcusmW7lLLkk8gWwRwRpST6RSerZlfd7emqKrpTqsYcKsKo5F1hAUmQBdIIJxrvc7epdNWmKtOSAEpBjAMqjOpBtnH15I51W+sbes1+1HpWMrJTAbt7xyAxLCpEZOQCf0z4frVduDT3FOlTZCqoUAuZYPcHU/J2gAYzPtGkk0iW038FnWhSYBl24pQAEVFKySCGDKIV8xDAGJ9zqBOlqgdqKqoUsGRTaVAJJIU1AP0gho4zrXUetUqQUM1W4srZT1AGBBExDEjkDnA585u+pdOroKrVqRDlVLBWLsyYlkUyLQOGWYxJGgdC/8AhNtUVzTFIlpIDdpTBkiwKaYUjLC4SMQZ0t6Xt6rrVNHcstSkDALs9N2HawzDAErzAj297r1fp34pfDgKHQqqqbhJAuAniIIHnkRqr/FAYU6poqBUeWcYIBmTasMb3F0GAhM3E8aH2VrwKek/EO53FB6vpKVWAguUFipkkEwsBQ0e7LA0Oa+13L31VqU6pgFTEMSwwUIlxggjyOCNWPo/T6G4Wl6Ypi0h2KLYvqFYBEG4lQYIuABHgiAx3fw1uUZF2+4UmLkp1LlBtIPYVwrZ+xBMKskmqaJUlLYHsurUWLirbaqoPw7qceCAHQqB/wAN+AuPYRF6Ac1dq7MKo9Igor2sVlajt8yANaDIntMyNRbnoTUXDVqb0XttDhvUBgycBu9ZmAxuAbnyB+ljb7daYCKXZ0DOqqbFWQWYjuptkEmoWBC/cFxik6M5t+5dFf6nS3O3o1Kn8TR29VXVHo0qqSyAWhkicAFja2Yn6S36d1GqoNCpuqjVCCabrSWXggxcFLxbg9ynj7l71jo+zqlqLtRFRALnqsjOomYBPBgERGMYjGlO1FHbvTRQ1JB23vuUpwEKlQVzcSccGcxETpNK6KU242WLqG6Xbmg7qjUnICoLgzlln5gbCguLRBMhfcaWdT6gEVlYr6bMCissAMAWAeMEqy3Kywe4zmJCPw/SrVBuFq1yaj3Bc1KQLt+SKarHK/NwM8SGa/D9egrNXdCrkAemfTYdji0F2YB8zIJBsX7alxaeio5I8d9i3ffEFwDIdy4ukO1RSwYQxWcwpngWz9bWOmlDrG5K0jSqpTN/4y1oVRTM5pXMWJBgjuOWzOdL6dFy8uRVAkAsxFU01l1Woytgr3BbeCecxrjq+yNemKNTcOhkMjTaC3cLHBzcq5IJ/NEyGtUuPlCjctoabjqh/FrJ/rJdoZEphlqKDaIIHcbRMAMeTgQQmpdV3e5ZvUUpRUMtOhajVWJIUn8Z1JKwciJggA86K+G9tuKRVgQ1Flli/aGHALAU75Ezc4BBVgfBLupSTcVmUm+iU9M0mamwNUm9StRYYE4AIaDJmDyOktbKp9i7+h9s9L0rENpwjpbPEXK47DMAYIiIMc0/4l+CFvY0AKVQcrBVTEQJBCAx/Me+r7v+kJUoNT25ZWFMqKTPkSIzBmYDDnJ8ngE7+va9Gg4U1DQLE/lUoVUxiOGf9EHjWSdSVAm/J4ad5VoEpVRgymD7/qP8jR2z64p8/v8A4a9C650yhWWrNMuVAkLBqUw4B/DNuSJBg5g/QjVI3XwjRqo5pVg7qQqCVRmkCQxe1S0+ZGAcY1tzY9MbdK34aoi+SRH8+dMuqdZ2678JX3FTbijYwNNQ0varZMNBnzacXe40i6T0PfbUqdu9FhIPeppss8iKqhZ94JEr5jTvrnw0+/tqbgCnXCimXSCjWliGAEEELjMDGNKUtioM2/xFstmAvTwK1xNSsZNxhScG0KoA5EAACMDlR1TZ7XeqtfbVKdBql5dHkIHWSabQYV2mQyCDAnIllFX4AItZNytpxLKUBGBBN3njjkaJ3fw/ToUk9WuFW+Ay0ahYPbAgq0A4wSsmeTjRzHRXTs3SraJyoEWwGUmGEEXKOT7c+NC7SBUAKNTcSA8ETkmSAOLYE/qDOrv/AEFV+eo1LeU2g3VKlVGEj5ssACCB9YBHOdIk6bXYuKSlqqwDa1ykHgrPEgxkxj9dUmiSuOpDEMMFrrzk5PMnuE4kHOt+q3qS4BWCIiSPE+8gZ1P1JHps4KmLO5Xt7SYBKxPBiP5aC3lYdtisPl7jMmMQCMH2/TTGE7fZLULFatkeApLcc5IMYzEx7aLXc0xgqTEAEUwZEcywnJk/roRUWoqu1yHIZ5EcDPueDz/brmj2yJqkTgg4iBpCPbk6VRRGUV7KYU2haYkZBDTJZiIxJ+/vo2r8JllKjcv3DHphUY+5DG+PaY/UaqfWN6KFNmLR29og9zyYWBBIMZHEAzjQFP8A0h1hSSntqc1ACajVRczf8qowBmcnHPA508ORyWyJxaej1CtXQU6dLcGpfTAF7DnOGlDIOOePppN1PbhvkkUuLZDKoAlWCGBJ7gck5zp30Impt6b1QvqGmpaybQSBIXJMToXrdGnUBRaio0MLbT3t24ZlIMhScGYuDRjVyil0RGbumUXdbCn6q21KiVUNo7e0HlQwvYr4zMfQ6sO+3dIbYA1iDeBTNW0BsHJVRIYEHiQQOOYB6TtU3G4l0D1VhGqZVyR2hPBgGDn2njTPq3w6u5VRUJUoDayEm6RBuUi05nIg/XWTd7Zv1o1smdgtv4hSmCxpVEZQFWVJV8ggiAT8vy3QNaXpu2c1KzU3eoUHeWemCWAEJyrMwAJAkc6a7HpyqqqzVAFULchsaBmYniTMHyfoNCfEOwqtRK0CKryCrbiXZQCTK8944UgCPedJVYPom23T9u2TCVQSQYMtPvYRIEwQVlcEgc6rPxLuEpWkl6jFwR6rO9NLYM2loGQYMOfpjVh2DMlJRUb1XtljJF8A8QCSBMfpGODX/jba09x6VIVGpugdka2EPb3qATIAIUnEwdP+TrolJ1b7Jem9Zb1mrG0rUMm0/LwMiAR/LV62PVke1QVJJ7RjwJn9BJ+2vm+l1eooPpwKpgCDIMxwDzz51fPg7ZO4U7kOXr0mVkJtWzEOtrXBh2syrEhgfGnOZUYyrRcOvb0bmvTpHfIlRA0IgtpyYLK7yys3YQMqAJwTqomuKO4fsCMlt2UEl1HLLPqCJi0LAczMk6bn4XoJUvoJWDIJpEurgEGYKNBgn3JIyQBOgd90Q7lKZY/w9YUyhUm1SPUYLjJPbiY4Me41Cmnoz572O6Ow3Jc7j/VTQq0bTSZ7KjAi5YdQReCblJJgMYCkk6TbPcrUeka6baokFk9at+IkcMovBeSME8RgCdR9M+HmPUNjR3FMVAiMxab1kXNExJHGIGQM8zfvijdU9rQApUUvNwUBLisLMgAE+BHAECfY7Rpqhy7sAq7ipSCttbHQ0cB4l3gBAHHBdckQAxUgZYEVWh1OvvUcFgNwtqgOPSNJlEsVAHy3SJYD8yEmcgfB3xHuv4hv4mu24ptRqPVpgK4Fpg3D8ncIOAcrjOu9x1jcirUavtaa0gRTK+oDZCv81VmwVBKscEXEDONTLroIqV0GbXdfw7MlYFmqMQ7EqqKfLWljaSpMiR2hu7Uux6p6dRO1ZpMcIrBeCAzA4UwSIjjgmZ1rZbFqi31KiNVp0k9NqicyqsnqEEFnUkBXnBCmCdL22RqLSqv6lKolFQWYuyWkkFqgycx83d8yAqJU6znF/wATfBKKf/rsc0d09MFRUZzKMogXKjkXgoAYDU1xMqxDcx2s92oNQ06hqUVZouHa64BuZZAVC4GY/J4kajfeBFqVQa1IGrTlKlMObGCpKqflUHgTi0SCTqfqtKo4o0xXUK0XFZNsL3QTBPesELDC5e3zpuEluiFnjJtCvrG+o0GR2alVqX+mGsCuXHcKhZT2doYHwfIyRrnqKVdxXqJU7LSEotdeReJA9OVlD8uM3Ie4iNcbtBaEr0Ns8sy3AhQKhUGcC5r0zcvhXkCDJ2160Se8VT6Y7GIUlSHNMxUIfAZY7jHaeI0n80TSFO82W72tTsp3027XIVhgKoGA0ocR8zcYjAK3qPUN25pInqCo7EuslFYYHpgVfIPcQWOGEAzq909vXW8U6ApsCvptUKqrW/lUqnGcAgeRqtdf+J6AUUUpvRc2WtVoBaeQSwRiPm4JkciRMYa9tsH7qRW99vK9GulMmoxqG+2ulNE8g2WMUkSBzBkEiZJsOw6wLhSqJUW1gAVAtKkiGWCwAIJI8CCJEaB2nVb0r90FHKo1QhkZcSDdi9CwgyJCcnQ+y+Fi1b8WgQzH/a0qiMGDZJtnI8AHM8yOEmmPpjrd9V2zs1GqVYqWuV0JAake7EfMMxzJ++VnT/i2mzejSo1EK/KHIpSMeIMEkyBAGZka73PRadA06x2r+sGsN7NRLGMMtsoW4BBIIJxPzapFOuf4pqjVL3Wobh85IBGS5MsBAQecHjyUhrZ6Tuqi1FK1Q9Njhg5CkTyLlaCYPg6X7nZEU3C7hwqkHtYtaIMI0lpU5P8A6111HqAqP6lx9OogNQ23A2iZCqLgZ7RiZHMDTHabTbvRSqWULUUm6pAGLwe5WYJxE+YPGJFFpWLnFukyr9Y3VSntyxCNVYW3LNF2OfmBb8Qj2kz4GqKtd4S+62eSCRz9o5zq+db+EX3Iqbla1PFrIb2KJSHyqYWVY4ItB7pHldb3HTK1Q01rDa7hWhTaGSuALZdGIX1MEPAkk4jVLQm0VZFSoboASSXQm263zKwRP66Gq9Fkk0kFhyAWQ2z4zWBx9dEdZ6clOirotWPUKk1LSciRkRmFOIxI99J/4r3I/UD+/TexpHoHxD0upVRULWemWCLVBRSpYkdxETlv2MATlP0T4XqVaxWqHp0luFR8ryDAQ2tkngxaYieNeqbzaX01tjAxd23XH5RPaJE48n76C2u2dZZSwAWWRzdi0YAgyee6fp9dTbRKGXT9yaaU0Y0gkWhr2e6F/KSFjg8r4OpupK8SYKILlhYqAEAkKogFuCBJ44ORofa7hah/FoLK8GARnMi5bgJHtm39dFmkbSE4ghSjKxWZMFWC4mTAlRPEY0uTkPQu29BwG9IEoe+4PEEBeUKAzg4EnC8TOj3dWsbtkkxLXZAGciQwkZOfrqGlswjqqs3A8Eg+BdI7lliYEEWnM6MoJDAKFDMYEHPkyw+2T9PryaZSBSbFAVWZrgVUF24IMZmJHBUQDEx5nq03uBAZPBDqxjiMSI4yc/fSP4y6NUq0R6TWjyCz2nggRkHGIaPGcAaH+GfVowu5qMq5FJKl4B9yrkntEEFGwO2LT8zaXgSux/vNmWTuJ7ZYCkImBMEGSfpkaVdN6/SNUUWp7iDmpehQp4BYHnIwVJkcSZGntVmJjKnI8z7SJGQeQfrobdm2mzBWqWgsqgDPk2ziff78E6haexyVoU9a+GdqxavTUUKhLEgCnURrSVBamQRD84Ckzkgzpz8O7PbokrTQuctUIAY/thY9oj7zqg9V6wybhXrUPRDAE5LNaQVu5Aj3xiNWv4b3IZwqdxqQAeQByTHnGf8ApHudEqHG67LD1folZofavSWR3UqykqZJyroQ1M54yMDGl9F6qgJXUq2Sbb6idoJZpKANMHi7xq01KfGZ+/v/AI6RhmrtVDUWp0lYKGPbef66RBBBjOcNE4jU8q0KrKRW6bVrbxHCMEm1j6dZGCwWDTJEBoErBlp4zq3dd2jtRoU4V2CuWptUJDycsQTFRAYJYnmPc6WBWAJorWkTl3LXwJFpDlfljxn6TGlu03jAVEYsQGLKqrBRcNa+QphxyJ5UDBgbKVdicHIEPQHFS3a2USI9VBKqzAg/MAZXEhWniZOII+IfgWtuXWoq7aQsPBa6pgRJNMCAZPucZ50f8O1BEHV22DAj9NQ5bOz7dRirPAusda6ht9x+ITSdTISmoH+zGAR7EDmSCMidPtr8U7cBRUa70qjmmAjAFGPqDgCDIVCMeTkavX+lPpq1NjVqWKzUgHyM2K6s4DDIwLse0eTrweowUwcH6/XP+H761jUjlnHifQXS/iuluVBoolRDdckWMvuaik22kj5pg54zqsdfWoaYeluAoWVZWYKpRDcGgsVMuw7j7Aaq/wAMdY29HbOlW+9u69HthMSpkgflJmD80ad7zp67/brU29e9f6p7O84NqxBcLzBkzgYjWkEuXwjGS/EHodZNEqXRoeUNSmC0h6htcAzTlSbwFBkkiAGMk9Edlr+mu4lEX8RMFb+TJBYMAMkCBLN82qPT6duanpVAGY0ioKMQrIUjAViAJAU/UnTbrlL+H3K1KbIKleo1p77gAcdpA7s2gZnBEzOtPUYVGPKPknFO3xZZ+qdYrwKe0FRXpswqLRqFiaYmHAZoXCgEmOcRmONs9YUmYtWW1oYVKguukk4IqJbaAflmZGcQH8OVFWmdt6a7avfY9YOzw0wWtaAogvKjtwuARpzFMUHr0zVepSYyr1PTDFVVVmVWGJVT2QwFNgGzaeeUYlpu/wBCGn0TdbdzUZaFYAXKDSFRSwa65QiiCJElCImYAzpvS2NCnUd3ha9YY7SKdQVCAbGLm1zTMWkglp5nUG3qVau2cNT/ANYZgadkKzIeJDle0WkhRnPynGmG9qVtvT/1mtTNCowps1WmBScPPeo47hhpbzMQs6yovkI971SnZuKW6ouCoh0uamzRNoJUQx8CTDfWNVlPhKruKyKotEXKCwBA+YhL4mGJOJ5JOrhveou6PQr7PcPRpk+g5NzWhZIbvCvCzBBMCBM5NYX4m261QKVJ2pK1yKMlYi5mAEcgmZMqMnOqUa6IlklV8b/oZ0Np1BUba09l2liXKEVPUgQMl2xBJjEHzoeh8TV9sRtWpVaL0ZKpNrKWC5bkEcEeMmZBjTXa9NQKahoUa3qT3IU9QAwSDcSBEDE3SGgCTJe36LRcBvSq0WkuQWIUQGUQpTxdgkeAIg5HbVMIqMZcktnW3+Kq3eg9GqFpuzS9zQCSQioZJhxCCVMAXwJCZus7aYNGoiFgSWKO92bWNMEkgRnuuGO4atO66BQrUWHaLQGWyaTUywIUizBUtbkri7g6h6b8LA0KQNRPUbJSoqM5JMn8wh4gYU+TGppI0cr3QppdF224p37mSqPmp6bIzCA0hVMgtgnB+pmDoN9g1JmGw3Pp0WYtY4VLWmCFDEtbAESdOer/AA/uqdS1A1UWwCaUemO0QYKXA2k9qnP9WdJanUf4YmmxpI3zMK9Nmcs2WImSFmQAT40NuxRjo9HTpxWQoUKDI7WWCf1EY8ySPfxqUBgCCxfES7MQf+5QcjxB/v1jvSWmKbGmFtACuVKwOALjJAjGNDCioMl3OPlZi8DwQWk8RIJOrFvwBDZbhajVRS25dyxZhXqpUIMY7kIPAPIAgamIdqguoVVF1xqeqGzaeApMqSYgxyDHsZtNsEJKs+ZJlzAkzAX5Vz4HsfedSb1SwCioyEG8WQHhfoQQVk5x4idJ/odX2D1drdKs0gkSLcT47sH6jMZ1B8MdTY7msldbXSLRA+QkwykYYNBlhyZnIIDatWJMsTzMCMY+3Hmc6iqpTeLgjMhJU4vU4+xGI+hBGhaChPU6buiyn1wwRx2lmQQCQYKplsYHH251YEqsO0m4e3gxHy5x9x7nONQO4jk+wBUQftGZiMDB+ut7eng+RJi5mP05YnPPGpsYOlNAIQWrN0SYB/4BMASJwBzMcwPu6NRpi0zmSxLNn80g8D6mSf00weGgEGOI8ZxB0G+79JKlWpWSxYAYfltJWGOZMxmAJJEDQAm6ps0rUxTqUy1t3eD/ALNiQDEC4gx7ECwTyBpX8FUF2O5pXVS1CozIrEdtO9YSXBiC0rJjPGrTtqnqItVCBODMGJP7E/2HjU24DU1Parhj3AQs3ckiCGn6/wBnOhqtMIu+i2lf386V9Yr2KQWgnHvH1j/OdJRvGLKn/wAJu1CCbVKjyBgYBAB8rjnWbnZiPkFRhkSqyTJmCYAOPp+41NbKKX1TqdMVqtqlXBsBpNYCZILOLgCsjEA5IxnAu/65aFWuxLFQfVMgMrEECCF7gbTdkGZjnQ3WN8qV6imgKQqLay0ygZe6AzmIDXePtBPOl3UujLVWm9OsrFaFK0FJBvL9rHKgqtqwPNwk2zrbjaolSp2WTYb2x9XTp3UQQM68k6cu4p2LUpEKw7LzYCBiFd4ETAFxGSM6ddP6pVvKWPSjJ9cemFHuxJwOf21zuMk6PVWbFKO2el73bJuUq0XcotWmUZsYDBhI92k8fbXkW4+D6iV6lOoa1RaKrbXRAadgUBW7kIj8uTi05xptu/jQVWNPaI7lRh2EmqwJMrTg2pH6xbMRIE6R1ZN9TVatWoXYkNSOUZgCRaQAymADJDDkkjjWsYuKPPyyUpaOqfwVSrqAKxx5hahMHBPapWebJIBJgnSPq/wxW2IarRrqyEWFvkYSAbbcggrkEEgieNWnpm4o7akY9SqiExVogWWdoFwJCsxJJlTGR+hGy3203KMhplqShVK1cHs7lY21MzJED+oPrGix5Ny8GPKPgpW3odRXboQtaxpCkcMB4kTDCMAwYiOct+n1OrUypRKuB8yWF7f+G4Eq+YmBPH3KPUaNMOtCnSpmr2u1MsRcCCCzvlVUjhZGZnB1b9v016KSXlwJgDGMmDOeOfP662+q3Hi3orHgUto8y6RT3dKqGqSlSDUcVpQxcL3JgmBMloMCScZ1eviWov8AEotKsNwjU2psKb/KYm5ypIutyrQMK/mNA9X6024qqqbtUSiDfTuKs7k4dOwo8AxBx4yDpqvThtFStWhtu6yxQstrEZvUZIJI7sgAx5E4yt6sjI1jd9lQ2e7FUL69ylUuXGAQcU5ILKCREycZgTqzbXaO1Ms1SqtGsppIaI73W2AArN3yv5mm0sMgEgCdA6JtNxUd0Wi70rrGKM9BziwESsvHIAAn8sxLHpO4NZDXqV2R7rUdalrO4BNii5aUhjAUAKPTYEfMRCddi93RHvdygZRSWrTSjJcm4lABhqtQubXJOSSrKDxA1qj0zaqBX29OmTDEN6q+iUbsYMzEMwBDCxvM90HWuos1Vq07hqTPDPTB7WV1UhjLFR2mcJBKnjxF0HfgrUpKhaVj+JcC4qZcOx7bQT2gATEEg6d3sKphT9N2qUxYm4V3hgpYNZYFXtqSLcRhpwOCBA6TcNE1FbvJctPaUDSVZ/E3HuUMPlMCI0x2PRHpeo4q3UbO2ytKKir3OtMgFWkRg8E3E6rW9+Iko1ENYQgDhUSWmQAsVCpHyxdkmYyRGmDVhDVt49VnoPQNK5badOGvUTm8y0+8RaSOQMw7vqNRL03aMBhSVAawERLFTgk54hSfmEjU+13PqFKykhHEElqBKtFxcBgO/AI7pAHuYMu42CKVC1qaEC6sz3UwytBFTmwAKTKi2YPIOl26f+kzk4/lH/BCPhE3ivs6/rZusZiWLCSQGAJPgwQWg/m1VN90PdGozChIYlgVQMIYz4UR9oGrD1/dVdnUVmV0vHbUEWt7EGT5nBlftMAvbfGKlReO7gm5lmPMKY0U0WpJqz1CmcgeCMj3+TnVK69unSuArsouTAYgePA1ms0mNFsZjNDPLrP17Cc6T/Eo5b8ytTtPkSWmD41ms0imPW5X6vB+vb599R7U/iT5x/IH+es1mgQbUUWMYE2zPmQCQf3AP6DQ21P8v7zrNZpAE1Bhvsf7x/LXG32iBbAiBCGUraLSPYiII+mt6zTQFf6OLaaBcC1TAwPOmdSobyJMWnE44OtazRLsWP2lbes38eO44aBk8WHH2+mrFv8A/ZKfP+sifPaFA/YEgffWazTQ2eP/ABYIrVox+I/GOAmuNnUPYJMBaUZ4lBx+5/c6zWa2Rme0/wCjWmKuzqpVAqJ6hFri5YtUxBxznXl/xKIXcgYAtAA4H44H8sfbWazWcjbH0UnY1WUuVJBCyCDBBDKZB8HVjoqASw+Y16ZJ8yckz7ySZ+us1mqfRm+y+9TGEHgtBHg4HI0F8OIAm8YABlU2kcr8/wAp8fprWs1niejSfcRt8DUlegpcByydxYSTgHJPOdNax/CX/lT/AOnres1U/cben/keV7tB6tIwJLMD+lUR+2vX9pRU7R5UGds5OBkhQJP1jGtazVHLl6FXWxmsPEnHjEHj76V/DFZv6Or9xxtLhk4Y0qpLD6kmZ+us1moze+Jlg9r/ALK38LuTX3DEkk7anJOSe5uT54H7DVgVBbvjAkU7gfYigrAj2IYkz7mdZrNTLo2f/Qsu3phUKqAqttgSAIBmkJkDmdVf4lEvuFOVD7UAHgfie2s1mrXRL9x51szDWj5SSSPEzzHvq1moTs6pJJKK1sn5Yui32j6a3rNXL2iYp+MnJpbaST/q9M5zk06ZJ+5Jn7nVI27kDBP76zWauXtQo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2" name="Picture 4" descr="http://t0.gstatic.com/images?q=tbn:ANd9GcQ6mypsR89IcaAeDqih_kDDGUNzEuZWD8o4cuRnXGJio9VujVkU"/>
          <p:cNvPicPr>
            <a:picLocks noChangeAspect="1" noChangeArrowheads="1"/>
          </p:cNvPicPr>
          <p:nvPr/>
        </p:nvPicPr>
        <p:blipFill>
          <a:blip r:embed="rId3" cstate="print"/>
          <a:srcRect/>
          <a:stretch>
            <a:fillRect/>
          </a:stretch>
        </p:blipFill>
        <p:spPr bwMode="auto">
          <a:xfrm>
            <a:off x="1828800" y="4038600"/>
            <a:ext cx="5257800" cy="2667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1219200"/>
          </a:xfrm>
        </p:spPr>
        <p:txBody>
          <a:bodyPr>
            <a:normAutofit/>
          </a:bodyPr>
          <a:lstStyle/>
          <a:p>
            <a:pPr algn="ctr"/>
            <a:r>
              <a:rPr lang="en-US" sz="3600" dirty="0" smtClean="0"/>
              <a:t>Should we dump our garbage in the ocean?</a:t>
            </a:r>
            <a:endParaRPr lang="en-US" sz="3600" dirty="0"/>
          </a:p>
        </p:txBody>
      </p:sp>
      <p:sp>
        <p:nvSpPr>
          <p:cNvPr id="3" name="Subtitle 2"/>
          <p:cNvSpPr>
            <a:spLocks noGrp="1"/>
          </p:cNvSpPr>
          <p:nvPr>
            <p:ph type="subTitle" idx="1"/>
          </p:nvPr>
        </p:nvSpPr>
        <p:spPr/>
        <p:txBody>
          <a:bodyPr/>
          <a:lstStyle/>
          <a:p>
            <a:endParaRPr lang="en-US" dirty="0"/>
          </a:p>
        </p:txBody>
      </p:sp>
      <p:pic>
        <p:nvPicPr>
          <p:cNvPr id="3074" name="Picture 2" descr="http://www.exploringnature.org/graphics/Environment/ocean_ecology.jpg"/>
          <p:cNvPicPr>
            <a:picLocks noChangeAspect="1" noChangeArrowheads="1"/>
          </p:cNvPicPr>
          <p:nvPr/>
        </p:nvPicPr>
        <p:blipFill>
          <a:blip r:embed="rId2" cstate="print"/>
          <a:srcRect/>
          <a:stretch>
            <a:fillRect/>
          </a:stretch>
        </p:blipFill>
        <p:spPr bwMode="auto">
          <a:xfrm>
            <a:off x="1600200" y="1905000"/>
            <a:ext cx="5715000" cy="4419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Step 3: Determine the causes of ocean pollution </a:t>
            </a:r>
            <a:endParaRPr lang="en-US" dirty="0"/>
          </a:p>
        </p:txBody>
      </p:sp>
      <p:sp>
        <p:nvSpPr>
          <p:cNvPr id="4" name="Content Placeholder 2"/>
          <p:cNvSpPr>
            <a:spLocks noGrp="1"/>
          </p:cNvSpPr>
          <p:nvPr>
            <p:ph type="subTitle" idx="1"/>
          </p:nvPr>
        </p:nvSpPr>
        <p:spPr/>
        <p:txBody>
          <a:bodyPr>
            <a:normAutofit/>
          </a:bodyPr>
          <a:lstStyle/>
          <a:p>
            <a:r>
              <a:rPr lang="en-US" dirty="0" smtClean="0"/>
              <a:t>Task: To research the causes of ocean pollution</a:t>
            </a:r>
          </a:p>
          <a:p>
            <a:r>
              <a:rPr lang="en-US" dirty="0" smtClean="0"/>
              <a:t>Use the worksheet to gather  your information </a:t>
            </a:r>
          </a:p>
          <a:p>
            <a:r>
              <a:rPr lang="en-US" dirty="0" smtClean="0">
                <a:hlinkClick r:id="rId2"/>
              </a:rPr>
              <a:t>http://flippedtips.com/plegal/tips/worksheet3.html</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366</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Ocean Pollution: Dumping</vt:lpstr>
      <vt:lpstr>PPA SUMMARY The Public Policy Analyst (PPA) is designed to help students to maximize their participation in government as responsible citizens. As a public policy analyst, you and your class will develop the following</vt:lpstr>
      <vt:lpstr>Step 1: Defining the Problem</vt:lpstr>
      <vt:lpstr>Step 2: Gathering the Evidence</vt:lpstr>
      <vt:lpstr>Our deep sea garbage dump </vt:lpstr>
      <vt:lpstr>  Great Pacific Garbage Patch - Ocean Pollution Awareness</vt:lpstr>
      <vt:lpstr>Should we dump our garbage in the ocean?</vt:lpstr>
      <vt:lpstr>Step 3: Determine the causes of ocean pollution </vt:lpstr>
    </vt:vector>
  </TitlesOfParts>
  <Company>NYCDOE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Pollution: Dumping</dc:title>
  <dc:creator>INWOOD</dc:creator>
  <cp:lastModifiedBy>ann nigro</cp:lastModifiedBy>
  <cp:revision>11</cp:revision>
  <dcterms:created xsi:type="dcterms:W3CDTF">2014-09-23T15:54:40Z</dcterms:created>
  <dcterms:modified xsi:type="dcterms:W3CDTF">2014-10-07T19:41:41Z</dcterms:modified>
</cp:coreProperties>
</file>