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59" r:id="rId4"/>
    <p:sldId id="260" r:id="rId5"/>
    <p:sldId id="261" r:id="rId6"/>
    <p:sldId id="262" r:id="rId7"/>
    <p:sldId id="264" r:id="rId8"/>
    <p:sldId id="265"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42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37C83B-8D3E-4D43-845B-5ABE2544F12B}" type="datetimeFigureOut">
              <a:rPr lang="en-US" smtClean="0"/>
              <a:pPr/>
              <a:t>9/19/2014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040F5-5C1E-4B08-98AF-3DAE341EFE0A}" type="slidenum">
              <a:rPr lang="en-US" smtClean="0"/>
              <a:pPr/>
              <a:t>‹#›</a:t>
            </a:fld>
            <a:endParaRPr lang="en-US" dirty="0"/>
          </a:p>
        </p:txBody>
      </p:sp>
    </p:spTree>
    <p:extLst>
      <p:ext uri="{BB962C8B-B14F-4D97-AF65-F5344CB8AC3E}">
        <p14:creationId xmlns="" xmlns:p14="http://schemas.microsoft.com/office/powerpoint/2010/main" val="98068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040F5-5C1E-4B08-98AF-3DAE341EFE0A}" type="slidenum">
              <a:rPr lang="en-US" smtClean="0"/>
              <a:pPr/>
              <a:t>1</a:t>
            </a:fld>
            <a:endParaRPr lang="en-US" dirty="0"/>
          </a:p>
        </p:txBody>
      </p:sp>
    </p:spTree>
    <p:extLst>
      <p:ext uri="{BB962C8B-B14F-4D97-AF65-F5344CB8AC3E}">
        <p14:creationId xmlns="" xmlns:p14="http://schemas.microsoft.com/office/powerpoint/2010/main" val="316012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8E39F-58A8-744D-8631-85238E4ACB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8E39F-58A8-744D-8631-85238E4ACB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8E39F-58A8-744D-8631-85238E4ACB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8E39F-58A8-744D-8631-85238E4ACB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8E39F-58A8-744D-8631-85238E4ACB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18E39F-58A8-744D-8631-85238E4ACB21}"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18E39F-58A8-744D-8631-85238E4ACB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8E39F-58A8-744D-8631-85238E4ACB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18E39F-58A8-744D-8631-85238E4ACB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318E39F-58A8-744D-8631-85238E4ACB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256A5-9D7C-454E-B03C-A9ECE256DA9E}" type="datetimeFigureOut">
              <a:rPr lang="en-US" smtClean="0"/>
              <a:pPr/>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18E39F-58A8-744D-8631-85238E4ACB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D8256A5-9D7C-454E-B03C-A9ECE256DA9E}" type="datetimeFigureOut">
              <a:rPr lang="en-US" smtClean="0"/>
              <a:pPr/>
              <a:t>9/19/2014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318E39F-58A8-744D-8631-85238E4ACB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2.maxwell.syr.edu/plegal/TIPS/gather.html" TargetMode="External"/><Relationship Id="rId7" Type="http://schemas.openxmlformats.org/officeDocument/2006/relationships/hyperlink" Target="http://www2.maxwell.syr.edu/plegal/TIPS/bestsol.html" TargetMode="External"/><Relationship Id="rId2" Type="http://schemas.openxmlformats.org/officeDocument/2006/relationships/hyperlink" Target="http://www2.maxwell.syr.edu/plegal/TIPS/select.html" TargetMode="External"/><Relationship Id="rId1" Type="http://schemas.openxmlformats.org/officeDocument/2006/relationships/slideLayout" Target="../slideLayouts/slideLayout2.xml"/><Relationship Id="rId6" Type="http://schemas.openxmlformats.org/officeDocument/2006/relationships/hyperlink" Target="http://www2.maxwell.syr.edu/plegal/TIPS/solutions.html" TargetMode="External"/><Relationship Id="rId5" Type="http://schemas.openxmlformats.org/officeDocument/2006/relationships/hyperlink" Target="http://www2.maxwell.syr.edu/plegal/TIPS/existing.html" TargetMode="External"/><Relationship Id="rId4" Type="http://schemas.openxmlformats.org/officeDocument/2006/relationships/hyperlink" Target="http://www2.maxwell.syr.edu/plegal/TIPS/identify.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flippedtips.com/plegal/tips/worksheet3.do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asskids.org/index.php/bullying/what-causes-bullying" TargetMode="External"/><Relationship Id="rId2" Type="http://schemas.openxmlformats.org/officeDocument/2006/relationships/hyperlink" Target="http://extension.fullerton.edu/professionaldevelopment/assets/pdf/bullying/bullying_and_middleschool_students.pdf" TargetMode="External"/><Relationship Id="rId1" Type="http://schemas.openxmlformats.org/officeDocument/2006/relationships/slideLayout" Target="../slideLayouts/slideLayout2.xml"/><Relationship Id="rId6" Type="http://schemas.openxmlformats.org/officeDocument/2006/relationships/hyperlink" Target="http://flippedtips.com/plegal/tips/worksheet3.doc" TargetMode="External"/><Relationship Id="rId5" Type="http://schemas.openxmlformats.org/officeDocument/2006/relationships/hyperlink" Target="http://www.wikihow.com/Stop-Bullying" TargetMode="External"/><Relationship Id="rId4" Type="http://schemas.openxmlformats.org/officeDocument/2006/relationships/hyperlink" Target="http://www.ncab.org.au/parents/typesofbully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Bullying at the</a:t>
            </a:r>
            <a:br>
              <a:rPr lang="en-US" dirty="0" smtClean="0"/>
            </a:br>
            <a:r>
              <a:rPr lang="en-US" dirty="0" smtClean="0"/>
              <a:t> Middle school level </a:t>
            </a:r>
            <a:endParaRPr lang="en-US" dirty="0"/>
          </a:p>
        </p:txBody>
      </p:sp>
      <p:sp>
        <p:nvSpPr>
          <p:cNvPr id="3" name="Subtitle 2"/>
          <p:cNvSpPr>
            <a:spLocks noGrp="1"/>
          </p:cNvSpPr>
          <p:nvPr>
            <p:ph type="subTitle" idx="1"/>
          </p:nvPr>
        </p:nvSpPr>
        <p:spPr>
          <a:xfrm rot="19140000">
            <a:off x="1321399" y="2430126"/>
            <a:ext cx="6511131" cy="661918"/>
          </a:xfrm>
        </p:spPr>
        <p:txBody>
          <a:bodyPr>
            <a:normAutofit fontScale="77500" lnSpcReduction="20000"/>
          </a:bodyPr>
          <a:lstStyle/>
          <a:p>
            <a:r>
              <a:rPr lang="en-US" dirty="0" smtClean="0"/>
              <a:t>Miguel Benitez</a:t>
            </a:r>
          </a:p>
          <a:p>
            <a:r>
              <a:rPr lang="en-US" dirty="0" smtClean="0"/>
              <a:t>Inwood Intermediate school</a:t>
            </a:r>
          </a:p>
          <a:p>
            <a:r>
              <a:rPr lang="en-US" dirty="0" smtClean="0"/>
              <a:t>mbenite2@schools.nyc.gov</a:t>
            </a:r>
            <a:endParaRPr lang="en-US" dirty="0"/>
          </a:p>
        </p:txBody>
      </p:sp>
    </p:spTree>
    <p:extLst>
      <p:ext uri="{BB962C8B-B14F-4D97-AF65-F5344CB8AC3E}">
        <p14:creationId xmlns="" xmlns:p14="http://schemas.microsoft.com/office/powerpoint/2010/main" val="37182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548640"/>
          </a:xfrm>
        </p:spPr>
        <p:txBody>
          <a:bodyPr/>
          <a:lstStyle/>
          <a:p>
            <a:r>
              <a:rPr lang="en-US" dirty="0" smtClean="0"/>
              <a:t>Steps of the ppa</a:t>
            </a:r>
            <a:endParaRPr lang="en-US" dirty="0"/>
          </a:p>
        </p:txBody>
      </p:sp>
      <p:sp>
        <p:nvSpPr>
          <p:cNvPr id="3" name="Content Placeholder 2"/>
          <p:cNvSpPr>
            <a:spLocks noGrp="1"/>
          </p:cNvSpPr>
          <p:nvPr>
            <p:ph idx="1"/>
          </p:nvPr>
        </p:nvSpPr>
        <p:spPr>
          <a:xfrm>
            <a:off x="822960" y="640080"/>
            <a:ext cx="7520940" cy="4764258"/>
          </a:xfrm>
        </p:spPr>
        <p:txBody>
          <a:bodyPr>
            <a:normAutofit lnSpcReduction="10000"/>
          </a:bodyPr>
          <a:lstStyle/>
          <a:p>
            <a:pPr lvl="1"/>
            <a:r>
              <a:rPr lang="en-US" sz="1700" b="1" u="sng" dirty="0">
                <a:hlinkClick r:id="rId2"/>
              </a:rPr>
              <a:t>Defining the Problem</a:t>
            </a:r>
            <a:r>
              <a:rPr lang="en-US" sz="1700" b="1" u="sng" dirty="0"/>
              <a:t>: </a:t>
            </a:r>
            <a:r>
              <a:rPr lang="en-US" sz="1700" dirty="0"/>
              <a:t>We defined the social problem as bringing non-native plants to our community that could be invasive species that lead our native plants to become extinct</a:t>
            </a:r>
          </a:p>
          <a:p>
            <a:pPr lvl="1"/>
            <a:r>
              <a:rPr lang="en-US" sz="1700" b="1" u="sng" dirty="0">
                <a:hlinkClick r:id="rId3"/>
              </a:rPr>
              <a:t>Gather the Evidence:</a:t>
            </a:r>
            <a:r>
              <a:rPr lang="en-US" sz="1700" b="1" u="sng" dirty="0"/>
              <a:t> </a:t>
            </a:r>
            <a:r>
              <a:rPr lang="en-US" sz="1700" dirty="0"/>
              <a:t>Research and present evidence that proves this problem exist. Make sure your sources of information are reliable, and your chosen pieces of evidence are valid and relevant</a:t>
            </a:r>
          </a:p>
          <a:p>
            <a:pPr lvl="1"/>
            <a:r>
              <a:rPr lang="en-US" sz="1700" b="1" u="sng" dirty="0">
                <a:hlinkClick r:id="rId4"/>
              </a:rPr>
              <a:t>Identify the Causes</a:t>
            </a:r>
            <a:r>
              <a:rPr lang="en-US" sz="1700" b="1" u="sng" dirty="0"/>
              <a:t>: </a:t>
            </a:r>
            <a:r>
              <a:rPr lang="en-US" sz="1700" dirty="0"/>
              <a:t>What are the underlying factors that contribute to the problem? Mention and discuss at least two of them.</a:t>
            </a:r>
          </a:p>
          <a:p>
            <a:pPr lvl="1"/>
            <a:r>
              <a:rPr lang="en-US" sz="1700" b="1" u="sng" dirty="0">
                <a:hlinkClick r:id="rId5"/>
              </a:rPr>
              <a:t>Evaluating the Existing Public Policies:</a:t>
            </a:r>
            <a:r>
              <a:rPr lang="en-US" sz="1700" b="1" u="sng" dirty="0"/>
              <a:t> </a:t>
            </a:r>
            <a:r>
              <a:rPr lang="en-US" sz="1700" dirty="0"/>
              <a:t>Is there any existing public policy that addresses this problem? If so, what are the effectiveness, enforcement and public acceptance? What are the disadvantages of this policy? Should this policy be replaced, strengthen or improved? Explain why.</a:t>
            </a:r>
          </a:p>
          <a:p>
            <a:pPr lvl="1"/>
            <a:r>
              <a:rPr lang="en-US" sz="1700" b="1" u="sng" dirty="0">
                <a:hlinkClick r:id="rId6"/>
              </a:rPr>
              <a:t>Developing Public Policy Solutions</a:t>
            </a:r>
            <a:r>
              <a:rPr lang="en-US" sz="1700" b="1" u="sng" dirty="0"/>
              <a:t>: </a:t>
            </a:r>
            <a:r>
              <a:rPr lang="en-US" sz="1700" dirty="0"/>
              <a:t>Propose at least three original/new public policy alternatives. What public agency needs to carry out your proposed action?</a:t>
            </a:r>
          </a:p>
          <a:p>
            <a:pPr lvl="1"/>
            <a:r>
              <a:rPr lang="en-US" sz="1700" b="1" u="sng" dirty="0">
                <a:hlinkClick r:id="rId7"/>
              </a:rPr>
              <a:t>Selecting the Best Solution</a:t>
            </a:r>
            <a:r>
              <a:rPr lang="en-US" sz="1700" b="1" u="sng" dirty="0"/>
              <a:t>: </a:t>
            </a:r>
            <a:r>
              <a:rPr lang="en-US" sz="1700" dirty="0"/>
              <a:t>Using the matrix discussed previously, analyze the effectiveness and feasibility of your three solutions, and then choose the best solution that meets both effectiveness and feasibility</a:t>
            </a:r>
            <a:r>
              <a:rPr lang="en-US" sz="1700" dirty="0" smtClean="0"/>
              <a:t>.</a:t>
            </a:r>
            <a:endParaRPr lang="en-US" sz="1700" dirty="0"/>
          </a:p>
        </p:txBody>
      </p:sp>
    </p:spTree>
    <p:extLst>
      <p:ext uri="{BB962C8B-B14F-4D97-AF65-F5344CB8AC3E}">
        <p14:creationId xmlns="" xmlns:p14="http://schemas.microsoft.com/office/powerpoint/2010/main" val="46759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 Define the problem  </a:t>
            </a:r>
            <a:endParaRPr lang="en-US" dirty="0"/>
          </a:p>
        </p:txBody>
      </p:sp>
      <p:sp>
        <p:nvSpPr>
          <p:cNvPr id="3" name="Content Placeholder 2"/>
          <p:cNvSpPr>
            <a:spLocks noGrp="1"/>
          </p:cNvSpPr>
          <p:nvPr>
            <p:ph idx="1"/>
          </p:nvPr>
        </p:nvSpPr>
        <p:spPr/>
        <p:txBody>
          <a:bodyPr/>
          <a:lstStyle/>
          <a:p>
            <a:pPr>
              <a:buFont typeface="Arial" charset="0"/>
              <a:buChar char="•"/>
            </a:pPr>
            <a:r>
              <a:rPr lang="en-US" sz="2000" dirty="0" smtClean="0"/>
              <a:t>Some  students fell threaten  in school</a:t>
            </a:r>
          </a:p>
          <a:p>
            <a:pPr>
              <a:buFont typeface="Arial" charset="0"/>
              <a:buChar char="•"/>
            </a:pPr>
            <a:endParaRPr lang="en-US" sz="2000" dirty="0" smtClean="0"/>
          </a:p>
          <a:p>
            <a:pPr>
              <a:buFont typeface="Arial" charset="0"/>
              <a:buChar char="•"/>
            </a:pPr>
            <a:r>
              <a:rPr lang="en-US" sz="2000" dirty="0" smtClean="0"/>
              <a:t>Student s are not motivated to come to schools</a:t>
            </a:r>
          </a:p>
          <a:p>
            <a:pPr>
              <a:buFont typeface="Arial" charset="0"/>
              <a:buChar char="•"/>
            </a:pPr>
            <a:endParaRPr lang="en-US" sz="2000" dirty="0" smtClean="0"/>
          </a:p>
          <a:p>
            <a:pPr>
              <a:buFont typeface="Arial" charset="0"/>
              <a:buChar char="•"/>
            </a:pPr>
            <a:r>
              <a:rPr lang="en-US" sz="2000" dirty="0" smtClean="0"/>
              <a:t>Students who bullied feel superior to others students</a:t>
            </a:r>
          </a:p>
          <a:p>
            <a:pPr>
              <a:buFont typeface="Arial" charset="0"/>
              <a:buChar char="•"/>
            </a:pPr>
            <a:endParaRPr lang="en-US" sz="2000" dirty="0" smtClean="0"/>
          </a:p>
          <a:p>
            <a:pPr>
              <a:buFont typeface="Arial" charset="0"/>
              <a:buChar char="•"/>
            </a:pPr>
            <a:r>
              <a:rPr lang="en-US" sz="2000" dirty="0" smtClean="0"/>
              <a:t>Parents are complaining about their children being bullied</a:t>
            </a:r>
          </a:p>
          <a:p>
            <a:pPr marL="0" indent="0"/>
            <a:endParaRPr lang="en-US" dirty="0" smtClean="0"/>
          </a:p>
          <a:p>
            <a:pPr marL="0" indent="0"/>
            <a:endParaRPr lang="en-US" dirty="0" smtClean="0"/>
          </a:p>
          <a:p>
            <a:pPr>
              <a:buFont typeface="Arial" charset="0"/>
              <a:buChar char="•"/>
            </a:pPr>
            <a:endParaRPr lang="en-US" dirty="0" smtClean="0"/>
          </a:p>
          <a:p>
            <a:pPr>
              <a:buFont typeface="Arial" charset="0"/>
              <a:buChar char="•"/>
            </a:pPr>
            <a:endParaRPr lang="en-US" sz="800" dirty="0" smtClean="0"/>
          </a:p>
          <a:p>
            <a:pPr>
              <a:buFont typeface="Arial" charset="0"/>
              <a:buChar char="•"/>
            </a:pPr>
            <a:endParaRPr lang="en-US" dirty="0"/>
          </a:p>
        </p:txBody>
      </p:sp>
    </p:spTree>
    <p:extLst>
      <p:ext uri="{BB962C8B-B14F-4D97-AF65-F5344CB8AC3E}">
        <p14:creationId xmlns="" xmlns:p14="http://schemas.microsoft.com/office/powerpoint/2010/main" val="124635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Step2: Gather Evidence</a:t>
            </a:r>
            <a:endParaRPr lang="en-US" dirty="0"/>
          </a:p>
        </p:txBody>
      </p:sp>
      <p:sp>
        <p:nvSpPr>
          <p:cNvPr id="3" name="Content Placeholder 2"/>
          <p:cNvSpPr>
            <a:spLocks noGrp="1"/>
          </p:cNvSpPr>
          <p:nvPr>
            <p:ph idx="1"/>
          </p:nvPr>
        </p:nvSpPr>
        <p:spPr/>
        <p:txBody>
          <a:bodyPr>
            <a:normAutofit/>
          </a:bodyPr>
          <a:lstStyle/>
          <a:p>
            <a:pPr algn="just"/>
            <a:r>
              <a:rPr lang="en-US" sz="2000" dirty="0" smtClean="0"/>
              <a:t> *bullies take the money from other students</a:t>
            </a:r>
          </a:p>
          <a:p>
            <a:pPr algn="just"/>
            <a:endParaRPr lang="en-US" sz="2000" dirty="0" smtClean="0"/>
          </a:p>
          <a:p>
            <a:pPr marL="0" indent="0" algn="just"/>
            <a:r>
              <a:rPr lang="en-US" sz="2000" dirty="0" smtClean="0"/>
              <a:t>*Bullies physically  abuse  others students </a:t>
            </a:r>
          </a:p>
          <a:p>
            <a:pPr marL="0" indent="0" algn="just"/>
            <a:endParaRPr lang="en-US" sz="2000" dirty="0"/>
          </a:p>
          <a:p>
            <a:pPr marL="0" indent="0" algn="just"/>
            <a:r>
              <a:rPr lang="en-US" sz="2000" dirty="0" smtClean="0"/>
              <a:t>*Bullies are repeatedly offenders</a:t>
            </a:r>
          </a:p>
          <a:p>
            <a:pPr marL="0" indent="0" algn="just"/>
            <a:endParaRPr lang="en-US" sz="2000" dirty="0"/>
          </a:p>
          <a:p>
            <a:pPr marL="0" indent="0" algn="just"/>
            <a:r>
              <a:rPr lang="en-US" sz="2000" dirty="0" smtClean="0"/>
              <a:t>*Bullies  verbally abuse others students</a:t>
            </a:r>
          </a:p>
          <a:p>
            <a:pPr marL="0" indent="0" algn="just"/>
            <a:endParaRPr lang="en-US" dirty="0" smtClean="0"/>
          </a:p>
          <a:p>
            <a:pPr algn="just">
              <a:buFont typeface="Arial" charset="0"/>
              <a:buChar char="•"/>
            </a:pPr>
            <a:endParaRPr lang="en-US" dirty="0" smtClean="0"/>
          </a:p>
          <a:p>
            <a:pPr algn="just"/>
            <a:endParaRPr lang="en-US" dirty="0"/>
          </a:p>
          <a:p>
            <a:pPr algn="just"/>
            <a:endParaRPr lang="en-US" dirty="0" smtClean="0"/>
          </a:p>
          <a:p>
            <a:pPr algn="just"/>
            <a:endParaRPr 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97416" y="1780576"/>
            <a:ext cx="2895600" cy="188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9885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34868"/>
          </a:xfrm>
        </p:spPr>
        <p:txBody>
          <a:bodyPr/>
          <a:lstStyle/>
          <a:p>
            <a:pPr algn="ctr"/>
            <a:r>
              <a:rPr lang="en-US" dirty="0" smtClean="0"/>
              <a:t>Students will focus on step 3 of the PPA: Identify causes</a:t>
            </a:r>
            <a:endParaRPr lang="es-EC" dirty="0"/>
          </a:p>
        </p:txBody>
      </p:sp>
      <p:sp>
        <p:nvSpPr>
          <p:cNvPr id="3" name="Content Placeholder 2"/>
          <p:cNvSpPr>
            <a:spLocks noGrp="1"/>
          </p:cNvSpPr>
          <p:nvPr>
            <p:ph idx="1"/>
          </p:nvPr>
        </p:nvSpPr>
        <p:spPr>
          <a:xfrm>
            <a:off x="822960" y="1242646"/>
            <a:ext cx="7520940" cy="3437831"/>
          </a:xfrm>
        </p:spPr>
        <p:txBody>
          <a:bodyPr/>
          <a:lstStyle/>
          <a:p>
            <a:pPr>
              <a:buFont typeface="Arial" charset="0"/>
              <a:buChar char="•"/>
            </a:pPr>
            <a:endParaRPr lang="en-US" dirty="0" smtClean="0"/>
          </a:p>
          <a:p>
            <a:pPr>
              <a:buFont typeface="Arial" charset="0"/>
              <a:buChar char="•"/>
            </a:pPr>
            <a:r>
              <a:rPr lang="en-US" sz="2000" dirty="0" smtClean="0"/>
              <a:t>Cooperative  learning groups in class to discuss  this  matter</a:t>
            </a:r>
          </a:p>
          <a:p>
            <a:pPr>
              <a:buFont typeface="Arial" charset="0"/>
              <a:buChar char="•"/>
            </a:pPr>
            <a:endParaRPr lang="en-US" sz="2000" dirty="0"/>
          </a:p>
          <a:p>
            <a:pPr>
              <a:buFont typeface="Arial" charset="0"/>
              <a:buChar char="•"/>
            </a:pPr>
            <a:r>
              <a:rPr lang="en-US" sz="2000" dirty="0" smtClean="0"/>
              <a:t>Identify , study  and find a solution to stop bullying </a:t>
            </a:r>
            <a:r>
              <a:rPr lang="en-US" sz="2000" dirty="0"/>
              <a:t> </a:t>
            </a:r>
            <a:r>
              <a:rPr lang="en-US" sz="2000" dirty="0" smtClean="0"/>
              <a:t>in school</a:t>
            </a:r>
          </a:p>
          <a:p>
            <a:pPr>
              <a:buFont typeface="Arial" charset="0"/>
              <a:buChar char="•"/>
            </a:pPr>
            <a:endParaRPr lang="en-US" sz="2000" dirty="0"/>
          </a:p>
          <a:p>
            <a:pPr>
              <a:buFont typeface="Arial" charset="0"/>
              <a:buChar char="•"/>
            </a:pPr>
            <a:r>
              <a:rPr lang="en-US" sz="2000" dirty="0" smtClean="0"/>
              <a:t>Use of social media, internet  or  existing researches  to help find solutions </a:t>
            </a:r>
          </a:p>
          <a:p>
            <a:pPr>
              <a:buFont typeface="Arial" charset="0"/>
              <a:buChar char="•"/>
            </a:pPr>
            <a:endParaRPr lang="en-US" dirty="0"/>
          </a:p>
          <a:p>
            <a:pPr>
              <a:buFont typeface="Arial" charset="0"/>
              <a:buChar char="•"/>
            </a:pPr>
            <a:endParaRPr lang="es-EC" dirty="0"/>
          </a:p>
        </p:txBody>
      </p:sp>
    </p:spTree>
    <p:extLst>
      <p:ext uri="{BB962C8B-B14F-4D97-AF65-F5344CB8AC3E}">
        <p14:creationId xmlns="" xmlns:p14="http://schemas.microsoft.com/office/powerpoint/2010/main" val="335850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Steps3: Determine the causes</a:t>
            </a:r>
            <a:endParaRPr lang="es-EC" dirty="0"/>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975231" y="996463"/>
            <a:ext cx="1786152" cy="21477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descr="http://workrelationships.files.wordpress.com/2010/01/bully.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47994" y="1770185"/>
            <a:ext cx="2192782" cy="1655395"/>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14799" y="3305907"/>
            <a:ext cx="2473569" cy="12522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8655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365760"/>
            <a:ext cx="8464061" cy="734868"/>
          </a:xfrm>
        </p:spPr>
        <p:txBody>
          <a:bodyPr/>
          <a:lstStyle/>
          <a:p>
            <a:pPr algn="ctr"/>
            <a:r>
              <a:rPr lang="en-US" dirty="0" smtClean="0"/>
              <a:t>Step 3: Directions to Learning groups Activity </a:t>
            </a:r>
            <a:endParaRPr lang="es-EC" dirty="0"/>
          </a:p>
        </p:txBody>
      </p:sp>
      <p:sp>
        <p:nvSpPr>
          <p:cNvPr id="3" name="Content Placeholder 2"/>
          <p:cNvSpPr>
            <a:spLocks noGrp="1"/>
          </p:cNvSpPr>
          <p:nvPr>
            <p:ph idx="1"/>
          </p:nvPr>
        </p:nvSpPr>
        <p:spPr>
          <a:xfrm>
            <a:off x="822959" y="1371600"/>
            <a:ext cx="7676271" cy="3575538"/>
          </a:xfrm>
        </p:spPr>
        <p:txBody>
          <a:bodyPr>
            <a:normAutofit lnSpcReduction="10000"/>
          </a:bodyPr>
          <a:lstStyle/>
          <a:p>
            <a:pPr>
              <a:buFont typeface="Arial" charset="0"/>
              <a:buChar char="•"/>
            </a:pPr>
            <a:r>
              <a:rPr lang="en-US" sz="1800" dirty="0" smtClean="0"/>
              <a:t>Students will be place in groups of four to five students</a:t>
            </a:r>
          </a:p>
          <a:p>
            <a:pPr>
              <a:buFont typeface="Arial" charset="0"/>
              <a:buChar char="•"/>
            </a:pPr>
            <a:endParaRPr lang="en-US" sz="1800" dirty="0" smtClean="0"/>
          </a:p>
          <a:p>
            <a:pPr>
              <a:buFont typeface="Arial" charset="0"/>
              <a:buChar char="•"/>
            </a:pPr>
            <a:r>
              <a:rPr lang="en-US" sz="1800" dirty="0" smtClean="0"/>
              <a:t>Students will be investigating causes of bullying</a:t>
            </a:r>
          </a:p>
          <a:p>
            <a:pPr>
              <a:buFont typeface="Arial" charset="0"/>
              <a:buChar char="•"/>
            </a:pPr>
            <a:endParaRPr lang="en-US" sz="1800" dirty="0" smtClean="0"/>
          </a:p>
          <a:p>
            <a:pPr>
              <a:buFont typeface="Arial" charset="0"/>
              <a:buChar char="•"/>
            </a:pPr>
            <a:r>
              <a:rPr lang="en-US" sz="1800" dirty="0" smtClean="0"/>
              <a:t>Every single group will complete given </a:t>
            </a:r>
            <a:r>
              <a:rPr lang="en-US" sz="1800" dirty="0" smtClean="0">
                <a:hlinkClick r:id="rId2"/>
              </a:rPr>
              <a:t>worksheet on Step 3 of the PPA </a:t>
            </a:r>
            <a:r>
              <a:rPr lang="en-US" sz="1800" dirty="0" smtClean="0"/>
              <a:t>:</a:t>
            </a:r>
          </a:p>
          <a:p>
            <a:endParaRPr lang="en-US" sz="1800" dirty="0" smtClean="0"/>
          </a:p>
          <a:p>
            <a:pPr>
              <a:buFont typeface="Arial" charset="0"/>
              <a:buChar char="•"/>
            </a:pPr>
            <a:r>
              <a:rPr lang="en-US" sz="1800" dirty="0" smtClean="0"/>
              <a:t>Students will be given  10 minutes to discuss possible factors</a:t>
            </a:r>
          </a:p>
          <a:p>
            <a:pPr>
              <a:buFont typeface="Arial" charset="0"/>
              <a:buChar char="•"/>
            </a:pPr>
            <a:endParaRPr lang="en-US" sz="1800" dirty="0"/>
          </a:p>
          <a:p>
            <a:pPr>
              <a:buFont typeface="Arial" charset="0"/>
              <a:buChar char="•"/>
            </a:pPr>
            <a:r>
              <a:rPr lang="en-US" sz="1800" dirty="0" smtClean="0"/>
              <a:t>Each group will be given time to research and preset the worksheet  as a group</a:t>
            </a:r>
          </a:p>
          <a:p>
            <a:pPr marL="0" indent="0"/>
            <a:endParaRPr lang="en-US" dirty="0" smtClean="0"/>
          </a:p>
          <a:p>
            <a:pPr>
              <a:buFont typeface="Arial" charset="0"/>
              <a:buChar char="•"/>
            </a:pPr>
            <a:endParaRPr lang="en-US" dirty="0" smtClean="0"/>
          </a:p>
          <a:p>
            <a:endParaRPr lang="es-EC" dirty="0"/>
          </a:p>
        </p:txBody>
      </p:sp>
    </p:spTree>
    <p:extLst>
      <p:ext uri="{BB962C8B-B14F-4D97-AF65-F5344CB8AC3E}">
        <p14:creationId xmlns="" xmlns:p14="http://schemas.microsoft.com/office/powerpoint/2010/main" val="1726548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Examine an Existing Policy</a:t>
            </a:r>
            <a:endParaRPr lang="es-EC" dirty="0"/>
          </a:p>
        </p:txBody>
      </p:sp>
      <p:sp>
        <p:nvSpPr>
          <p:cNvPr id="3" name="Content Placeholder 2"/>
          <p:cNvSpPr>
            <a:spLocks noGrp="1"/>
          </p:cNvSpPr>
          <p:nvPr>
            <p:ph idx="1"/>
          </p:nvPr>
        </p:nvSpPr>
        <p:spPr>
          <a:xfrm>
            <a:off x="822960" y="1100627"/>
            <a:ext cx="7520940" cy="3811341"/>
          </a:xfrm>
        </p:spPr>
        <p:txBody>
          <a:bodyPr>
            <a:normAutofit/>
          </a:bodyPr>
          <a:lstStyle/>
          <a:p>
            <a:pPr>
              <a:buFont typeface="Arial" pitchFamily="34" charset="0"/>
              <a:buChar char="•"/>
            </a:pPr>
            <a:r>
              <a:rPr lang="en-US" dirty="0" smtClean="0">
                <a:hlinkClick r:id="rId2"/>
              </a:rPr>
              <a:t>http</a:t>
            </a:r>
            <a:r>
              <a:rPr lang="en-US" dirty="0">
                <a:hlinkClick r:id="rId2"/>
              </a:rPr>
              <a:t>://</a:t>
            </a:r>
            <a:r>
              <a:rPr lang="en-US" dirty="0" smtClean="0">
                <a:hlinkClick r:id="rId2"/>
              </a:rPr>
              <a:t>extension.fullerton.edu/professionaldevelopment/assets/pdf/bullying/bullying_and_middleschool_students.pdf</a:t>
            </a:r>
            <a:endParaRPr lang="en-US" dirty="0" smtClean="0"/>
          </a:p>
          <a:p>
            <a:pPr>
              <a:buFont typeface="Arial" pitchFamily="34" charset="0"/>
              <a:buChar char="•"/>
            </a:pPr>
            <a:endParaRPr lang="en-US" dirty="0"/>
          </a:p>
          <a:p>
            <a:pPr>
              <a:buFont typeface="Arial" pitchFamily="34" charset="0"/>
              <a:buChar char="•"/>
            </a:pPr>
            <a:r>
              <a:rPr lang="en-US" dirty="0" smtClean="0">
                <a:hlinkClick r:id="rId3"/>
              </a:rPr>
              <a:t>http</a:t>
            </a:r>
            <a:r>
              <a:rPr lang="en-US" dirty="0">
                <a:hlinkClick r:id="rId3"/>
              </a:rPr>
              <a:t>://</a:t>
            </a:r>
            <a:r>
              <a:rPr lang="en-US" dirty="0" smtClean="0">
                <a:hlinkClick r:id="rId3"/>
              </a:rPr>
              <a:t>www.masskids.org/index.php/bullying/what-causes-bullying</a:t>
            </a:r>
            <a:endParaRPr lang="en-US" dirty="0" smtClean="0"/>
          </a:p>
          <a:p>
            <a:pPr>
              <a:buFont typeface="Arial" pitchFamily="34" charset="0"/>
              <a:buChar char="•"/>
            </a:pPr>
            <a:endParaRPr lang="en-US" dirty="0" smtClean="0"/>
          </a:p>
          <a:p>
            <a:pPr>
              <a:buFont typeface="Arial" pitchFamily="34" charset="0"/>
              <a:buChar char="•"/>
            </a:pPr>
            <a:r>
              <a:rPr lang="en-US" dirty="0" smtClean="0">
                <a:hlinkClick r:id="rId4"/>
              </a:rPr>
              <a:t>http</a:t>
            </a:r>
            <a:r>
              <a:rPr lang="en-US" dirty="0">
                <a:hlinkClick r:id="rId4"/>
              </a:rPr>
              <a:t>://</a:t>
            </a:r>
            <a:r>
              <a:rPr lang="en-US" dirty="0" smtClean="0">
                <a:hlinkClick r:id="rId4"/>
              </a:rPr>
              <a:t>www.ncab.org.au/parents/typesofbullying/</a:t>
            </a:r>
            <a:endParaRPr lang="en-US" dirty="0" smtClean="0"/>
          </a:p>
          <a:p>
            <a:pPr>
              <a:buFont typeface="Arial" pitchFamily="34" charset="0"/>
              <a:buChar char="•"/>
            </a:pPr>
            <a:endParaRPr lang="es-EC" dirty="0" smtClean="0"/>
          </a:p>
          <a:p>
            <a:pPr>
              <a:buFont typeface="Arial" pitchFamily="34" charset="0"/>
              <a:buChar char="•"/>
            </a:pPr>
            <a:r>
              <a:rPr lang="es-EC" dirty="0" smtClean="0"/>
              <a:t> </a:t>
            </a:r>
            <a:r>
              <a:rPr lang="es-EC" dirty="0" smtClean="0">
                <a:hlinkClick r:id="rId5"/>
              </a:rPr>
              <a:t>http</a:t>
            </a:r>
            <a:r>
              <a:rPr lang="es-EC" dirty="0">
                <a:hlinkClick r:id="rId5"/>
              </a:rPr>
              <a:t>://</a:t>
            </a:r>
            <a:r>
              <a:rPr lang="es-EC" dirty="0" smtClean="0">
                <a:hlinkClick r:id="rId5"/>
              </a:rPr>
              <a:t>www.wikihow.com/Stop-Bullying</a:t>
            </a:r>
            <a:endParaRPr lang="es-EC" dirty="0" smtClean="0"/>
          </a:p>
          <a:p>
            <a:endParaRPr lang="en-US" dirty="0" smtClean="0"/>
          </a:p>
          <a:p>
            <a:r>
              <a:rPr lang="en-US" dirty="0" smtClean="0"/>
              <a:t>All students will go to the following  website to complete </a:t>
            </a:r>
            <a:r>
              <a:rPr lang="en-US" dirty="0" smtClean="0">
                <a:hlinkClick r:id="rId6"/>
              </a:rPr>
              <a:t>step 3 worksheet  </a:t>
            </a:r>
            <a:endParaRPr lang="en-US" dirty="0" smtClean="0"/>
          </a:p>
          <a:p>
            <a:pPr>
              <a:buFont typeface="Arial" pitchFamily="34" charset="0"/>
              <a:buChar char="•"/>
            </a:pPr>
            <a:endParaRPr lang="en-US" dirty="0" smtClean="0"/>
          </a:p>
          <a:p>
            <a:endParaRPr lang="en-US" dirty="0" smtClean="0"/>
          </a:p>
          <a:p>
            <a:endParaRPr lang="es-EC" dirty="0"/>
          </a:p>
        </p:txBody>
      </p:sp>
    </p:spTree>
    <p:extLst>
      <p:ext uri="{BB962C8B-B14F-4D97-AF65-F5344CB8AC3E}">
        <p14:creationId xmlns="" xmlns:p14="http://schemas.microsoft.com/office/powerpoint/2010/main" val="404973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Assessment</a:t>
            </a:r>
            <a:endParaRPr lang="es-EC" dirty="0"/>
          </a:p>
        </p:txBody>
      </p:sp>
      <p:sp>
        <p:nvSpPr>
          <p:cNvPr id="3" name="Content Placeholder 2"/>
          <p:cNvSpPr>
            <a:spLocks noGrp="1"/>
          </p:cNvSpPr>
          <p:nvPr>
            <p:ph idx="1"/>
          </p:nvPr>
        </p:nvSpPr>
        <p:spPr/>
        <p:txBody>
          <a:bodyPr>
            <a:normAutofit/>
          </a:bodyPr>
          <a:lstStyle/>
          <a:p>
            <a:r>
              <a:rPr lang="en-US" sz="2000" dirty="0" smtClean="0"/>
              <a:t>After each group complete their work sheet  they will share their knowledge to complete a chart identifying causes  and factors of bullying </a:t>
            </a:r>
          </a:p>
          <a:p>
            <a:r>
              <a:rPr lang="en-US" sz="2000" dirty="0" smtClean="0"/>
              <a:t>Teacher will provide the chart paper  and necessary materials to complete the chart</a:t>
            </a:r>
            <a:endParaRPr lang="es-EC" sz="2000" dirty="0"/>
          </a:p>
        </p:txBody>
      </p:sp>
    </p:spTree>
    <p:extLst>
      <p:ext uri="{BB962C8B-B14F-4D97-AF65-F5344CB8AC3E}">
        <p14:creationId xmlns="" xmlns:p14="http://schemas.microsoft.com/office/powerpoint/2010/main" val="125370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718</TotalTime>
  <Words>464</Words>
  <Application>Microsoft Office PowerPoint</Application>
  <PresentationFormat>On-screen Show (4:3)</PresentationFormat>
  <Paragraphs>67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Angles</vt:lpstr>
      <vt:lpstr>Bullying at the  Middle school level </vt:lpstr>
      <vt:lpstr>Steps of the ppa</vt:lpstr>
      <vt:lpstr>Step 1: Define the problem  </vt:lpstr>
      <vt:lpstr>Step2: Gather Evidence</vt:lpstr>
      <vt:lpstr>Students will focus on step 3 of the PPA: Identify causes</vt:lpstr>
      <vt:lpstr>Steps3: Determine the causes</vt:lpstr>
      <vt:lpstr>Step 3: Directions to Learning groups Activity </vt:lpstr>
      <vt:lpstr>Step 4: Examine an Existing Policy</vt:lpstr>
      <vt:lpstr>Shared Assessment</vt:lpstr>
    </vt:vector>
  </TitlesOfParts>
  <Company>NYC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User</dc:creator>
  <cp:lastModifiedBy>ann nigro</cp:lastModifiedBy>
  <cp:revision>47</cp:revision>
  <cp:lastPrinted>2014-09-18T19:53:46Z</cp:lastPrinted>
  <dcterms:created xsi:type="dcterms:W3CDTF">2014-08-28T15:26:37Z</dcterms:created>
  <dcterms:modified xsi:type="dcterms:W3CDTF">2014-09-19T21:18:26Z</dcterms:modified>
</cp:coreProperties>
</file>