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4" autoAdjust="0"/>
    <p:restoredTop sz="86372" autoAdjust="0"/>
  </p:normalViewPr>
  <p:slideViewPr>
    <p:cSldViewPr>
      <p:cViewPr varScale="1">
        <p:scale>
          <a:sx n="75" d="100"/>
          <a:sy n="75" d="100"/>
        </p:scale>
        <p:origin x="-3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3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DCAB3-A22C-41A8-8E18-5D5335D54E95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3D8AB-68B6-49F4-A722-D7B2204FD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11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15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30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D8AB-68B6-49F4-A722-D7B2204FDA5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1B0DFD-0968-4156-8728-9683D9DEA361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3E54B-6D66-419B-95BE-337CCA0457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5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lerance.org/lesson/editorial-cartoon-bully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ot.org/node/6060" TargetMode="External"/><Relationship Id="rId5" Type="http://schemas.openxmlformats.org/officeDocument/2006/relationships/hyperlink" Target="https://docs.google.com/viewer?url=http://www.catholicdos.org/file/WhatCausesBulliesPeggy5-2011.pdf" TargetMode="External"/><Relationship Id="rId4" Type="http://schemas.openxmlformats.org/officeDocument/2006/relationships/hyperlink" Target="http://www.childrenshospital.org/health-topics/conditions/bully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rriam-webster.com/dictionary/kick+around" TargetMode="External"/><Relationship Id="rId13" Type="http://schemas.openxmlformats.org/officeDocument/2006/relationships/hyperlink" Target="http://www.merriam-webster.com/dictionary/mistreat" TargetMode="External"/><Relationship Id="rId3" Type="http://schemas.openxmlformats.org/officeDocument/2006/relationships/hyperlink" Target="http://www2.maxwell.syr.edu/plegal/TIPS/worksheet1.html" TargetMode="External"/><Relationship Id="rId7" Type="http://schemas.openxmlformats.org/officeDocument/2006/relationships/hyperlink" Target="http://www.merriam-webster.com/dictionary/ill-use" TargetMode="External"/><Relationship Id="rId12" Type="http://schemas.openxmlformats.org/officeDocument/2006/relationships/hyperlink" Target="http://www.merriam-webster.com/dictionary/mishand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riam-webster.com/dictionary/ill-treat" TargetMode="External"/><Relationship Id="rId11" Type="http://schemas.openxmlformats.org/officeDocument/2006/relationships/hyperlink" Target="http://www.merriam-webster.com/dictionary/mess+over" TargetMode="External"/><Relationship Id="rId5" Type="http://schemas.openxmlformats.org/officeDocument/2006/relationships/hyperlink" Target="http://www.merriam-webster.com/dictionary/abuse" TargetMode="External"/><Relationship Id="rId15" Type="http://schemas.openxmlformats.org/officeDocument/2006/relationships/image" Target="../media/image3.wmf"/><Relationship Id="rId10" Type="http://schemas.openxmlformats.org/officeDocument/2006/relationships/hyperlink" Target="http://www.merriam-webster.com/dictionary/manhandle" TargetMode="External"/><Relationship Id="rId4" Type="http://schemas.openxmlformats.org/officeDocument/2006/relationships/hyperlink" Target="http://www.merriam-webster.com/dictionary/brutalize" TargetMode="External"/><Relationship Id="rId9" Type="http://schemas.openxmlformats.org/officeDocument/2006/relationships/hyperlink" Target="http://www.merriam-webster.com/dictionary/maltreat" TargetMode="External"/><Relationship Id="rId14" Type="http://schemas.openxmlformats.org/officeDocument/2006/relationships/hyperlink" Target="http://www.merriam-webster.com/dictionary/misu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lerance.org/lesson/editorial-cartoon-bully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Bullying in Our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Donna </a:t>
            </a:r>
            <a:r>
              <a:rPr lang="en-US" dirty="0" err="1" smtClean="0"/>
              <a:t>Toscano</a:t>
            </a:r>
            <a:r>
              <a:rPr lang="en-US" dirty="0" smtClean="0"/>
              <a:t> </a:t>
            </a:r>
            <a:r>
              <a:rPr lang="en-US" dirty="0" err="1" smtClean="0"/>
              <a:t>Larios</a:t>
            </a:r>
            <a:endParaRPr lang="en-US" dirty="0" smtClean="0"/>
          </a:p>
          <a:p>
            <a:r>
              <a:rPr lang="en-US" dirty="0" smtClean="0"/>
              <a:t>Our Lady Queen of Martyrs School</a:t>
            </a:r>
          </a:p>
          <a:p>
            <a:r>
              <a:rPr lang="en-US" dirty="0" smtClean="0"/>
              <a:t>donnalarios@gmail.com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107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Environmental Factors (continued)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7030A0"/>
                </a:solidFill>
              </a:rPr>
              <a:t>Community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Communities that: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crowded because of poor housing conditions.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a greater number of impoverished families.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few or no positive recreational opportunities for kids.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few or no positive connections with police or city resources.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allow gangs to be the primary influence of children in the streets.</a:t>
            </a:r>
          </a:p>
        </p:txBody>
      </p:sp>
    </p:spTree>
    <p:extLst>
      <p:ext uri="{BB962C8B-B14F-4D97-AF65-F5344CB8AC3E}">
        <p14:creationId xmlns:p14="http://schemas.microsoft.com/office/powerpoint/2010/main" xmlns="" val="33822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Personal Risk Factors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Young bullies are usually children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without adequate supervision.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 were once victims of other bullies.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 are without positive role models.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 are fascinated or obsessed with video violence (i.e. television, video games, etc.).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whose physical or psychological attributes allow them to dominate other children.</a:t>
            </a:r>
          </a:p>
        </p:txBody>
      </p:sp>
    </p:spTree>
    <p:extLst>
      <p:ext uri="{BB962C8B-B14F-4D97-AF65-F5344CB8AC3E}">
        <p14:creationId xmlns:p14="http://schemas.microsoft.com/office/powerpoint/2010/main" xmlns="" val="23184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Develop Solutions: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Solutions </a:t>
            </a:r>
            <a:r>
              <a:rPr lang="en-US" dirty="0" smtClean="0">
                <a:solidFill>
                  <a:srgbClr val="0070C0"/>
                </a:solidFill>
              </a:rPr>
              <a:t>for Bullying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you are being bullied: tell them to stop, get away from the situation, and tell a trusted adult.</a:t>
            </a:r>
          </a:p>
          <a:p>
            <a:r>
              <a:rPr lang="en-US" dirty="0"/>
              <a:t>If you see someone being bullied, </a:t>
            </a:r>
            <a:r>
              <a:rPr lang="en-US" dirty="0" smtClean="0"/>
              <a:t>get involved: </a:t>
            </a:r>
            <a:r>
              <a:rPr lang="en-US" dirty="0"/>
              <a:t>Tell the person to stop, get a trusted adult, reach out and be friends.</a:t>
            </a:r>
          </a:p>
          <a:p>
            <a:r>
              <a:rPr lang="en-US" dirty="0" smtClean="0"/>
              <a:t>In </a:t>
            </a:r>
            <a:r>
              <a:rPr lang="en-US" dirty="0"/>
              <a:t>Your School: Learn and help train all adults and youth on how to recognize and respond to bullying.</a:t>
            </a:r>
          </a:p>
          <a:p>
            <a:r>
              <a:rPr lang="en-US" dirty="0"/>
              <a:t>With Others Who Care: Start </a:t>
            </a:r>
            <a:r>
              <a:rPr lang="en-US" dirty="0" smtClean="0"/>
              <a:t>an </a:t>
            </a:r>
            <a:r>
              <a:rPr lang="en-US" dirty="0"/>
              <a:t> Anti-bullying Club where youth lead in finding solutions.</a:t>
            </a:r>
          </a:p>
          <a:p>
            <a:r>
              <a:rPr lang="en-US" dirty="0"/>
              <a:t>In Your School and the Entire Community: Create an identity-safe climate where all people are respected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Solutions: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572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Resources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u="sng" dirty="0">
                <a:solidFill>
                  <a:schemeClr val="accent1"/>
                </a:solidFill>
                <a:hlinkClick r:id="rId3"/>
              </a:rPr>
              <a:t>http://www.tolerance.org/lesson/editorial-cartoon-bullying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u="sng" dirty="0">
                <a:solidFill>
                  <a:schemeClr val="accent1"/>
                </a:solidFill>
                <a:hlinkClick r:id="rId4"/>
              </a:rPr>
              <a:t>http://www.childrenshospital.org/health-topics/conditions/bullying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u="sng" dirty="0">
                <a:solidFill>
                  <a:schemeClr val="accent1"/>
                </a:solidFill>
                <a:hlinkClick r:id="rId5"/>
              </a:rPr>
              <a:t>https://docs.google.com/viewer?url=http%3A%2F%2Fwww.catholicdos.org%2Ffile%2FWhatCausesBulliesPeggy5-2011.pdf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u="sng" dirty="0">
                <a:solidFill>
                  <a:schemeClr val="accent1"/>
                </a:solidFill>
                <a:hlinkClick r:id="rId6"/>
              </a:rPr>
              <a:t>http://www.niot.org/node/6060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11731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>
                <a:solidFill>
                  <a:srgbClr val="0070C0"/>
                </a:solidFill>
              </a:rPr>
              <a:t>Steps of the Public Policy Analysis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                          (PPA)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Define the Problem</a:t>
            </a:r>
          </a:p>
          <a:p>
            <a:r>
              <a:rPr lang="en-US" dirty="0" smtClean="0"/>
              <a:t>2. Gather the Evidence</a:t>
            </a:r>
          </a:p>
          <a:p>
            <a:r>
              <a:rPr lang="en-US" dirty="0" smtClean="0"/>
              <a:t>3. Identify Causes</a:t>
            </a:r>
          </a:p>
          <a:p>
            <a:r>
              <a:rPr lang="en-US" dirty="0" smtClean="0"/>
              <a:t>4. Examine Existing Policy</a:t>
            </a:r>
          </a:p>
          <a:p>
            <a:r>
              <a:rPr lang="en-US" dirty="0" smtClean="0"/>
              <a:t>5. Develop Solutions</a:t>
            </a:r>
          </a:p>
          <a:p>
            <a:r>
              <a:rPr lang="en-US" dirty="0" smtClean="0"/>
              <a:t>6. Select the Best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7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is bullying?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donna-ricky\AppData\Local\Microsoft\Windows\Temporary Internet Files\Content.IE5\35S1DXPW\MP900448468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64" y="1935163"/>
            <a:ext cx="5143871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58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Bullying is 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hlinkClick r:id="rId3"/>
              </a:rPr>
              <a:t>Define the Problem</a:t>
            </a:r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to treat </a:t>
            </a:r>
            <a:r>
              <a:rPr lang="en-US" dirty="0" smtClean="0"/>
              <a:t>abusively</a:t>
            </a:r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to affect by means of force or </a:t>
            </a:r>
            <a:r>
              <a:rPr lang="en-US" dirty="0" smtClean="0"/>
              <a:t>coercion</a:t>
            </a:r>
            <a:endParaRPr lang="en-US" dirty="0"/>
          </a:p>
          <a:p>
            <a:r>
              <a:rPr lang="en-US" dirty="0"/>
              <a:t>to use browbeating language or </a:t>
            </a:r>
            <a:r>
              <a:rPr lang="en-US" dirty="0" smtClean="0"/>
              <a:t>behavior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Synonyms: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dirty="0">
                <a:solidFill>
                  <a:srgbClr val="7030A0"/>
                </a:solidFill>
                <a:hlinkClick r:id="rId4"/>
              </a:rPr>
              <a:t>brutalize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5"/>
              </a:rPr>
              <a:t>abuse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6"/>
              </a:rPr>
              <a:t>ill-treat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7"/>
              </a:rPr>
              <a:t>ill-use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8"/>
              </a:rPr>
              <a:t>kick around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9"/>
              </a:rPr>
              <a:t>maltreat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smtClean="0">
                <a:solidFill>
                  <a:srgbClr val="7030A0"/>
                </a:solidFill>
                <a:hlinkClick r:id="rId10"/>
              </a:rPr>
              <a:t>manhandle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11"/>
              </a:rPr>
              <a:t>mess over</a:t>
            </a:r>
            <a:r>
              <a:rPr lang="en-US" dirty="0">
                <a:solidFill>
                  <a:srgbClr val="7030A0"/>
                </a:solidFill>
              </a:rPr>
              <a:t> [</a:t>
            </a:r>
            <a:r>
              <a:rPr lang="en-US" i="1" dirty="0">
                <a:solidFill>
                  <a:srgbClr val="7030A0"/>
                </a:solidFill>
              </a:rPr>
              <a:t>slang</a:t>
            </a:r>
            <a:r>
              <a:rPr lang="en-US" dirty="0">
                <a:solidFill>
                  <a:srgbClr val="7030A0"/>
                </a:solidFill>
              </a:rPr>
              <a:t>], </a:t>
            </a:r>
            <a:r>
              <a:rPr lang="en-US" dirty="0">
                <a:solidFill>
                  <a:srgbClr val="7030A0"/>
                </a:solidFill>
                <a:hlinkClick r:id="rId12"/>
              </a:rPr>
              <a:t>mishandle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>
                <a:solidFill>
                  <a:srgbClr val="7030A0"/>
                </a:solidFill>
                <a:hlinkClick r:id="rId13"/>
              </a:rPr>
              <a:t>mistreat</a:t>
            </a:r>
            <a:r>
              <a:rPr lang="en-US" dirty="0">
                <a:solidFill>
                  <a:srgbClr val="7030A0"/>
                </a:solidFill>
              </a:rPr>
              <a:t>, </a:t>
            </a:r>
            <a:r>
              <a:rPr lang="en-US" dirty="0" smtClean="0">
                <a:solidFill>
                  <a:srgbClr val="7030A0"/>
                </a:solidFill>
                <a:hlinkClick r:id="rId14"/>
              </a:rPr>
              <a:t>misuse</a:t>
            </a:r>
            <a:r>
              <a:rPr lang="en-US" dirty="0" smtClean="0">
                <a:solidFill>
                  <a:srgbClr val="7030A0"/>
                </a:solidFill>
              </a:rPr>
              <a:t>             </a:t>
            </a:r>
          </a:p>
        </p:txBody>
      </p:sp>
      <p:pic>
        <p:nvPicPr>
          <p:cNvPr id="2052" name="Picture 4" descr="C:\Users\donna-ricky\AppData\Local\Microsoft\Windows\Temporary Internet Files\Content.IE5\B4UN23CG\MC90008874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76800"/>
            <a:ext cx="1769364" cy="175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71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dirty="0" smtClean="0"/>
              <a:t>Gather the Evidence:  </a:t>
            </a:r>
            <a:r>
              <a:rPr lang="en-US" dirty="0" smtClean="0">
                <a:solidFill>
                  <a:srgbClr val="0070C0"/>
                </a:solidFill>
              </a:rPr>
              <a:t>Class </a:t>
            </a:r>
            <a:r>
              <a:rPr lang="en-US" dirty="0" smtClean="0">
                <a:solidFill>
                  <a:srgbClr val="0070C0"/>
                </a:solidFill>
              </a:rPr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1. Have you ever been bullied?</a:t>
            </a:r>
          </a:p>
          <a:p>
            <a:r>
              <a:rPr lang="en-US" dirty="0" smtClean="0"/>
              <a:t>2. Have you ever seen anyone else being bullied?</a:t>
            </a:r>
          </a:p>
          <a:p>
            <a:r>
              <a:rPr lang="en-US" dirty="0" smtClean="0"/>
              <a:t>3. How did you distinguish it as bullying?</a:t>
            </a:r>
          </a:p>
          <a:p>
            <a:r>
              <a:rPr lang="en-US" dirty="0" smtClean="0"/>
              <a:t>4. What did you do about it?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Class Activity</a:t>
            </a:r>
            <a:endParaRPr lang="en-US" dirty="0"/>
          </a:p>
        </p:txBody>
      </p:sp>
      <p:pic>
        <p:nvPicPr>
          <p:cNvPr id="3075" name="Picture 3" descr="C:\Users\donna-ricky\AppData\Local\Microsoft\Windows\Temporary Internet Files\Content.IE5\B4UN23CG\MC9002321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14800"/>
            <a:ext cx="1854451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66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Types of bullying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physical attacks </a:t>
            </a:r>
            <a:r>
              <a:rPr lang="en-US" dirty="0"/>
              <a:t>(for example, shoving into lockers, punching or kicking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verbal </a:t>
            </a:r>
            <a:r>
              <a:rPr lang="en-US" b="1" dirty="0"/>
              <a:t>attacks </a:t>
            </a:r>
            <a:r>
              <a:rPr lang="en-US" dirty="0"/>
              <a:t>(calling names, making cruel remarks or “making fun” of someone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social </a:t>
            </a:r>
            <a:r>
              <a:rPr lang="en-US" b="1" dirty="0"/>
              <a:t>attacks </a:t>
            </a:r>
            <a:r>
              <a:rPr lang="en-US" dirty="0"/>
              <a:t>(spreading rumors, sabotaging friendships or deliberately excluding others)online attacks, or </a:t>
            </a:r>
            <a:endParaRPr lang="en-US" dirty="0" smtClean="0"/>
          </a:p>
          <a:p>
            <a:r>
              <a:rPr lang="en-US" b="1" dirty="0" smtClean="0"/>
              <a:t>Cyber-bullying</a:t>
            </a:r>
            <a:r>
              <a:rPr lang="en-US" dirty="0"/>
              <a:t> (texting, emailing or posting on a website anything that is cruel, untrue or otherwise harmful about a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64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Identify the Causes: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Possible </a:t>
            </a:r>
            <a:r>
              <a:rPr lang="en-US" dirty="0" smtClean="0">
                <a:solidFill>
                  <a:srgbClr val="0070C0"/>
                </a:solidFill>
              </a:rPr>
              <a:t>causes for bullying behavior: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Causes</a:t>
            </a:r>
            <a:endParaRPr lang="en-US" dirty="0"/>
          </a:p>
        </p:txBody>
      </p:sp>
      <p:pic>
        <p:nvPicPr>
          <p:cNvPr id="4100" name="Picture 4" descr="C:\Users\donna-ricky\AppData\Local\Microsoft\Windows\Temporary Internet Files\Content.IE5\J58KOWF9\MP90044851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6553" y="2057400"/>
            <a:ext cx="459089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23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Environmental Factors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7030A0"/>
                </a:solidFill>
              </a:rPr>
              <a:t>Home</a:t>
            </a:r>
            <a:endParaRPr lang="en-US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Violence is accepted </a:t>
            </a:r>
            <a:r>
              <a:rPr lang="en-US" sz="1400" dirty="0"/>
              <a:t>and used as a means for solving disputes is one that helps raise bullies.</a:t>
            </a:r>
          </a:p>
          <a:p>
            <a:endParaRPr lang="en-US" sz="1400" dirty="0"/>
          </a:p>
          <a:p>
            <a:r>
              <a:rPr lang="en-US" sz="1400" dirty="0"/>
              <a:t>Homes in which bullies live will most likely be:</a:t>
            </a:r>
          </a:p>
          <a:p>
            <a:endParaRPr lang="en-US" sz="1400" dirty="0"/>
          </a:p>
          <a:p>
            <a:r>
              <a:rPr lang="en-US" sz="1400" dirty="0" smtClean="0"/>
              <a:t>Homes  that are void </a:t>
            </a:r>
            <a:r>
              <a:rPr lang="en-US" sz="1400" dirty="0"/>
              <a:t>of consistent adult supervision</a:t>
            </a:r>
            <a:r>
              <a:rPr lang="en-US" sz="1400" dirty="0" smtClean="0"/>
              <a:t>. 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Homes that people hostile to each other.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Homes that are supportive </a:t>
            </a:r>
            <a:r>
              <a:rPr lang="en-US" sz="1400" dirty="0"/>
              <a:t>of aggression as a way of solving conflicts</a:t>
            </a:r>
            <a:r>
              <a:rPr lang="en-US" sz="1400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In </a:t>
            </a:r>
            <a:r>
              <a:rPr lang="en-US" sz="1400" dirty="0"/>
              <a:t>neighborhoods where violence is </a:t>
            </a:r>
            <a:r>
              <a:rPr lang="en-US" sz="1400" dirty="0" smtClean="0"/>
              <a:t>commonplace</a:t>
            </a:r>
            <a:r>
              <a:rPr lang="en-US" sz="1400" dirty="0"/>
              <a:t>.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Run </a:t>
            </a:r>
            <a:r>
              <a:rPr lang="en-US" sz="1400" dirty="0"/>
              <a:t>by adults who model bully behavior (either consciously or not).</a:t>
            </a:r>
          </a:p>
        </p:txBody>
      </p:sp>
    </p:spTree>
    <p:extLst>
      <p:ext uri="{BB962C8B-B14F-4D97-AF65-F5344CB8AC3E}">
        <p14:creationId xmlns:p14="http://schemas.microsoft.com/office/powerpoint/2010/main" xmlns="" val="41637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Environmental Factors (continued)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6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School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More than 80% of students report being the victim of bullying at school. Students forced </a:t>
            </a:r>
            <a:r>
              <a:rPr lang="en-US" sz="2200" dirty="0" smtClean="0"/>
              <a:t>into competition </a:t>
            </a:r>
            <a:r>
              <a:rPr lang="en-US" sz="2200" dirty="0"/>
              <a:t>and social interactions tend to polarize into groups. Grouping can lead to feelings of</a:t>
            </a:r>
          </a:p>
          <a:p>
            <a:pPr marL="0" indent="0">
              <a:buNone/>
            </a:pPr>
            <a:r>
              <a:rPr lang="en-US" sz="2200" dirty="0" smtClean="0"/>
              <a:t>acceptance </a:t>
            </a:r>
            <a:r>
              <a:rPr lang="en-US" sz="2200" dirty="0"/>
              <a:t>or non-acceptance, and breed bullying behavior. Schools which have no clear </a:t>
            </a:r>
            <a:r>
              <a:rPr lang="en-US" sz="2200" dirty="0" smtClean="0"/>
              <a:t>definition, policy </a:t>
            </a:r>
            <a:r>
              <a:rPr lang="en-US" sz="2200" dirty="0"/>
              <a:t>and plan for bullies tend to contribute to the problem.</a:t>
            </a:r>
          </a:p>
        </p:txBody>
      </p:sp>
      <p:pic>
        <p:nvPicPr>
          <p:cNvPr id="5122" name="Picture 2" descr="C:\Users\donna-ricky\AppData\Local\Microsoft\Windows\Temporary Internet Files\Content.IE5\SA3SDWSH\MP90044848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05400"/>
            <a:ext cx="3200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79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555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Bullying in Our Schools</vt:lpstr>
      <vt:lpstr>   Steps of the Public Policy Analysis                            (PPA)</vt:lpstr>
      <vt:lpstr>What is bullying? </vt:lpstr>
      <vt:lpstr>Bullying is :</vt:lpstr>
      <vt:lpstr>  Gather the Evidence:  Class Survey</vt:lpstr>
      <vt:lpstr>Types of bullying:</vt:lpstr>
      <vt:lpstr>Identify the Causes: Possible causes for bullying behavior:</vt:lpstr>
      <vt:lpstr>Environmental Factors</vt:lpstr>
      <vt:lpstr>Environmental Factors (continued)</vt:lpstr>
      <vt:lpstr>Environmental Factors (continued)</vt:lpstr>
      <vt:lpstr>Personal Risk Factors</vt:lpstr>
      <vt:lpstr>Develop Solutions: Solutions for Bullying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DONNA</dc:creator>
  <cp:lastModifiedBy>ann nigro</cp:lastModifiedBy>
  <cp:revision>30</cp:revision>
  <dcterms:created xsi:type="dcterms:W3CDTF">2013-09-28T20:16:08Z</dcterms:created>
  <dcterms:modified xsi:type="dcterms:W3CDTF">2013-09-30T13:22:08Z</dcterms:modified>
</cp:coreProperties>
</file>