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Default Extension="wmv" ContentType="video/unknown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11"/>
  </p:notesMasterIdLst>
  <p:sldIdLst>
    <p:sldId id="256" r:id="rId3"/>
    <p:sldId id="257" r:id="rId4"/>
    <p:sldId id="259" r:id="rId5"/>
    <p:sldId id="263" r:id="rId6"/>
    <p:sldId id="264" r:id="rId7"/>
    <p:sldId id="260" r:id="rId8"/>
    <p:sldId id="261" r:id="rId9"/>
    <p:sldId id="262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79" d="100"/>
          <a:sy n="79" d="100"/>
        </p:scale>
        <p:origin x="-480" y="-78"/>
      </p:cViewPr>
      <p:guideLst>
        <p:guide orient="horz" pos="2160"/>
        <p:guide pos="2880"/>
        <p:guide pos="144"/>
        <p:guide pos="561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FCD730-A2AE-4D7C-93A6-84F3C653392F}" type="datetimeFigureOut">
              <a:rPr lang="en-US" smtClean="0"/>
              <a:pPr/>
              <a:t>6/17/2014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0AB538-5A05-4DC0-99AF-B3EEA17285A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0AB538-5A05-4DC0-99AF-B3EEA17285A3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0AB538-5A05-4DC0-99AF-B3EEA17285A3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0AB538-5A05-4DC0-99AF-B3EEA17285A3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0AB538-5A05-4DC0-99AF-B3EEA17285A3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0AB538-5A05-4DC0-99AF-B3EEA17285A3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0AB538-5A05-4DC0-99AF-B3EEA17285A3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0AB538-5A05-4DC0-99AF-B3EEA17285A3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0AB538-5A05-4DC0-99AF-B3EEA17285A3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media" Target="../media/media1.wmv"/><Relationship Id="rId2" Type="http://schemas.openxmlformats.org/officeDocument/2006/relationships/slideMaster" Target="../slideMasters/slideMaster1.xml"/><Relationship Id="rId1" Type="http://schemas.openxmlformats.org/officeDocument/2006/relationships/video" Target="../media/media1.wmv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microsoft.com/office/2007/relationships/media" Target="../media/media1.wmv"/><Relationship Id="rId2" Type="http://schemas.openxmlformats.org/officeDocument/2006/relationships/slideMaster" Target="../slideMasters/slideMaster1.xml"/><Relationship Id="rId1" Type="http://schemas.openxmlformats.org/officeDocument/2006/relationships/video" Target="../media/media1.wmv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media" Target="../media/media1.wmv"/><Relationship Id="rId2" Type="http://schemas.openxmlformats.org/officeDocument/2006/relationships/slideMaster" Target="../slideMasters/slideMaster1.xml"/><Relationship Id="rId1" Type="http://schemas.openxmlformats.org/officeDocument/2006/relationships/video" Target="../media/media1.wmv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arth Glass against white,loop.wmv">
            <a:hlinkClick r:id="" action="ppaction://media"/>
          </p:cNvPr>
          <p:cNvPicPr>
            <a:picLocks noChangeAspect="1"/>
          </p:cNvPicPr>
          <p:nvPr userDrawn="1">
            <a:videoFile r:link="rId1"/>
            <p:extLst>
              <p:ext uri="{DAA4B4D4-6D71-4841-9C94-3DE7FCFB9230}">
                <p14:media xmlns:p14="http://schemas.microsoft.com/office/powerpoint/2010/main" xmlns="" r:embed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0" y="2286000"/>
            <a:ext cx="6858000" cy="4572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52400"/>
            <a:ext cx="8686800" cy="1470025"/>
          </a:xfrm>
        </p:spPr>
        <p:txBody>
          <a:bodyPr/>
          <a:lstStyle>
            <a:lvl1pPr algn="ctr">
              <a:defRPr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38600" y="3429000"/>
            <a:ext cx="4876800" cy="22098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8C186-A52E-4EF0-BCE2-F037F35B13E2}" type="datetimeFigureOut">
              <a:rPr lang="en-US" smtClean="0"/>
              <a:pPr/>
              <a:t>6/17/2014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150D1-F9F4-4BA1-9404-779A353820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54264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51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8C186-A52E-4EF0-BCE2-F037F35B13E2}" type="datetimeFigureOut">
              <a:rPr lang="en-US" smtClean="0"/>
              <a:pPr/>
              <a:t>6/17/2014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150D1-F9F4-4BA1-9404-779A353820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13593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arth Glass against white,loop.wmv">
            <a:hlinkClick r:id="" action="ppaction://media"/>
          </p:cNvPr>
          <p:cNvPicPr>
            <a:picLocks noChangeAspect="1"/>
          </p:cNvPicPr>
          <p:nvPr userDrawn="1">
            <a:videoFile r:link="rId1"/>
            <p:extLst>
              <p:ext uri="{DAA4B4D4-6D71-4841-9C94-3DE7FCFB9230}">
                <p14:media xmlns:p14="http://schemas.microsoft.com/office/powerpoint/2010/main" xmlns="" r:embed="rId3"/>
              </p:ext>
            </p:extLst>
          </p:nvPr>
        </p:nvPicPr>
        <p:blipFill rotWithShape="1">
          <a:blip r:embed="rId4" cstate="print"/>
          <a:srcRect t="4839" b="8065"/>
          <a:stretch/>
        </p:blipFill>
        <p:spPr>
          <a:xfrm>
            <a:off x="0" y="5486400"/>
            <a:ext cx="2362200" cy="1371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5294"/>
          <a:stretch/>
        </p:blipFill>
        <p:spPr>
          <a:xfrm>
            <a:off x="0" y="5163671"/>
            <a:ext cx="9144000" cy="1694328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97716"/>
            <a:ext cx="2057400" cy="6150684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25000" endPos="45500" dir="5400000" sy="-100000" algn="bl" rotWithShape="0"/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97716"/>
            <a:ext cx="5486400" cy="615068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8C186-A52E-4EF0-BCE2-F037F35B13E2}" type="datetimeFigureOut">
              <a:rPr lang="en-US" smtClean="0"/>
              <a:pPr/>
              <a:t>6/17/2014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150D1-F9F4-4BA1-9404-779A353820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71372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51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8C186-A52E-4EF0-BCE2-F037F35B13E2}" type="datetimeFigureOut">
              <a:rPr lang="en-US" smtClean="0"/>
              <a:pPr/>
              <a:t>6/17/2014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150D1-F9F4-4BA1-9404-779A353820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127377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709987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2098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8C186-A52E-4EF0-BCE2-F037F35B13E2}" type="datetimeFigureOut">
              <a:rPr lang="en-US" smtClean="0"/>
              <a:pPr/>
              <a:t>6/17/2014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150D1-F9F4-4BA1-9404-779A353820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948950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9264" y="1722437"/>
            <a:ext cx="37490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66360" y="1722437"/>
            <a:ext cx="37490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8C186-A52E-4EF0-BCE2-F037F35B13E2}" type="datetimeFigureOut">
              <a:rPr lang="en-US" smtClean="0"/>
              <a:pPr/>
              <a:t>6/17/2014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150D1-F9F4-4BA1-9404-779A353820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57594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2" y="1722792"/>
            <a:ext cx="3735388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3812" y="2362554"/>
            <a:ext cx="3735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81601" y="1722792"/>
            <a:ext cx="37338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81601" y="2362554"/>
            <a:ext cx="3733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8C186-A52E-4EF0-BCE2-F037F35B13E2}" type="datetimeFigureOut">
              <a:rPr lang="en-US" smtClean="0"/>
              <a:pPr/>
              <a:t>6/17/2014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150D1-F9F4-4BA1-9404-779A353820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00579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8C186-A52E-4EF0-BCE2-F037F35B13E2}" type="datetimeFigureOut">
              <a:rPr lang="en-US" smtClean="0"/>
              <a:pPr/>
              <a:t>6/17/2014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150D1-F9F4-4BA1-9404-779A353820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16408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8C186-A52E-4EF0-BCE2-F037F35B13E2}" type="datetimeFigureOut">
              <a:rPr lang="en-US" smtClean="0"/>
              <a:pPr/>
              <a:t>6/17/2014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150D1-F9F4-4BA1-9404-779A353820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793634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Earth Glass against white,loop.wmv">
            <a:hlinkClick r:id="" action="ppaction://media"/>
          </p:cNvPr>
          <p:cNvPicPr>
            <a:picLocks noChangeAspect="1"/>
          </p:cNvPicPr>
          <p:nvPr userDrawn="1">
            <a:videoFile r:link="rId1"/>
            <p:extLst>
              <p:ext uri="{DAA4B4D4-6D71-4841-9C94-3DE7FCFB9230}">
                <p14:media xmlns:p14="http://schemas.microsoft.com/office/powerpoint/2010/main" xmlns="" r:embed="rId3"/>
              </p:ext>
            </p:extLst>
          </p:nvPr>
        </p:nvPicPr>
        <p:blipFill rotWithShape="1">
          <a:blip r:embed="rId4" cstate="print"/>
          <a:srcRect t="4839" b="8065"/>
          <a:stretch/>
        </p:blipFill>
        <p:spPr>
          <a:xfrm>
            <a:off x="0" y="5486400"/>
            <a:ext cx="2362200" cy="1371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5294"/>
          <a:stretch/>
        </p:blipFill>
        <p:spPr>
          <a:xfrm>
            <a:off x="0" y="5163671"/>
            <a:ext cx="9144000" cy="16943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152400"/>
            <a:ext cx="3008313" cy="1162050"/>
          </a:xfrm>
        </p:spPr>
        <p:txBody>
          <a:bodyPr anchor="b"/>
          <a:lstStyle>
            <a:lvl1pPr algn="l"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9600" y="152400"/>
            <a:ext cx="4495800" cy="6096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0" y="1314450"/>
            <a:ext cx="3008313" cy="49339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8C186-A52E-4EF0-BCE2-F037F35B13E2}" type="datetimeFigureOut">
              <a:rPr lang="en-US" smtClean="0"/>
              <a:pPr/>
              <a:t>6/17/2014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150D1-F9F4-4BA1-9404-779A353820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42394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51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8C186-A52E-4EF0-BCE2-F037F35B13E2}" type="datetimeFigureOut">
              <a:rPr lang="en-US" smtClean="0"/>
              <a:pPr/>
              <a:t>6/17/2014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150D1-F9F4-4BA1-9404-779A353820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9051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ideo" Target="../media/media1.wm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media" Target="../media/media1.wmv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arth Glass against white,loop.wmv">
            <a:hlinkClick r:id="" action="ppaction://media"/>
          </p:cNvPr>
          <p:cNvPicPr>
            <a:picLocks noChangeAspect="1"/>
          </p:cNvPicPr>
          <p:nvPr>
            <a:videoFile r:link="rId13"/>
            <p:extLst>
              <p:ext uri="{DAA4B4D4-6D71-4841-9C94-3DE7FCFB9230}">
                <p14:media xmlns:p14="http://schemas.microsoft.com/office/powerpoint/2010/main" xmlns="" r:embed="rId14"/>
              </p:ext>
            </p:extLst>
          </p:nvPr>
        </p:nvPicPr>
        <p:blipFill rotWithShape="1">
          <a:blip r:embed="rId15" cstate="print"/>
          <a:srcRect t="4839" b="8065"/>
          <a:stretch/>
        </p:blipFill>
        <p:spPr>
          <a:xfrm>
            <a:off x="0" y="5486400"/>
            <a:ext cx="2362200" cy="1371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54684"/>
            <a:ext cx="8686800" cy="10560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1676400"/>
            <a:ext cx="7620000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48C186-A52E-4EF0-BCE2-F037F35B13E2}" type="datetimeFigureOut">
              <a:rPr lang="en-US" smtClean="0"/>
              <a:pPr/>
              <a:t>6/17/2014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18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2150D1-F9F4-4BA1-9404-779A353820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33062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51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400" b="1" kern="1200"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2.maxwell.syr.edu/plegal/TIPS/worksheet2.html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hepolicyclimate.org/regions/us/sectors/buildings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eia.gov/consumption/residential/data/2009/index.cfm?view=consumption" TargetMode="External"/><Relationship Id="rId4" Type="http://schemas.openxmlformats.org/officeDocument/2006/relationships/hyperlink" Target="http://www.eia.gov/consumption/residential/reports/2009/state_briefs/pdf/ny.pdf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358775"/>
            <a:ext cx="8686800" cy="1470025"/>
          </a:xfrm>
        </p:spPr>
        <p:txBody>
          <a:bodyPr>
            <a:noAutofit/>
          </a:bodyPr>
          <a:lstStyle/>
          <a:p>
            <a:r>
              <a:rPr lang="en-US" sz="3200" dirty="0" smtClean="0"/>
              <a:t>Climate Change and Building Codes on Regulations of Temperature in the Winter Season in New York City—Ms. Gonzalez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US" dirty="0" smtClean="0"/>
              <a:t>Learning Goal: PPA Step 2:</a:t>
            </a:r>
          </a:p>
          <a:p>
            <a:pPr algn="ctr"/>
            <a:r>
              <a:rPr lang="en-US" dirty="0" smtClean="0"/>
              <a:t>Gathering Evidence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67827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71600"/>
            <a:ext cx="8153400" cy="45720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Review of:</a:t>
            </a:r>
          </a:p>
          <a:p>
            <a:pPr lvl="1"/>
            <a:r>
              <a:rPr lang="en-US" dirty="0" smtClean="0"/>
              <a:t>Steps in Public Policy Analyst Process</a:t>
            </a:r>
          </a:p>
          <a:p>
            <a:pPr lvl="1"/>
            <a:r>
              <a:rPr lang="en-US" dirty="0" smtClean="0"/>
              <a:t>Climate in your Community: Changes in Temperature</a:t>
            </a:r>
          </a:p>
          <a:p>
            <a:pPr lvl="1"/>
            <a:r>
              <a:rPr lang="en-US" dirty="0" smtClean="0"/>
              <a:t>Energy Use for Heating</a:t>
            </a:r>
          </a:p>
          <a:p>
            <a:r>
              <a:rPr lang="en-US" dirty="0" smtClean="0"/>
              <a:t>Step 1: Definition of the Problem in Review</a:t>
            </a:r>
          </a:p>
          <a:p>
            <a:r>
              <a:rPr lang="en-US" b="1" dirty="0" smtClean="0"/>
              <a:t>Step 2: Gathering Evidence</a:t>
            </a:r>
          </a:p>
          <a:p>
            <a:pPr lvl="1"/>
            <a:r>
              <a:rPr lang="en-US" dirty="0" smtClean="0"/>
              <a:t>Data Collection</a:t>
            </a:r>
          </a:p>
          <a:p>
            <a:pPr lvl="1"/>
            <a:r>
              <a:rPr lang="en-US" dirty="0" smtClean="0"/>
              <a:t>Graphing</a:t>
            </a:r>
          </a:p>
          <a:p>
            <a:pPr lvl="1"/>
            <a:r>
              <a:rPr lang="en-US" dirty="0" smtClean="0"/>
              <a:t>Interpreting Data</a:t>
            </a:r>
          </a:p>
          <a:p>
            <a:pPr lvl="1"/>
            <a:r>
              <a:rPr lang="en-US" dirty="0" smtClean="0"/>
              <a:t>Drawing Conclusions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55234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Identified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981200"/>
            <a:ext cx="8305800" cy="4572000"/>
          </a:xfrm>
        </p:spPr>
        <p:txBody>
          <a:bodyPr/>
          <a:lstStyle/>
          <a:p>
            <a:pPr algn="ctr">
              <a:buNone/>
            </a:pPr>
            <a:r>
              <a:rPr lang="en-US" dirty="0" smtClean="0"/>
              <a:t>Ever year, whether it is in the summer or the winter, buildings across your neighborhood lose power due to an excessive use of energy.</a:t>
            </a:r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/>
              <a:t>How can you contribute to </a:t>
            </a:r>
            <a:r>
              <a:rPr lang="en-US" smtClean="0"/>
              <a:t>support efforts </a:t>
            </a:r>
            <a:r>
              <a:rPr lang="en-US" dirty="0" smtClean="0"/>
              <a:t>in creating Public Policy in the Regulation of the Use of Energy in your building?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Gathering Data: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7620000" cy="45720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For this task you will:</a:t>
            </a:r>
          </a:p>
          <a:p>
            <a:pPr lvl="1"/>
            <a:r>
              <a:rPr lang="en-US" dirty="0" smtClean="0"/>
              <a:t>Gather data from the provided websites</a:t>
            </a:r>
          </a:p>
          <a:p>
            <a:pPr lvl="1"/>
            <a:r>
              <a:rPr lang="en-US" dirty="0" smtClean="0"/>
              <a:t>Use the PPA worksheet for step 2 to gather evidence:</a:t>
            </a:r>
          </a:p>
          <a:p>
            <a:pPr marL="457200" lvl="1" indent="0">
              <a:buNone/>
            </a:pPr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www2.maxwell.syr.edu/plegal/TIPS/worksheet2.html</a:t>
            </a:r>
            <a:endParaRPr lang="en-US" dirty="0" smtClean="0"/>
          </a:p>
          <a:p>
            <a:pPr lvl="1"/>
            <a:r>
              <a:rPr lang="en-US" dirty="0" smtClean="0"/>
              <a:t>Develop data tables to collect the necessary data for your research</a:t>
            </a:r>
          </a:p>
          <a:p>
            <a:pPr lvl="1"/>
            <a:r>
              <a:rPr lang="en-US" dirty="0" smtClean="0"/>
              <a:t>Graph your data to create appropriate visual representations</a:t>
            </a:r>
          </a:p>
          <a:p>
            <a:pPr lvl="1"/>
            <a:r>
              <a:rPr lang="en-US" dirty="0" smtClean="0"/>
              <a:t>Calculate averages, of both temperature data and energy consumption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Websites for Research: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76400"/>
            <a:ext cx="8534400" cy="457200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hlinkClick r:id="rId3"/>
              </a:rPr>
              <a:t>http://www.thepolicyclimate.org/regions/us/sectors/buildings</a:t>
            </a:r>
            <a:endParaRPr lang="en-US" dirty="0" smtClean="0"/>
          </a:p>
          <a:p>
            <a:r>
              <a:rPr lang="en-US" dirty="0" smtClean="0"/>
              <a:t>Household Energy Use: </a:t>
            </a:r>
            <a:r>
              <a:rPr lang="en-US" dirty="0" smtClean="0">
                <a:hlinkClick r:id="rId4"/>
              </a:rPr>
              <a:t>http://www.eia.gov/consumption/residential/reports/2009/state_briefs/pdf/ny.pdf</a:t>
            </a:r>
            <a:endParaRPr lang="en-US" dirty="0" smtClean="0"/>
          </a:p>
          <a:p>
            <a:r>
              <a:rPr lang="en-US" smtClean="0"/>
              <a:t>Energy Data: </a:t>
            </a:r>
            <a:r>
              <a:rPr lang="en-US" smtClean="0">
                <a:hlinkClick r:id="rId5"/>
              </a:rPr>
              <a:t>http://www.eia.gov/consumption/residential/data/2009/index.cfm?view=consumption#end-use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Your Task Today: Gathering Evidence from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8610600" cy="4572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Your task will be to collect data from different sources on the local temperature over the last 10 years from….</a:t>
            </a:r>
          </a:p>
          <a:p>
            <a:pPr lvl="1"/>
            <a:r>
              <a:rPr lang="en-US" dirty="0" smtClean="0"/>
              <a:t>How has the temperature change over this time frame?</a:t>
            </a:r>
          </a:p>
          <a:p>
            <a:pPr lvl="1"/>
            <a:r>
              <a:rPr lang="en-US" dirty="0" smtClean="0"/>
              <a:t>What patterns and trends do you find in these data?</a:t>
            </a:r>
          </a:p>
          <a:p>
            <a:pPr lvl="1"/>
            <a:r>
              <a:rPr lang="en-US" dirty="0" smtClean="0"/>
              <a:t>What would be your prediction about changes in temperature in the next 10 years based on your interpretation of data temperature?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Gathering Data: Energy Consumption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Now you need to analyze data about energy consumption in the winter in your community.</a:t>
            </a:r>
          </a:p>
          <a:p>
            <a:pPr lvl="1"/>
            <a:r>
              <a:rPr lang="en-US" dirty="0" smtClean="0"/>
              <a:t>What is the source of energy in your building?</a:t>
            </a:r>
          </a:p>
          <a:p>
            <a:pPr lvl="1"/>
            <a:r>
              <a:rPr lang="en-US" dirty="0" smtClean="0"/>
              <a:t>How reliable is this source of energy for the next 10 years?</a:t>
            </a:r>
          </a:p>
          <a:p>
            <a:pPr lvl="1"/>
            <a:r>
              <a:rPr lang="en-US" dirty="0" smtClean="0"/>
              <a:t>What are the patterns and trends your group found by looking at the energy data?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63158"/>
            <a:ext cx="8686800" cy="1056042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/>
              <a:t>Gathering Data: Relationships among </a:t>
            </a:r>
            <a:br>
              <a:rPr lang="en-US" sz="3200" dirty="0" smtClean="0"/>
            </a:br>
            <a:r>
              <a:rPr lang="en-US" sz="3200" dirty="0" smtClean="0"/>
              <a:t>Climate and Energy Data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05000"/>
            <a:ext cx="7620000" cy="3124200"/>
          </a:xfrm>
        </p:spPr>
        <p:txBody>
          <a:bodyPr/>
          <a:lstStyle/>
          <a:p>
            <a:pPr lvl="1"/>
            <a:r>
              <a:rPr lang="en-US" dirty="0" smtClean="0"/>
              <a:t>What conclusions can you draw about the energy use for heating during the winter in your community?</a:t>
            </a:r>
          </a:p>
          <a:p>
            <a:pPr lvl="1"/>
            <a:r>
              <a:rPr lang="en-US" dirty="0" smtClean="0"/>
              <a:t>How much of this energy source will necessary to use during the winter for the next 10 years?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S101881357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68764FC4-B7CA-4029-92FF-166BDEE0009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TS101881357</Template>
  <TotalTime>90</TotalTime>
  <Words>383</Words>
  <Application>Microsoft Office PowerPoint</Application>
  <PresentationFormat>On-screen Show (4:3)</PresentationFormat>
  <Paragraphs>51</Paragraphs>
  <Slides>8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TS101881357</vt:lpstr>
      <vt:lpstr>Climate Change and Building Codes on Regulations of Temperature in the Winter Season in New York City—Ms. Gonzalez</vt:lpstr>
      <vt:lpstr>Overview</vt:lpstr>
      <vt:lpstr>Problem Identified</vt:lpstr>
      <vt:lpstr>Gathering Data:</vt:lpstr>
      <vt:lpstr>Websites for Research:</vt:lpstr>
      <vt:lpstr>Your Task Today: Gathering Evidence from Data</vt:lpstr>
      <vt:lpstr>Gathering Data: Energy Consumption</vt:lpstr>
      <vt:lpstr>Gathering Data: Relationships among  Climate and Energy Data</vt:lpstr>
    </vt:vector>
  </TitlesOfParts>
  <Company>NYC Department of Education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Climate Change and Building Codes on Regulations of Temperature in the Winter Season in New York City</dc:title>
  <dc:creator>Admin</dc:creator>
  <dc:description>animated 2010 green global template from PresentationPro.com</dc:description>
  <cp:lastModifiedBy>ann nigro</cp:lastModifiedBy>
  <cp:revision>13</cp:revision>
  <dcterms:created xsi:type="dcterms:W3CDTF">2013-08-26T17:19:25Z</dcterms:created>
  <dcterms:modified xsi:type="dcterms:W3CDTF">2014-06-17T16:55:42Z</dcterms:modified>
  <cp:category>2010 global</cp:category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TC018813579991</vt:lpwstr>
  </property>
</Properties>
</file>