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sldIdLst>
    <p:sldId id="298" r:id="rId2"/>
    <p:sldId id="283" r:id="rId3"/>
    <p:sldId id="284" r:id="rId4"/>
    <p:sldId id="256" r:id="rId5"/>
    <p:sldId id="286" r:id="rId6"/>
    <p:sldId id="287" r:id="rId7"/>
    <p:sldId id="294" r:id="rId8"/>
    <p:sldId id="291" r:id="rId9"/>
    <p:sldId id="295" r:id="rId10"/>
    <p:sldId id="296" r:id="rId11"/>
    <p:sldId id="297" r:id="rId12"/>
    <p:sldId id="29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1D0E8-5A7B-734A-BEB2-3ACC8DC971A4}" type="datetimeFigureOut">
              <a:rPr lang="en-US" smtClean="0"/>
              <a:pPr/>
              <a:t>3/4/2013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85E49-E3B0-9E40-A09D-6B39DEF43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xwell.syr.edu/plegal/TIPS/worksheet4.html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xwell.syr.edu/plegal/ppas/select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xwell.syr.edu/plegal/ppas/gather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ites.google.com/site/stripmininghandbook/chapter-2-1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xwell.syr.edu/plegal/ppas/identify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Policy Analyst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r>
              <a:rPr lang="en-US" dirty="0" smtClean="0"/>
              <a:t>Mr. Teitter</a:t>
            </a:r>
          </a:p>
          <a:p>
            <a:r>
              <a:rPr lang="en-US" dirty="0" smtClean="0"/>
              <a:t>PS 98M </a:t>
            </a:r>
            <a:r>
              <a:rPr lang="en-US" dirty="0" err="1" smtClean="0"/>
              <a:t>Shorackappock</a:t>
            </a:r>
            <a:endParaRPr lang="en-US" dirty="0" smtClean="0"/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r>
              <a:rPr lang="en-US" dirty="0" smtClean="0"/>
              <a:t>Social Studies/Science</a:t>
            </a:r>
            <a:endParaRPr lang="en-US" dirty="0"/>
          </a:p>
        </p:txBody>
      </p:sp>
      <p:pic>
        <p:nvPicPr>
          <p:cNvPr id="6" name="Content Placeholder 5" descr="P314133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064000" y="1253836"/>
            <a:ext cx="4622800" cy="5180662"/>
          </a:xfrm>
        </p:spPr>
      </p:pic>
    </p:spTree>
    <p:extLst>
      <p:ext uri="{BB962C8B-B14F-4D97-AF65-F5344CB8AC3E}">
        <p14:creationId xmlns:p14="http://schemas.microsoft.com/office/powerpoint/2010/main" val="81889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Coal is directly responsible for the existence of more than 90,000 U.S. jobs and nearly one million jobs directly and indirectly.</a:t>
            </a:r>
            <a:br>
              <a:rPr lang="en-US" dirty="0"/>
            </a:br>
            <a:r>
              <a:rPr lang="en-US" b="1" dirty="0"/>
              <a:t>Source: EIA, Western Economic Analysis Center (WEAC), 1998, p. 17</a:t>
            </a:r>
            <a:endParaRPr lang="en-US" dirty="0"/>
          </a:p>
          <a:p>
            <a:r>
              <a:rPr lang="en-US" dirty="0"/>
              <a:t>Coal mining has a combined direct and indirect impact of $161 billion annually on the U.S. economy. This is $596 for every U.S. citizen. </a:t>
            </a:r>
            <a:br>
              <a:rPr lang="en-US" dirty="0"/>
            </a:br>
            <a:r>
              <a:rPr lang="en-US" b="1" dirty="0"/>
              <a:t>Source: WEAC 1998, p. 17; EIA Annual Energy Review 1998, T.E1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12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federal government receives more than $11 billion annually in taxes and fees from the coal industry. </a:t>
            </a:r>
            <a:br>
              <a:rPr lang="en-US" dirty="0"/>
            </a:br>
            <a:r>
              <a:rPr lang="en-US" b="1" dirty="0"/>
              <a:t>Source: WEAC 1998, p. 1</a:t>
            </a:r>
            <a:endParaRPr lang="en-US" dirty="0"/>
          </a:p>
          <a:p>
            <a:r>
              <a:rPr lang="en-US" dirty="0"/>
              <a:t>State and local governments receive nearly $9 billion each year in revenues. </a:t>
            </a:r>
            <a:br>
              <a:rPr lang="en-US" dirty="0"/>
            </a:br>
            <a:r>
              <a:rPr lang="en-US" b="1" dirty="0"/>
              <a:t>Source: WEAC 1998, p. 1</a:t>
            </a:r>
            <a:endParaRPr lang="en-US" dirty="0"/>
          </a:p>
          <a:p>
            <a:r>
              <a:rPr lang="en-US" dirty="0"/>
              <a:t>Developing countries' demand for coal will double through 2020, according to the Energy Information Administration (EIA)</a:t>
            </a:r>
            <a:r>
              <a:rPr lang="en-US" dirty="0" smtClean="0"/>
              <a:t>.                                                  </a:t>
            </a:r>
            <a:r>
              <a:rPr lang="en-US" b="1" dirty="0" smtClean="0"/>
              <a:t>Source</a:t>
            </a:r>
            <a:r>
              <a:rPr lang="en-US" b="1" dirty="0"/>
              <a:t>: EIA, International Energy Outlook </a:t>
            </a:r>
            <a:r>
              <a:rPr lang="en-US" b="1" dirty="0" smtClean="0"/>
              <a:t>2000</a:t>
            </a:r>
            <a:r>
              <a:rPr lang="en-US" b="1" dirty="0"/>
              <a:t>, p.171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520" b="2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44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Tonight’s 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the problem</a:t>
            </a:r>
          </a:p>
          <a:p>
            <a:r>
              <a:rPr lang="en-US" dirty="0"/>
              <a:t>Gather evidence</a:t>
            </a:r>
          </a:p>
          <a:p>
            <a:r>
              <a:rPr lang="en-US" dirty="0"/>
              <a:t>Identify causes</a:t>
            </a:r>
          </a:p>
          <a:p>
            <a:r>
              <a:rPr lang="en-US" u="sng" dirty="0">
                <a:solidFill>
                  <a:srgbClr val="0000FF"/>
                </a:solidFill>
                <a:hlinkClick r:id="rId2"/>
              </a:rPr>
              <a:t>Evaluate a policy</a:t>
            </a:r>
            <a:endParaRPr lang="en-US" u="sng" dirty="0">
              <a:solidFill>
                <a:srgbClr val="0000FF"/>
              </a:solidFill>
            </a:endParaRPr>
          </a:p>
          <a:p>
            <a:r>
              <a:rPr lang="en-US" dirty="0"/>
              <a:t>Develop solutions</a:t>
            </a:r>
          </a:p>
          <a:p>
            <a:r>
              <a:rPr lang="en-US" dirty="0"/>
              <a:t>Select best solution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9455" y="1600200"/>
            <a:ext cx="4507345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Either at home or at the library, research current policy that regulates coal mining.</a:t>
            </a:r>
          </a:p>
          <a:p>
            <a:r>
              <a:rPr lang="en-US" dirty="0" smtClean="0"/>
              <a:t>Evaluate the advantages and disadvantages.</a:t>
            </a:r>
          </a:p>
          <a:p>
            <a:r>
              <a:rPr lang="en-US" dirty="0" smtClean="0"/>
              <a:t>Decide whether the current policy needs to be replaced, strengthened, or improved.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the PPA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the problem</a:t>
            </a:r>
          </a:p>
          <a:p>
            <a:r>
              <a:rPr lang="en-US" dirty="0" smtClean="0"/>
              <a:t>Gather evidence</a:t>
            </a:r>
          </a:p>
          <a:p>
            <a:r>
              <a:rPr lang="en-US" dirty="0" smtClean="0"/>
              <a:t>Identify causes</a:t>
            </a:r>
          </a:p>
          <a:p>
            <a:r>
              <a:rPr lang="en-US" dirty="0" smtClean="0"/>
              <a:t>Evaluate a policy</a:t>
            </a:r>
          </a:p>
          <a:p>
            <a:r>
              <a:rPr lang="en-US" dirty="0" smtClean="0"/>
              <a:t>Develop solutions</a:t>
            </a:r>
          </a:p>
          <a:p>
            <a:r>
              <a:rPr lang="en-US" dirty="0" smtClean="0"/>
              <a:t>Select best solution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hlinkClick r:id="rId2"/>
              </a:rPr>
              <a:t>Define the problem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Gather evidence</a:t>
            </a:r>
          </a:p>
          <a:p>
            <a:r>
              <a:rPr lang="en-US" dirty="0" smtClean="0"/>
              <a:t>Identify causes</a:t>
            </a:r>
          </a:p>
          <a:p>
            <a:r>
              <a:rPr lang="en-US" dirty="0" smtClean="0"/>
              <a:t>Evaluate a policy</a:t>
            </a:r>
          </a:p>
          <a:p>
            <a:r>
              <a:rPr lang="en-US" dirty="0" smtClean="0"/>
              <a:t>Develop solutions</a:t>
            </a:r>
          </a:p>
          <a:p>
            <a:r>
              <a:rPr lang="en-US" dirty="0" smtClean="0"/>
              <a:t>Select best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7868" y="0"/>
            <a:ext cx="9171867" cy="1600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Problem: Coal Mining Companies Are Destroying Environments in the U.S.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the PPA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the problem</a:t>
            </a:r>
          </a:p>
          <a:p>
            <a:r>
              <a:rPr lang="en-US" dirty="0" smtClean="0">
                <a:hlinkClick r:id="rId2"/>
              </a:rPr>
              <a:t>Gather evidence</a:t>
            </a:r>
            <a:endParaRPr lang="en-US" dirty="0" smtClean="0"/>
          </a:p>
          <a:p>
            <a:r>
              <a:rPr lang="en-US" dirty="0" smtClean="0"/>
              <a:t>Identify causes</a:t>
            </a:r>
          </a:p>
          <a:p>
            <a:r>
              <a:rPr lang="en-US" dirty="0" smtClean="0"/>
              <a:t>Evaluate a policy</a:t>
            </a:r>
          </a:p>
          <a:p>
            <a:r>
              <a:rPr lang="en-US" dirty="0" smtClean="0"/>
              <a:t>Develop solutions</a:t>
            </a:r>
          </a:p>
          <a:p>
            <a:r>
              <a:rPr lang="en-US" dirty="0" smtClean="0"/>
              <a:t>Select best solution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Thousands of</a:t>
            </a:r>
            <a:r>
              <a:rPr lang="en-US" dirty="0"/>
              <a:t> square miles of mountainous terrain have been scarred by </a:t>
            </a:r>
            <a:r>
              <a:rPr lang="en-US" dirty="0" smtClean="0"/>
              <a:t>coal strip </a:t>
            </a:r>
            <a:r>
              <a:rPr lang="en-US" dirty="0"/>
              <a:t>mining and left </a:t>
            </a:r>
            <a:r>
              <a:rPr lang="en-US" dirty="0" err="1"/>
              <a:t>unreclaimed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Erosion </a:t>
            </a:r>
            <a:r>
              <a:rPr lang="en-US" dirty="0"/>
              <a:t>increases dramatically when the protective plant cover is removed and the remaining soil is not </a:t>
            </a:r>
            <a:r>
              <a:rPr lang="en-US" dirty="0" smtClean="0"/>
              <a:t>stabilized.</a:t>
            </a:r>
          </a:p>
          <a:p>
            <a:r>
              <a:rPr lang="en-US" dirty="0"/>
              <a:t>Many animal species cannot adjust to the changes brought on by the land disturbance involved in coal mining. In cases where an important habitat (such as a primary breeding ground) is destroyed, the species may be eliminated.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1135" r="211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Strip mining eliminates existing vegetation and alters the soil profile</a:t>
            </a:r>
            <a:r>
              <a:rPr lang="en-US" b="1" dirty="0"/>
              <a:t>, </a:t>
            </a:r>
            <a:r>
              <a:rPr lang="en-US" dirty="0"/>
              <a:t>or the natural soil layers. </a:t>
            </a:r>
            <a:endParaRPr lang="en-US" dirty="0" smtClean="0"/>
          </a:p>
          <a:p>
            <a:r>
              <a:rPr lang="en-US" dirty="0" smtClean="0"/>
              <a:t>Mining </a:t>
            </a:r>
            <a:r>
              <a:rPr lang="en-US" dirty="0"/>
              <a:t>disturbs and may even destroy the beneficial micro-organisms in the topsoil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Strip mining </a:t>
            </a:r>
            <a:r>
              <a:rPr lang="en-US" dirty="0"/>
              <a:t>can pollute streams and disrupt water supplies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https://sites.google.com/site/stripmininghandbook/chapter-2-</a:t>
            </a:r>
            <a:r>
              <a:rPr lang="en-US" dirty="0" smtClean="0">
                <a:hlinkClick r:id="rId2"/>
              </a:rPr>
              <a:t>1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8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the problem</a:t>
            </a:r>
          </a:p>
          <a:p>
            <a:r>
              <a:rPr lang="en-US" dirty="0" smtClean="0"/>
              <a:t>Gather evidence</a:t>
            </a:r>
          </a:p>
          <a:p>
            <a:r>
              <a:rPr lang="en-US" dirty="0" smtClean="0">
                <a:hlinkClick r:id="rId2"/>
              </a:rPr>
              <a:t>Identify causes</a:t>
            </a:r>
            <a:endParaRPr lang="en-US" dirty="0" smtClean="0"/>
          </a:p>
          <a:p>
            <a:r>
              <a:rPr lang="en-US" dirty="0" smtClean="0"/>
              <a:t>Evaluate a policy</a:t>
            </a:r>
          </a:p>
          <a:p>
            <a:r>
              <a:rPr lang="en-US" dirty="0" smtClean="0"/>
              <a:t>Develop solutions</a:t>
            </a:r>
          </a:p>
          <a:p>
            <a:r>
              <a:rPr lang="en-US" dirty="0" smtClean="0"/>
              <a:t>Select best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Coal is by far the cheapest source of power fuel per million Btu, averaging less than half the price of petroleum and natural gas.</a:t>
            </a:r>
            <a:br>
              <a:rPr lang="en-US" dirty="0"/>
            </a:br>
            <a:r>
              <a:rPr lang="en-US" b="1" dirty="0"/>
              <a:t>Source: National Mining Association</a:t>
            </a:r>
            <a:endParaRPr lang="en-US" dirty="0"/>
          </a:p>
          <a:p>
            <a:r>
              <a:rPr lang="en-US" dirty="0"/>
              <a:t>The world's iron and steel industry depends on the use of coal.</a:t>
            </a:r>
            <a:br>
              <a:rPr lang="en-US" dirty="0"/>
            </a:br>
            <a:r>
              <a:rPr lang="en-US" b="1" dirty="0"/>
              <a:t>Source: World Coal Institute</a:t>
            </a:r>
            <a:endParaRPr lang="en-US" dirty="0"/>
          </a:p>
          <a:p>
            <a:r>
              <a:rPr lang="en-US" dirty="0"/>
              <a:t>The value of coal produced in the United States each year is nearly $20 billion. </a:t>
            </a:r>
            <a:br>
              <a:rPr lang="en-US" dirty="0"/>
            </a:br>
            <a:r>
              <a:rPr lang="en-US" b="1" dirty="0"/>
              <a:t>Source: EIA, Annual Energy Review 1999, T.7.8, and T.</a:t>
            </a:r>
            <a:r>
              <a:rPr lang="en-US" b="1" dirty="0" smtClean="0"/>
              <a:t>7.2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0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483</TotalTime>
  <Words>221</Words>
  <Application>Microsoft Office PowerPoint</Application>
  <PresentationFormat>On-screen Show (4:3)</PresentationFormat>
  <Paragraphs>59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Black</vt:lpstr>
      <vt:lpstr>Public Policy Analyst</vt:lpstr>
      <vt:lpstr>Steps of the PPA</vt:lpstr>
      <vt:lpstr>PowerPoint Presentation</vt:lpstr>
      <vt:lpstr>Problem: Coal Mining Companies Are Destroying Environments in the U.S. </vt:lpstr>
      <vt:lpstr>Steps of the PPA</vt:lpstr>
      <vt:lpstr>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Tonight’s Homework</vt:lpstr>
    </vt:vector>
  </TitlesOfParts>
  <Company>P.S. 98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people disturb the balance?</dc:title>
  <dc:creator>Matthew Teitter</dc:creator>
  <cp:lastModifiedBy>Joe Montecalvo</cp:lastModifiedBy>
  <cp:revision>45</cp:revision>
  <dcterms:created xsi:type="dcterms:W3CDTF">2012-02-29T09:48:29Z</dcterms:created>
  <dcterms:modified xsi:type="dcterms:W3CDTF">2013-03-04T17:15:32Z</dcterms:modified>
</cp:coreProperties>
</file>