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9" r:id="rId2"/>
    <p:sldId id="256" r:id="rId3"/>
    <p:sldId id="262" r:id="rId4"/>
    <p:sldId id="281" r:id="rId5"/>
    <p:sldId id="260" r:id="rId6"/>
    <p:sldId id="264" r:id="rId7"/>
    <p:sldId id="257" r:id="rId8"/>
    <p:sldId id="277" r:id="rId9"/>
    <p:sldId id="282" r:id="rId10"/>
    <p:sldId id="276" r:id="rId11"/>
    <p:sldId id="272" r:id="rId12"/>
    <p:sldId id="263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99C0C3-A980-497D-8622-8A6BBFF0F727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32E82B-8C47-4744-816F-38F6FA476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00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E82B-8C47-4744-816F-38F6FA47642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E82B-8C47-4744-816F-38F6FA4764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850C1D-3A1E-4740-A53C-795988EA40B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08D9F1-80FE-4A6B-9DF6-5F4011702A0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E82B-8C47-4744-816F-38F6FA4764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40E92A-FF81-4781-BE9E-D96A8D2B993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A8F13-FA38-41DA-A2E0-7C889AC35D9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E82B-8C47-4744-816F-38F6FA4764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51D904-EFE3-427C-9897-23E4D3ABC18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C1A9CC-D5CB-4E3E-8EA2-F650A527C3D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C6DC84-1585-4629-9267-61DA0421865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E82B-8C47-4744-816F-38F6FA4764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E82B-8C47-4744-816F-38F6FA4764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4DEC-B7AB-4DB4-8EA6-11D0A7852923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E81E4FB-EE20-408E-8D15-39E4CA458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2EA0-88E6-4DF5-AD55-38A4C597EC1B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4E3C-1D09-4FDB-A809-7D1D64461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122F-A776-49C6-98E0-A22F7AFF8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5114D-DAE2-4D27-B942-A4494F2AC78C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CE44-5A77-4406-9AE1-8E2262E62563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E3C0-6444-4398-92B5-AE1095F03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6A012-FF5B-4C67-A3EB-1322AF6C2EDD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2AF125-D1FE-4634-B03B-437C04BDF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34A60-88AF-47CF-A74F-ED2784C79B62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5122-F337-4AA2-8F9E-56B36C02D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BE6C-F53C-4FDF-8530-612730423069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8D66B27-CFFC-44CA-B6D6-7084A9DC3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A8CBD-2721-43AD-970A-94D21B871045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E7B68-B091-4A87-BE03-E662D08C4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42FE4-FFB8-469A-ACEA-930406C9D1B0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973751-A288-4617-AC21-52B741B34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96E243-4C0C-48AC-8344-20FF114A1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1E711-7D3A-4116-A8DB-859CD5C62711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403DC-40FA-4C51-8A6F-F3669CC0A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F616E-4B67-4B4A-903D-657AF5F914F2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AD72975-7A0D-429D-B274-E92FC10AC170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F2013-3D41-42C6-960F-C7D7E36F2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60" r:id="rId10"/>
    <p:sldLayoutId id="21474837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/>
      <p:bldP spid="103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reedictionary.com/segreg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selec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www2.maxwell.syr.edu/plegal/TIPS/gather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www2.maxwell.syr.edu/plegal/TIPS/selec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thefreedictionary.com/segregatio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www2.maxwell.syr.edu/plegal/TIPS/gather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SOCIAL SEGREGATION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2971800"/>
            <a:ext cx="8534400" cy="3151188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CREATED BY: P. SAWYERS</a:t>
            </a:r>
          </a:p>
          <a:p>
            <a:endParaRPr lang="en-US" sz="3600" dirty="0" smtClean="0"/>
          </a:p>
          <a:p>
            <a:pPr algn="ctr"/>
            <a:r>
              <a:rPr lang="en-US" sz="3600" dirty="0" smtClean="0"/>
              <a:t>IS52M  </a:t>
            </a:r>
          </a:p>
          <a:p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smtClean="0"/>
              <a:t>What are some evidences of social segregation in our school?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01625" y="1524000"/>
            <a:ext cx="4191000" cy="4598988"/>
          </a:xfrm>
        </p:spPr>
        <p:txBody>
          <a:bodyPr/>
          <a:lstStyle/>
          <a:p>
            <a:pPr algn="ctr"/>
            <a:r>
              <a:rPr lang="en-US" sz="2300" smtClean="0"/>
              <a:t>Complete the chart below</a:t>
            </a:r>
          </a:p>
          <a:p>
            <a:endParaRPr lang="en-US" sz="2300" smtClean="0"/>
          </a:p>
          <a:p>
            <a:endParaRPr lang="en-US" sz="2300" smtClean="0"/>
          </a:p>
        </p:txBody>
      </p:sp>
      <p:graphicFrame>
        <p:nvGraphicFramePr>
          <p:cNvPr id="50218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609600" y="1981200"/>
          <a:ext cx="7620000" cy="4003993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Social segregation in school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Effects on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534400" cy="758825"/>
          </a:xfrm>
        </p:spPr>
        <p:txBody>
          <a:bodyPr/>
          <a:lstStyle/>
          <a:p>
            <a:r>
              <a:rPr lang="en-US" b="1" smtClean="0"/>
              <a:t>GATHERING EVIDENCE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</a:t>
            </a:r>
            <a:r>
              <a:rPr lang="en-US" b="1" dirty="0" smtClean="0"/>
              <a:t>Using the novel, in groups:</a:t>
            </a:r>
          </a:p>
          <a:p>
            <a:pPr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/>
              <a:t>. Identify at least 2 examples of social segregation in The Outsiders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 smtClean="0"/>
              <a:t>. Explain how these examples affect the behaviors, and self esteem of the Greasers’ Gang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What are the effects of social segregation in the outsiders?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In groups of 4 list at least 5 effects and provide text details to support by completing the chart below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971800"/>
          <a:ext cx="7391400" cy="3313431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EFFECTS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of social class and segregation in The Outsiders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TEXT DETAILS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Home Work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What are some examples of Social segregation in our society?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How is this affecting various members of the society?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924800" cy="2514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500" cap="none" smtClean="0"/>
              <a:t>AND SCHOOLS IN THE INWOOD AREA OF MANHATTAN</a:t>
            </a:r>
          </a:p>
        </p:txBody>
      </p:sp>
      <p:sp>
        <p:nvSpPr>
          <p:cNvPr id="12291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51775" cy="1143000"/>
          </a:xfrm>
        </p:spPr>
        <p:txBody>
          <a:bodyPr/>
          <a:lstStyle/>
          <a:p>
            <a:pPr eaLnBrk="1" hangingPunct="1"/>
            <a:r>
              <a:rPr lang="en-US" sz="3800" b="1" smtClean="0">
                <a:hlinkClick r:id="rId3"/>
              </a:rPr>
              <a:t>Social Segregation</a:t>
            </a:r>
            <a:endParaRPr lang="en-US" sz="3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PUBLIC POLICY ANALYST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/>
              <a:t>DEFINE THE PROBLEM</a:t>
            </a:r>
          </a:p>
          <a:p>
            <a:pPr eaLnBrk="1" hangingPunct="1"/>
            <a:r>
              <a:rPr lang="en-US" b="1" smtClean="0"/>
              <a:t>GATHER THE EVIDENCE</a:t>
            </a:r>
          </a:p>
          <a:p>
            <a:pPr eaLnBrk="1" hangingPunct="1"/>
            <a:r>
              <a:rPr lang="en-US" smtClean="0"/>
              <a:t>IDENTIFY THE CAUSES</a:t>
            </a:r>
          </a:p>
          <a:p>
            <a:pPr eaLnBrk="1" hangingPunct="1"/>
            <a:r>
              <a:rPr lang="en-US" smtClean="0"/>
              <a:t>EXAMINE THE EXISTING POLICY</a:t>
            </a:r>
          </a:p>
          <a:p>
            <a:pPr eaLnBrk="1" hangingPunct="1"/>
            <a:r>
              <a:rPr lang="en-US" smtClean="0"/>
              <a:t>DEVELOP NEW SOLUTIONS</a:t>
            </a:r>
          </a:p>
          <a:p>
            <a:pPr eaLnBrk="1" hangingPunct="1"/>
            <a:r>
              <a:rPr lang="en-US" smtClean="0"/>
              <a:t>SELECT THE BEST SOLUTION </a:t>
            </a:r>
          </a:p>
          <a:p>
            <a:pPr eaLnBrk="1" hangingPunct="1"/>
            <a:r>
              <a:rPr lang="en-US" smtClean="0"/>
              <a:t>       -EFFECTIVENESS VS. FEASIBILITY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THE PUBLIC POLICY ANALYST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 this lesson we will focus on the first two steps of the PPA:</a:t>
            </a:r>
          </a:p>
          <a:p>
            <a:r>
              <a:rPr lang="en-US" smtClean="0">
                <a:hlinkClick r:id="rId3"/>
              </a:rPr>
              <a:t>DEFINE THE PROBLEM</a:t>
            </a:r>
            <a:endParaRPr lang="en-US" smtClean="0"/>
          </a:p>
          <a:p>
            <a:endParaRPr lang="en-US" smtClean="0"/>
          </a:p>
          <a:p>
            <a:r>
              <a:rPr lang="en-US" smtClean="0">
                <a:hlinkClick r:id="rId4" action="ppaction://hlinkfile"/>
              </a:rPr>
              <a:t>GATHERING THE EVIDENCE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smtClean="0">
                <a:solidFill>
                  <a:srgbClr val="2A373D"/>
                </a:solidFill>
              </a:rPr>
              <a:t>Is this cartoon depicting  class and social segregation as they occur in our schools? How?</a:t>
            </a:r>
          </a:p>
        </p:txBody>
      </p:sp>
      <p:pic>
        <p:nvPicPr>
          <p:cNvPr id="19459" name="Content Placeholder 3" descr="kwan106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2209800"/>
            <a:ext cx="360045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2A373D"/>
                </a:solidFill>
              </a:rPr>
              <a:t>Is this cartoon depicting  class and social segregation as they occur in our schools? How?</a:t>
            </a:r>
          </a:p>
        </p:txBody>
      </p:sp>
      <p:pic>
        <p:nvPicPr>
          <p:cNvPr id="20483" name="Content Placeholder 3" descr="smb070503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336675"/>
            <a:ext cx="6400800" cy="5140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hlinkClick r:id="rId3" action="ppaction://hlinkfile"/>
              </a:rPr>
              <a:t>DEFINING THE PROBLEM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4238" cy="4572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SEGREGATION:</a:t>
            </a:r>
            <a:endParaRPr lang="en-US" smtClean="0"/>
          </a:p>
          <a:p>
            <a:pPr eaLnBrk="1" hangingPunct="1"/>
            <a:r>
              <a:rPr lang="en-US" smtClean="0"/>
              <a:t>Brainstorm in groups</a:t>
            </a:r>
          </a:p>
          <a:p>
            <a:pPr eaLnBrk="1" hangingPunct="1"/>
            <a:r>
              <a:rPr lang="en-US" smtClean="0"/>
              <a:t>Groups share definitions</a:t>
            </a:r>
          </a:p>
          <a:p>
            <a:pPr eaLnBrk="1" hangingPunct="1"/>
            <a:r>
              <a:rPr lang="en-US" smtClean="0"/>
              <a:t>Share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4344" name="Picture 8" descr="segreg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057400"/>
            <a:ext cx="40386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SOCIAL SEGREGATION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WHAT IS YOUR DEFINIFTION? </a:t>
            </a:r>
          </a:p>
          <a:p>
            <a:pPr>
              <a:lnSpc>
                <a:spcPct val="90000"/>
              </a:lnSpc>
            </a:pPr>
            <a:r>
              <a:rPr lang="en-US" smtClean="0"/>
              <a:t>1.</a:t>
            </a:r>
          </a:p>
          <a:p>
            <a:pPr>
              <a:lnSpc>
                <a:spcPct val="90000"/>
              </a:lnSpc>
            </a:pPr>
            <a:r>
              <a:rPr lang="en-US" smtClean="0"/>
              <a:t>2.</a:t>
            </a:r>
          </a:p>
          <a:p>
            <a:pPr>
              <a:lnSpc>
                <a:spcPct val="90000"/>
              </a:lnSpc>
            </a:pPr>
            <a:r>
              <a:rPr lang="en-US" smtClean="0"/>
              <a:t>3.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smtClean="0"/>
              <a:t>This is  what the dictionary says: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 </a:t>
            </a:r>
            <a:r>
              <a:rPr lang="en-US" smtClean="0"/>
              <a:t>The policy or practice of separating people of different races, classes, or ethnic groups, as in schools, housing, and public or commercial facilities, especially as a form of discrimination.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hlinkClick r:id="rId3" action="ppaction://hlinkfile"/>
              </a:rPr>
              <a:t>GATHERING EVIDENCE</a:t>
            </a:r>
            <a:endParaRPr lang="en-US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b="1" smtClean="0"/>
              <a:t>What are some examples of social segregation in our school? </a:t>
            </a:r>
          </a:p>
          <a:p>
            <a:endParaRPr lang="en-US" sz="2500" b="1" smtClean="0"/>
          </a:p>
          <a:p>
            <a:r>
              <a:rPr lang="en-US" sz="2500" b="1" smtClean="0"/>
              <a:t>Students work in groups of 3 or 4 to complete the chart</a:t>
            </a:r>
          </a:p>
          <a:p>
            <a:r>
              <a:rPr lang="en-US" sz="2500" b="1" smtClean="0"/>
              <a:t>Groups share</a:t>
            </a:r>
          </a:p>
          <a:p>
            <a:endParaRPr lang="en-US" sz="2500" b="1" smtClean="0"/>
          </a:p>
          <a:p>
            <a:r>
              <a:rPr lang="en-US" sz="2500" b="1" smtClean="0"/>
              <a:t>Example 1</a:t>
            </a:r>
          </a:p>
          <a:p>
            <a:r>
              <a:rPr lang="en-US" sz="2500" b="1" smtClean="0"/>
              <a:t>Example 2</a:t>
            </a:r>
          </a:p>
          <a:p>
            <a:r>
              <a:rPr lang="en-US" sz="2500" b="1" smtClean="0"/>
              <a:t>Example 3</a:t>
            </a:r>
          </a:p>
          <a:p>
            <a:r>
              <a:rPr lang="en-US" sz="2500" b="1" smtClean="0"/>
              <a:t>Example 4</a:t>
            </a:r>
            <a:endParaRPr lang="en-US" sz="2000" b="1" smtClean="0"/>
          </a:p>
          <a:p>
            <a:endParaRPr lang="en-US" sz="2000" b="1" smtClean="0"/>
          </a:p>
          <a:p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453</TotalTime>
  <Words>314</Words>
  <Application>Microsoft Office PowerPoint</Application>
  <PresentationFormat>On-screen Show (4:3)</PresentationFormat>
  <Paragraphs>86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SOCIAL SEGREGATION</vt:lpstr>
      <vt:lpstr>Social Segregation</vt:lpstr>
      <vt:lpstr>PUBLIC POLICY ANALYST</vt:lpstr>
      <vt:lpstr>THE PUBLIC POLICY ANALYST</vt:lpstr>
      <vt:lpstr>Is this cartoon depicting  class and social segregation as they occur in our schools? How?</vt:lpstr>
      <vt:lpstr>Is this cartoon depicting  class and social segregation as they occur in our schools? How?</vt:lpstr>
      <vt:lpstr>DEFINING THE PROBLEM</vt:lpstr>
      <vt:lpstr>SOCIAL SEGREGATION</vt:lpstr>
      <vt:lpstr>GATHERING EVIDENCE</vt:lpstr>
      <vt:lpstr>What are some evidences of social segregation in our school?</vt:lpstr>
      <vt:lpstr>GATHERING EVIDENCE</vt:lpstr>
      <vt:lpstr>  What are the effects of social segregation in the outsiders?</vt:lpstr>
      <vt:lpstr>Home Work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Segregation</dc:title>
  <dc:creator>Admin</dc:creator>
  <cp:lastModifiedBy>Joe Montecalvo</cp:lastModifiedBy>
  <cp:revision>34</cp:revision>
  <dcterms:created xsi:type="dcterms:W3CDTF">2013-01-30T17:59:53Z</dcterms:created>
  <dcterms:modified xsi:type="dcterms:W3CDTF">2013-04-22T16:56:42Z</dcterms:modified>
</cp:coreProperties>
</file>