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64" r:id="rId3"/>
    <p:sldId id="265" r:id="rId4"/>
    <p:sldId id="266" r:id="rId5"/>
    <p:sldId id="260" r:id="rId6"/>
    <p:sldId id="261" r:id="rId7"/>
    <p:sldId id="259" r:id="rId8"/>
    <p:sldId id="267" r:id="rId9"/>
    <p:sldId id="258"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2405AF-D4DC-4525-9210-53C7937095DB}" type="datetimeFigureOut">
              <a:rPr lang="en-US" smtClean="0"/>
              <a:t>5/6/2013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6E5B7-6946-4F9A-95A7-F92791B41851}" type="slidenum">
              <a:rPr lang="en-US" smtClean="0"/>
              <a:t>‹#›</a:t>
            </a:fld>
            <a:endParaRPr lang="en-US"/>
          </a:p>
        </p:txBody>
      </p:sp>
    </p:spTree>
    <p:extLst>
      <p:ext uri="{BB962C8B-B14F-4D97-AF65-F5344CB8AC3E}">
        <p14:creationId xmlns:p14="http://schemas.microsoft.com/office/powerpoint/2010/main" val="536906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6E5B7-6946-4F9A-95A7-F92791B41851}"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911FF6-46AA-4E51-B023-F0C57DC38132}"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572F46B-C589-46E6-BBCA-8B1A1EBC8295}"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11FF6-46AA-4E51-B023-F0C57DC38132}"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2F46B-C589-46E6-BBCA-8B1A1EBC82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911FF6-46AA-4E51-B023-F0C57DC38132}"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2F46B-C589-46E6-BBCA-8B1A1EBC82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11FF6-46AA-4E51-B023-F0C57DC38132}"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2F46B-C589-46E6-BBCA-8B1A1EBC82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911FF6-46AA-4E51-B023-F0C57DC38132}" type="datetimeFigureOut">
              <a:rPr lang="en-US" smtClean="0"/>
              <a:pPr/>
              <a:t>5/6/2013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2F46B-C589-46E6-BBCA-8B1A1EBC8295}"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911FF6-46AA-4E51-B023-F0C57DC38132}"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2F46B-C589-46E6-BBCA-8B1A1EBC82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911FF6-46AA-4E51-B023-F0C57DC38132}" type="datetimeFigureOut">
              <a:rPr lang="en-US" smtClean="0"/>
              <a:pPr/>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72F46B-C589-46E6-BBCA-8B1A1EBC82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911FF6-46AA-4E51-B023-F0C57DC38132}"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2F46B-C589-46E6-BBCA-8B1A1EBC82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0911FF6-46AA-4E51-B023-F0C57DC38132}"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72F46B-C589-46E6-BBCA-8B1A1EBC82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911FF6-46AA-4E51-B023-F0C57DC38132}"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2F46B-C589-46E6-BBCA-8B1A1EBC8295}"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80911FF6-46AA-4E51-B023-F0C57DC38132}" type="datetimeFigureOut">
              <a:rPr lang="en-US" smtClean="0"/>
              <a:pPr/>
              <a:t>5/6/2013</a:t>
            </a:fld>
            <a:endParaRPr lang="en-US"/>
          </a:p>
        </p:txBody>
      </p:sp>
      <p:sp>
        <p:nvSpPr>
          <p:cNvPr id="7" name="Slide Number Placeholder 6"/>
          <p:cNvSpPr>
            <a:spLocks noGrp="1"/>
          </p:cNvSpPr>
          <p:nvPr>
            <p:ph type="sldNum" sz="quarter" idx="12"/>
          </p:nvPr>
        </p:nvSpPr>
        <p:spPr/>
        <p:txBody>
          <a:bodyPr/>
          <a:lstStyle/>
          <a:p>
            <a:fld id="{9572F46B-C589-46E6-BBCA-8B1A1EBC8295}"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0911FF6-46AA-4E51-B023-F0C57DC38132}" type="datetimeFigureOut">
              <a:rPr lang="en-US" smtClean="0"/>
              <a:pPr/>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572F46B-C589-46E6-BBCA-8B1A1EBC8295}"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audio" Target="../media/audio10.wav"/><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2.maxwell.syr.edu/plegal/TIPS/select.html" TargetMode="External"/><Relationship Id="rId7" Type="http://schemas.openxmlformats.org/officeDocument/2006/relationships/hyperlink" Target="http://www2.maxwell.syr.edu/plegal/TIPS/solu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2.maxwell.syr.edu/plegal/TIPS/existing.html" TargetMode="External"/><Relationship Id="rId5" Type="http://schemas.openxmlformats.org/officeDocument/2006/relationships/hyperlink" Target="http://www2.maxwell.syr.edu/plegal/TIPS/identify.html" TargetMode="External"/><Relationship Id="rId4" Type="http://schemas.openxmlformats.org/officeDocument/2006/relationships/hyperlink" Target="http://www2.maxwell.syr.edu/plegal/TIPS/gather.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2.maxwell.syr.edu/plegal/TIPS/worksheet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audio" Target="../media/audio20.wav"/><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audio" Target="../media/audio30.wav"/><Relationship Id="rId5" Type="http://schemas.openxmlformats.org/officeDocument/2006/relationships/hyperlink" Target="http://en.wikipedia.org/wiki/Gang" TargetMode="External"/><Relationship Id="rId4" Type="http://schemas.openxmlformats.org/officeDocument/2006/relationships/hyperlink" Target="http://dictionary.reference.com/browse/gang?s=t" TargetMode="External"/></Relationships>
</file>

<file path=ppt/slides/_rels/slide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audio" Target="../media/audio40.wav"/><Relationship Id="rId5" Type="http://schemas.openxmlformats.org/officeDocument/2006/relationships/image" Target="../media/image5.jpeg"/><Relationship Id="rId4" Type="http://schemas.openxmlformats.org/officeDocument/2006/relationships/hyperlink" Target="http://www.sparknotes.com/lit/outsiders/themes.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2.maxwell.syr.edu/plegal/TIPS/worksheet3.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Gang violence in America</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52625" y="457201"/>
            <a:ext cx="4752975" cy="2438400"/>
          </a:xfrm>
          <a:prstGeom prst="rect">
            <a:avLst/>
          </a:prstGeom>
        </p:spPr>
      </p:pic>
      <p:sp>
        <p:nvSpPr>
          <p:cNvPr id="5" name="Subtitle 4"/>
          <p:cNvSpPr>
            <a:spLocks noGrp="1"/>
          </p:cNvSpPr>
          <p:nvPr>
            <p:ph type="subTitle" idx="1"/>
          </p:nvPr>
        </p:nvSpPr>
        <p:spPr/>
        <p:txBody>
          <a:bodyPr/>
          <a:lstStyle/>
          <a:p>
            <a:r>
              <a:rPr lang="en-US" dirty="0" smtClean="0"/>
              <a:t>I.S. 52 Class: 721 Teacher: S. Namnun</a:t>
            </a:r>
          </a:p>
          <a:p>
            <a:endParaRPr lang="en-US" dirty="0" smtClean="0"/>
          </a:p>
          <a:p>
            <a:endParaRPr lang="en-US" dirty="0"/>
          </a:p>
        </p:txBody>
      </p:sp>
    </p:spTree>
    <p:extLst>
      <p:ext uri="{BB962C8B-B14F-4D97-AF65-F5344CB8AC3E}">
        <p14:creationId xmlns:p14="http://schemas.microsoft.com/office/powerpoint/2010/main" val="605660343"/>
      </p:ext>
    </p:extLst>
  </p:cSld>
  <p:clrMapOvr>
    <a:masterClrMapping/>
  </p:clrMapOvr>
  <mc:AlternateContent xmlns:mc="http://schemas.openxmlformats.org/markup-compatibility/2006" xmlns:p14="http://schemas.microsoft.com/office/powerpoint/2010/main">
    <mc:Choice Requires="p14">
      <p:transition spd="slow" p14:dur="3000">
        <p:push dir="u"/>
        <p:sndAc>
          <p:stSnd>
            <p:snd r:embed="rId3" name="explode.wav"/>
          </p:stSnd>
        </p:sndAc>
      </p:transition>
    </mc:Choice>
    <mc:Fallback xmlns="">
      <p:transition spd="slow">
        <p:push dir="u"/>
        <p:sndAc>
          <p:stSnd>
            <p:snd r:embed="rId5" name="explod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you join a gang?</a:t>
            </a:r>
            <a:endParaRPr lang="en-US" dirty="0"/>
          </a:p>
        </p:txBody>
      </p:sp>
      <p:sp>
        <p:nvSpPr>
          <p:cNvPr id="3" name="Content Placeholder 2"/>
          <p:cNvSpPr>
            <a:spLocks noGrp="1"/>
          </p:cNvSpPr>
          <p:nvPr>
            <p:ph idx="1"/>
          </p:nvPr>
        </p:nvSpPr>
        <p:spPr/>
        <p:txBody>
          <a:bodyPr/>
          <a:lstStyle/>
          <a:p>
            <a:r>
              <a:rPr lang="en-US" dirty="0" smtClean="0"/>
              <a:t>What are some of the reasons that you think Johnny and Pony Boy  are part of the Greasers?</a:t>
            </a:r>
          </a:p>
          <a:p>
            <a:r>
              <a:rPr lang="en-US" dirty="0" smtClean="0"/>
              <a:t>What is your identity?</a:t>
            </a:r>
          </a:p>
          <a:p>
            <a:r>
              <a:rPr lang="en-US" dirty="0" smtClean="0"/>
              <a:t> With which groups do you identify?</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3886200"/>
            <a:ext cx="1847850" cy="246697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200" y="3657600"/>
            <a:ext cx="1914525" cy="2390775"/>
          </a:xfrm>
          <a:prstGeom prst="rect">
            <a:avLst/>
          </a:prstGeom>
        </p:spPr>
      </p:pic>
    </p:spTree>
    <p:extLst>
      <p:ext uri="{BB962C8B-B14F-4D97-AF65-F5344CB8AC3E}">
        <p14:creationId xmlns:p14="http://schemas.microsoft.com/office/powerpoint/2010/main" val="32243399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fade">
                                      <p:cBhvr>
                                        <p:cTn id="61" dur="2000"/>
                                        <p:tgtEl>
                                          <p:spTgt spid="4"/>
                                        </p:tgtEl>
                                      </p:cBhvr>
                                    </p:animEffect>
                                    <p:anim calcmode="lin" valueType="num">
                                      <p:cBhvr>
                                        <p:cTn id="62" dur="2000" fill="hold"/>
                                        <p:tgtEl>
                                          <p:spTgt spid="4"/>
                                        </p:tgtEl>
                                        <p:attrNameLst>
                                          <p:attrName>ppt_w</p:attrName>
                                        </p:attrNameLst>
                                      </p:cBhvr>
                                      <p:tavLst>
                                        <p:tav tm="0" fmla="#ppt_w*sin(2.5*pi*$)">
                                          <p:val>
                                            <p:fltVal val="0"/>
                                          </p:val>
                                        </p:tav>
                                        <p:tav tm="100000">
                                          <p:val>
                                            <p:fltVal val="1"/>
                                          </p:val>
                                        </p:tav>
                                      </p:tavLst>
                                    </p:anim>
                                    <p:anim calcmode="lin" valueType="num">
                                      <p:cBhvr>
                                        <p:cTn id="6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45" presetClass="entr" presetSubtype="0" fill="hold" nodeType="click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fade">
                                      <p:cBhvr>
                                        <p:cTn id="68" dur="2000"/>
                                        <p:tgtEl>
                                          <p:spTgt spid="5"/>
                                        </p:tgtEl>
                                      </p:cBhvr>
                                    </p:animEffect>
                                    <p:anim calcmode="lin" valueType="num">
                                      <p:cBhvr>
                                        <p:cTn id="69" dur="2000" fill="hold"/>
                                        <p:tgtEl>
                                          <p:spTgt spid="5"/>
                                        </p:tgtEl>
                                        <p:attrNameLst>
                                          <p:attrName>ppt_w</p:attrName>
                                        </p:attrNameLst>
                                      </p:cBhvr>
                                      <p:tavLst>
                                        <p:tav tm="0" fmla="#ppt_w*sin(2.5*pi*$)">
                                          <p:val>
                                            <p:fltVal val="0"/>
                                          </p:val>
                                        </p:tav>
                                        <p:tav tm="100000">
                                          <p:val>
                                            <p:fltVal val="1"/>
                                          </p:val>
                                        </p:tav>
                                      </p:tavLst>
                                    </p:anim>
                                    <p:anim calcmode="lin" valueType="num">
                                      <p:cBhvr>
                                        <p:cTn id="70"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Frame</a:t>
            </a:r>
            <a:endParaRPr lang="en-US" dirty="0"/>
          </a:p>
        </p:txBody>
      </p:sp>
      <p:sp>
        <p:nvSpPr>
          <p:cNvPr id="3" name="Content Placeholder 2"/>
          <p:cNvSpPr>
            <a:spLocks noGrp="1"/>
          </p:cNvSpPr>
          <p:nvPr>
            <p:ph idx="1"/>
          </p:nvPr>
        </p:nvSpPr>
        <p:spPr/>
        <p:txBody>
          <a:bodyPr/>
          <a:lstStyle/>
          <a:p>
            <a:r>
              <a:rPr lang="en-US" dirty="0" smtClean="0"/>
              <a:t>Using your knowledge of Gangs and identity provide evidence from the book for the reasons that Johnny and Pony boy are parts of the Greasers.</a:t>
            </a:r>
          </a:p>
          <a:p>
            <a:r>
              <a:rPr lang="en-US" sz="3200" dirty="0" smtClean="0">
                <a:solidFill>
                  <a:srgbClr val="7030A0"/>
                </a:solidFill>
                <a:latin typeface="Comic Sans MS" pitchFamily="66" charset="0"/>
              </a:rPr>
              <a:t>After reading…</a:t>
            </a:r>
          </a:p>
          <a:p>
            <a:r>
              <a:rPr lang="en-US" sz="3200" dirty="0" smtClean="0">
                <a:solidFill>
                  <a:srgbClr val="7030A0"/>
                </a:solidFill>
                <a:latin typeface="Comic Sans MS" pitchFamily="66" charset="0"/>
              </a:rPr>
              <a:t>I firmly believe that…</a:t>
            </a:r>
          </a:p>
          <a:p>
            <a:r>
              <a:rPr lang="en-US" sz="3200" dirty="0" smtClean="0">
                <a:solidFill>
                  <a:srgbClr val="7030A0"/>
                </a:solidFill>
                <a:latin typeface="Comic Sans MS" pitchFamily="66" charset="0"/>
              </a:rPr>
              <a:t>Because (provide three reasons)…</a:t>
            </a:r>
          </a:p>
          <a:p>
            <a:r>
              <a:rPr lang="en-US" sz="3200" dirty="0" smtClean="0">
                <a:solidFill>
                  <a:srgbClr val="7030A0"/>
                </a:solidFill>
                <a:latin typeface="Comic Sans MS" pitchFamily="66" charset="0"/>
              </a:rPr>
              <a:t>For all these reasons, I conclude that…</a:t>
            </a:r>
            <a:endParaRPr lang="en-US" sz="3200" dirty="0">
              <a:solidFill>
                <a:srgbClr val="7030A0"/>
              </a:solidFill>
              <a:latin typeface="Comic Sans MS"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9332" y="2895600"/>
            <a:ext cx="2123567" cy="1681158"/>
          </a:xfrm>
          <a:prstGeom prst="rect">
            <a:avLst/>
          </a:prstGeom>
        </p:spPr>
      </p:pic>
    </p:spTree>
    <p:extLst>
      <p:ext uri="{BB962C8B-B14F-4D97-AF65-F5344CB8AC3E}">
        <p14:creationId xmlns:p14="http://schemas.microsoft.com/office/powerpoint/2010/main" val="23796735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We are going to use the Public Policy Analyst steps to understand the themes of the book “The Outsiders” by SE Hinton and its connection to problems that we can find in our real world. This lesson will focus on steps 1 and 3 of the PPA, Identifying the Problem and Identifying causes.</a:t>
            </a:r>
            <a:endParaRPr lang="en-US" dirty="0"/>
          </a:p>
        </p:txBody>
      </p:sp>
    </p:spTree>
    <p:extLst>
      <p:ext uri="{BB962C8B-B14F-4D97-AF65-F5344CB8AC3E}">
        <p14:creationId xmlns:p14="http://schemas.microsoft.com/office/powerpoint/2010/main" val="1987824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Steps of the </a:t>
            </a:r>
            <a:r>
              <a:rPr lang="en-US" dirty="0" err="1" smtClean="0"/>
              <a:t>Ppa</a:t>
            </a:r>
            <a:endParaRPr lang="en-US" dirty="0"/>
          </a:p>
        </p:txBody>
      </p:sp>
      <p:sp>
        <p:nvSpPr>
          <p:cNvPr id="3" name="Content Placeholder 2"/>
          <p:cNvSpPr>
            <a:spLocks noGrp="1"/>
          </p:cNvSpPr>
          <p:nvPr>
            <p:ph idx="1"/>
          </p:nvPr>
        </p:nvSpPr>
        <p:spPr/>
        <p:txBody>
          <a:bodyPr/>
          <a:lstStyle/>
          <a:p>
            <a:pPr>
              <a:buFont typeface="Arial"/>
              <a:buChar char="•"/>
            </a:pPr>
            <a:r>
              <a:rPr lang="en-US" dirty="0">
                <a:solidFill>
                  <a:srgbClr val="000000"/>
                </a:solidFill>
                <a:latin typeface="Times New Roman"/>
                <a:hlinkClick r:id="rId3"/>
              </a:rPr>
              <a:t>Define the problem</a:t>
            </a:r>
            <a:endParaRPr lang="en-US" dirty="0">
              <a:solidFill>
                <a:srgbClr val="000000"/>
              </a:solidFill>
              <a:latin typeface="Times New Roman"/>
            </a:endParaRPr>
          </a:p>
          <a:p>
            <a:pPr>
              <a:buFont typeface="Arial"/>
              <a:buChar char="•"/>
            </a:pPr>
            <a:r>
              <a:rPr lang="en-US" dirty="0">
                <a:solidFill>
                  <a:srgbClr val="000000"/>
                </a:solidFill>
                <a:latin typeface="Times New Roman"/>
                <a:hlinkClick r:id="rId4"/>
              </a:rPr>
              <a:t>Gather evidence</a:t>
            </a:r>
            <a:endParaRPr lang="en-US" dirty="0">
              <a:solidFill>
                <a:srgbClr val="000000"/>
              </a:solidFill>
              <a:latin typeface="Times New Roman"/>
            </a:endParaRPr>
          </a:p>
          <a:p>
            <a:pPr>
              <a:buFont typeface="Arial"/>
              <a:buChar char="•"/>
            </a:pPr>
            <a:r>
              <a:rPr lang="en-US" dirty="0">
                <a:solidFill>
                  <a:srgbClr val="000000"/>
                </a:solidFill>
                <a:latin typeface="Times New Roman"/>
                <a:hlinkClick r:id="rId5"/>
              </a:rPr>
              <a:t>Identify causes</a:t>
            </a:r>
            <a:endParaRPr lang="en-US" dirty="0">
              <a:solidFill>
                <a:srgbClr val="000000"/>
              </a:solidFill>
              <a:latin typeface="Times New Roman"/>
            </a:endParaRPr>
          </a:p>
          <a:p>
            <a:pPr>
              <a:buFont typeface="Arial"/>
              <a:buChar char="•"/>
            </a:pPr>
            <a:r>
              <a:rPr lang="en-US" dirty="0">
                <a:solidFill>
                  <a:srgbClr val="000000"/>
                </a:solidFill>
                <a:latin typeface="Times New Roman"/>
                <a:hlinkClick r:id="rId6"/>
              </a:rPr>
              <a:t>Evaluate a policy</a:t>
            </a:r>
            <a:endParaRPr lang="en-US" dirty="0">
              <a:solidFill>
                <a:srgbClr val="000000"/>
              </a:solidFill>
              <a:latin typeface="Times New Roman"/>
            </a:endParaRPr>
          </a:p>
          <a:p>
            <a:pPr>
              <a:buFont typeface="Arial"/>
              <a:buChar char="•"/>
            </a:pPr>
            <a:r>
              <a:rPr lang="en-US" dirty="0">
                <a:solidFill>
                  <a:srgbClr val="000000"/>
                </a:solidFill>
                <a:latin typeface="Times New Roman"/>
                <a:hlinkClick r:id="rId7"/>
              </a:rPr>
              <a:t>Develop solutions</a:t>
            </a:r>
            <a:endParaRPr lang="en-US" dirty="0">
              <a:solidFill>
                <a:srgbClr val="000000"/>
              </a:solidFill>
              <a:latin typeface="Times New Roman"/>
            </a:endParaRPr>
          </a:p>
          <a:p>
            <a:r>
              <a:rPr lang="en-US" dirty="0"/>
              <a:t/>
            </a:r>
            <a:br>
              <a:rPr lang="en-US" dirty="0"/>
            </a:br>
            <a:endParaRPr lang="en-US" dirty="0"/>
          </a:p>
        </p:txBody>
      </p:sp>
    </p:spTree>
    <p:extLst>
      <p:ext uri="{BB962C8B-B14F-4D97-AF65-F5344CB8AC3E}">
        <p14:creationId xmlns:p14="http://schemas.microsoft.com/office/powerpoint/2010/main" val="2352961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Identify the </a:t>
            </a:r>
            <a:r>
              <a:rPr lang="en-US" dirty="0" err="1" smtClean="0"/>
              <a:t>PRoblem</a:t>
            </a:r>
            <a:endParaRPr lang="en-US" dirty="0"/>
          </a:p>
        </p:txBody>
      </p:sp>
      <p:sp>
        <p:nvSpPr>
          <p:cNvPr id="3" name="Content Placeholder 2"/>
          <p:cNvSpPr>
            <a:spLocks noGrp="1"/>
          </p:cNvSpPr>
          <p:nvPr>
            <p:ph idx="1"/>
          </p:nvPr>
        </p:nvSpPr>
        <p:spPr/>
        <p:txBody>
          <a:bodyPr/>
          <a:lstStyle/>
          <a:p>
            <a:r>
              <a:rPr lang="en-US" dirty="0">
                <a:hlinkClick r:id="rId3"/>
              </a:rPr>
              <a:t>http://</a:t>
            </a:r>
            <a:r>
              <a:rPr lang="en-US" dirty="0" smtClean="0">
                <a:hlinkClick r:id="rId3"/>
              </a:rPr>
              <a:t>www2.maxwell.syr.edu/plegal/TIPS/worksheet1.html</a:t>
            </a:r>
            <a:endParaRPr lang="en-US" dirty="0" smtClean="0"/>
          </a:p>
          <a:p>
            <a:endParaRPr lang="en-US" dirty="0"/>
          </a:p>
          <a:p>
            <a:r>
              <a:rPr lang="en-US" dirty="0" smtClean="0"/>
              <a:t>Use the following worksheet as a starting point to analyze “Gang Violence in America.”</a:t>
            </a:r>
            <a:endParaRPr lang="en-US" dirty="0"/>
          </a:p>
        </p:txBody>
      </p:sp>
    </p:spTree>
    <p:extLst>
      <p:ext uri="{BB962C8B-B14F-4D97-AF65-F5344CB8AC3E}">
        <p14:creationId xmlns:p14="http://schemas.microsoft.com/office/powerpoint/2010/main" val="1310804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Gang Violence in America</a:t>
            </a:r>
            <a:endParaRPr lang="en-US" dirty="0"/>
          </a:p>
        </p:txBody>
      </p:sp>
      <p:sp>
        <p:nvSpPr>
          <p:cNvPr id="3" name="Content Placeholder 2"/>
          <p:cNvSpPr>
            <a:spLocks noGrp="1"/>
          </p:cNvSpPr>
          <p:nvPr>
            <p:ph idx="1"/>
          </p:nvPr>
        </p:nvSpPr>
        <p:spPr/>
        <p:txBody>
          <a:bodyPr/>
          <a:lstStyle/>
          <a:p>
            <a:r>
              <a:rPr lang="en-US" dirty="0" smtClean="0"/>
              <a:t>Understanding the concept of Gang violence in America  as a way to create prior knowledge for </a:t>
            </a:r>
            <a:r>
              <a:rPr lang="en-US" i="1" dirty="0" smtClean="0"/>
              <a:t>The Outsiders </a:t>
            </a:r>
            <a:r>
              <a:rPr lang="en-US" dirty="0" smtClean="0"/>
              <a:t> by S.E. Hinton.</a:t>
            </a:r>
          </a:p>
          <a:p>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0" y="3657600"/>
            <a:ext cx="1219200" cy="16002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86200" y="3337560"/>
            <a:ext cx="2286000" cy="2000250"/>
          </a:xfrm>
          <a:prstGeom prst="rect">
            <a:avLst/>
          </a:prstGeom>
        </p:spPr>
      </p:pic>
    </p:spTree>
    <p:extLst>
      <p:ext uri="{BB962C8B-B14F-4D97-AF65-F5344CB8AC3E}">
        <p14:creationId xmlns:p14="http://schemas.microsoft.com/office/powerpoint/2010/main" val="3792392450"/>
      </p:ext>
    </p:extLst>
  </p:cSld>
  <p:clrMapOvr>
    <a:masterClrMapping/>
  </p:clrMapOvr>
  <mc:AlternateContent xmlns:mc="http://schemas.openxmlformats.org/markup-compatibility/2006" xmlns:p14="http://schemas.microsoft.com/office/powerpoint/2010/main">
    <mc:Choice Requires="p14">
      <p:transition spd="slow" p14:dur="2500">
        <p:randomBar dir="vert"/>
        <p:sndAc>
          <p:stSnd>
            <p:snd r:embed="rId3" name="bomb.wav"/>
          </p:stSnd>
        </p:sndAc>
      </p:transition>
    </mc:Choice>
    <mc:Fallback xmlns="">
      <p:transition spd="slow">
        <p:randomBar dir="vert"/>
        <p:sndAc>
          <p:stSnd>
            <p:snd r:embed="rId6"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a:t>
            </a:r>
            <a:r>
              <a:rPr lang="en-US" dirty="0" smtClean="0">
                <a:hlinkClick r:id="rId4"/>
              </a:rPr>
              <a:t>gang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think there is </a:t>
            </a:r>
            <a:r>
              <a:rPr lang="en-US" dirty="0" smtClean="0">
                <a:hlinkClick r:id="rId5"/>
              </a:rPr>
              <a:t>gang</a:t>
            </a:r>
            <a:r>
              <a:rPr lang="en-US" dirty="0" smtClean="0"/>
              <a:t> violence problem in this country?</a:t>
            </a:r>
          </a:p>
          <a:p>
            <a:r>
              <a:rPr lang="en-US" dirty="0" smtClean="0"/>
              <a:t>Why do you think some people may join a gang?</a:t>
            </a:r>
          </a:p>
          <a:p>
            <a:r>
              <a:rPr lang="en-US" dirty="0" smtClean="0"/>
              <a:t>Are there any gangs in your community?</a:t>
            </a:r>
          </a:p>
          <a:p>
            <a:r>
              <a:rPr lang="en-US" dirty="0" smtClean="0"/>
              <a:t>Do you feel part of any group?</a:t>
            </a:r>
          </a:p>
          <a:p>
            <a:r>
              <a:rPr lang="en-US" dirty="0" smtClean="0"/>
              <a:t>Why do you think some people feel safe belonging to a group or gang?</a:t>
            </a:r>
            <a:endParaRPr lang="en-US" dirty="0"/>
          </a:p>
        </p:txBody>
      </p:sp>
    </p:spTree>
    <p:extLst>
      <p:ext uri="{BB962C8B-B14F-4D97-AF65-F5344CB8AC3E}">
        <p14:creationId xmlns:p14="http://schemas.microsoft.com/office/powerpoint/2010/main" val="3180869654"/>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3" name="breeze.wav"/>
          </p:stSnd>
        </p:sndAc>
      </p:transition>
    </mc:Choice>
    <mc:Fallback xmlns="">
      <p:transition spd="slow">
        <p:circle/>
        <p:sndAc>
          <p:stSnd>
            <p:snd r:embed="rId6"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Understanding the theme</a:t>
            </a:r>
            <a:endParaRPr lang="en-US" dirty="0"/>
          </a:p>
        </p:txBody>
      </p:sp>
      <p:sp>
        <p:nvSpPr>
          <p:cNvPr id="3" name="Content Placeholder 2"/>
          <p:cNvSpPr>
            <a:spLocks noGrp="1"/>
          </p:cNvSpPr>
          <p:nvPr>
            <p:ph idx="1"/>
          </p:nvPr>
        </p:nvSpPr>
        <p:spPr/>
        <p:txBody>
          <a:bodyPr/>
          <a:lstStyle/>
          <a:p>
            <a:r>
              <a:rPr lang="en-US" smtClean="0"/>
              <a:t>Why is important to understand the concept of gang violence in America to fully appreciated the </a:t>
            </a:r>
            <a:r>
              <a:rPr lang="en-US" smtClean="0">
                <a:hlinkClick r:id="rId4"/>
              </a:rPr>
              <a:t>theme</a:t>
            </a:r>
            <a:r>
              <a:rPr lang="en-US" smtClean="0"/>
              <a:t> of the Outsiders?</a:t>
            </a:r>
          </a:p>
          <a:p>
            <a:endParaRPr lang="en-US"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7550" y="3398519"/>
            <a:ext cx="2628900" cy="1743075"/>
          </a:xfrm>
          <a:prstGeom prst="rect">
            <a:avLst/>
          </a:prstGeom>
        </p:spPr>
      </p:pic>
    </p:spTree>
    <p:extLst>
      <p:ext uri="{BB962C8B-B14F-4D97-AF65-F5344CB8AC3E}">
        <p14:creationId xmlns:p14="http://schemas.microsoft.com/office/powerpoint/2010/main" val="1687506525"/>
      </p:ext>
    </p:extLst>
  </p:cSld>
  <p:clrMapOvr>
    <a:masterClrMapping/>
  </p:clrMapOvr>
  <mc:AlternateContent xmlns:mc="http://schemas.openxmlformats.org/markup-compatibility/2006" xmlns:p14="http://schemas.microsoft.com/office/powerpoint/2010/main">
    <mc:Choice Requires="p14">
      <p:transition spd="slow" p14:dur="2250">
        <p:dissolve/>
        <p:sndAc>
          <p:stSnd>
            <p:snd r:embed="rId3" name="hammer.wav"/>
          </p:stSnd>
        </p:sndAc>
      </p:transition>
    </mc:Choice>
    <mc:Fallback xmlns="">
      <p:transition spd="slow">
        <p:dissolve/>
        <p:sndAc>
          <p:stSnd>
            <p:snd r:embed="rId6"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Identify Causes</a:t>
            </a:r>
            <a:endParaRPr lang="en-US" dirty="0"/>
          </a:p>
        </p:txBody>
      </p:sp>
      <p:sp>
        <p:nvSpPr>
          <p:cNvPr id="3" name="Content Placeholder 2"/>
          <p:cNvSpPr>
            <a:spLocks noGrp="1"/>
          </p:cNvSpPr>
          <p:nvPr>
            <p:ph idx="1"/>
          </p:nvPr>
        </p:nvSpPr>
        <p:spPr/>
        <p:txBody>
          <a:bodyPr/>
          <a:lstStyle/>
          <a:p>
            <a:r>
              <a:rPr lang="en-US" dirty="0">
                <a:hlinkClick r:id="rId3"/>
              </a:rPr>
              <a:t>http://</a:t>
            </a:r>
            <a:r>
              <a:rPr lang="en-US" dirty="0" smtClean="0">
                <a:hlinkClick r:id="rId3"/>
              </a:rPr>
              <a:t>www2.maxwell.syr.edu/plegal/TIPS/worksheet3.html</a:t>
            </a:r>
            <a:endParaRPr lang="en-US" dirty="0" smtClean="0"/>
          </a:p>
          <a:p>
            <a:endParaRPr lang="en-US" dirty="0"/>
          </a:p>
          <a:p>
            <a:r>
              <a:rPr lang="en-US" dirty="0" smtClean="0"/>
              <a:t>Use the following worksheet and the guiding questions in the following slides to identify some possible causes of people joining gangs.</a:t>
            </a:r>
            <a:endParaRPr lang="en-US" dirty="0"/>
          </a:p>
        </p:txBody>
      </p:sp>
    </p:spTree>
    <p:extLst>
      <p:ext uri="{BB962C8B-B14F-4D97-AF65-F5344CB8AC3E}">
        <p14:creationId xmlns:p14="http://schemas.microsoft.com/office/powerpoint/2010/main" val="3758613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 you belong to a group?</a:t>
            </a:r>
            <a:endParaRPr lang="en-US" dirty="0"/>
          </a:p>
        </p:txBody>
      </p:sp>
      <p:sp>
        <p:nvSpPr>
          <p:cNvPr id="3" name="Content Placeholder 2"/>
          <p:cNvSpPr>
            <a:spLocks noGrp="1"/>
          </p:cNvSpPr>
          <p:nvPr>
            <p:ph idx="1"/>
          </p:nvPr>
        </p:nvSpPr>
        <p:spPr/>
        <p:txBody>
          <a:bodyPr/>
          <a:lstStyle/>
          <a:p>
            <a:r>
              <a:rPr lang="en-US" dirty="0" smtClean="0"/>
              <a:t>Do you think the Greasers in </a:t>
            </a:r>
            <a:r>
              <a:rPr lang="en-US" i="1" dirty="0" smtClean="0"/>
              <a:t>The Outsiders </a:t>
            </a:r>
            <a:r>
              <a:rPr lang="en-US" dirty="0" smtClean="0"/>
              <a:t>are really a gang? Explain your answer.</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1355" y="2971800"/>
            <a:ext cx="2609850" cy="1752600"/>
          </a:xfrm>
          <a:prstGeom prst="rect">
            <a:avLst/>
          </a:prstGeom>
        </p:spPr>
      </p:pic>
    </p:spTree>
    <p:extLst>
      <p:ext uri="{BB962C8B-B14F-4D97-AF65-F5344CB8AC3E}">
        <p14:creationId xmlns:p14="http://schemas.microsoft.com/office/powerpoint/2010/main" val="424960619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151</TotalTime>
  <Words>380</Words>
  <Application>Microsoft Office PowerPoint</Application>
  <PresentationFormat>On-screen Show (4:3)</PresentationFormat>
  <Paragraphs>52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Gang violence in America</vt:lpstr>
      <vt:lpstr>Introduction</vt:lpstr>
      <vt:lpstr>The Steps of the Ppa</vt:lpstr>
      <vt:lpstr>Step 1: Identify the PRoblem</vt:lpstr>
      <vt:lpstr>Gang Violence in America</vt:lpstr>
      <vt:lpstr>What is a gang?</vt:lpstr>
      <vt:lpstr>Understanding the theme</vt:lpstr>
      <vt:lpstr>Step 3: Identify Causes</vt:lpstr>
      <vt:lpstr>Do you belong to a group?</vt:lpstr>
      <vt:lpstr>Would you join a gang?</vt:lpstr>
      <vt:lpstr>Language Frame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Gang violence in America</dc:title>
  <dc:creator>admin</dc:creator>
  <cp:lastModifiedBy>Joe Montecalvo</cp:lastModifiedBy>
  <cp:revision>16</cp:revision>
  <dcterms:created xsi:type="dcterms:W3CDTF">2013-01-30T18:25:58Z</dcterms:created>
  <dcterms:modified xsi:type="dcterms:W3CDTF">2013-05-06T16:17:22Z</dcterms:modified>
</cp:coreProperties>
</file>