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  <p:sldMasterId id="2147484036" r:id="rId2"/>
  </p:sldMasterIdLst>
  <p:notesMasterIdLst>
    <p:notesMasterId r:id="rId16"/>
  </p:notesMasterIdLst>
  <p:sldIdLst>
    <p:sldId id="256" r:id="rId3"/>
    <p:sldId id="273" r:id="rId4"/>
    <p:sldId id="261" r:id="rId5"/>
    <p:sldId id="262" r:id="rId6"/>
    <p:sldId id="260" r:id="rId7"/>
    <p:sldId id="258" r:id="rId8"/>
    <p:sldId id="259" r:id="rId9"/>
    <p:sldId id="263" r:id="rId10"/>
    <p:sldId id="264" r:id="rId11"/>
    <p:sldId id="269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Rockwell Extra Bol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B2B2B2"/>
    <a:srgbClr val="CCFF99"/>
    <a:srgbClr val="666699"/>
    <a:srgbClr val="008080"/>
    <a:srgbClr val="FF0000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3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Brush Script MT" pitchFamily="66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Brush Script MT" pitchFamily="66" charset="0"/>
              </a:defRPr>
            </a:lvl1pPr>
          </a:lstStyle>
          <a:p>
            <a:fld id="{5CDDD4FA-543A-4F6A-92D9-87B2FB6BED14}" type="datetimeFigureOut">
              <a:rPr lang="en-US"/>
              <a:pPr/>
              <a:t>2/20/2013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Brush Script MT" pitchFamily="66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Brush Script MT" pitchFamily="66" charset="0"/>
              </a:defRPr>
            </a:lvl1pPr>
          </a:lstStyle>
          <a:p>
            <a:fld id="{01EA9BA4-90CD-4638-B421-D92154A05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ffectLst/>
                <a:latin typeface="Brush Script MT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ffectLst/>
                <a:latin typeface="Brush Script MT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ffectLst/>
                <a:latin typeface="Brush Script MT" pitchFamily="66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</p:grpSp>
      </p:grpSp>
      <p:sp>
        <p:nvSpPr>
          <p:cNvPr id="1177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08F6-89EB-4972-9354-FFE064A9E33B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0304-B7F8-4CE1-918A-9D2B65BC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EE6D-C8DA-4D1B-9CEA-AB8DF20CB202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C282-DA03-4425-9E68-C522768AB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7A26-6F05-40B6-83F3-CD6BC53F5B24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B57D-91B5-41B4-8BB2-1F6EF30FB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/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6B6B-7E99-4F44-97FC-726646184E86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C0C2-DE4D-42E1-B54C-19B0DDDD7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C51F-1E47-40F8-9629-65E6FCE20EDC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9518-3261-4AC2-A3B5-8A516B74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8778-E8F5-4061-84AE-2D9FE9DA6EDC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10AC-D627-42F2-9128-D23E8A25C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86EC-FBDD-475D-B58A-26BF7D9B791F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D5F9-A54A-464F-BC0B-B88A2C9F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5DC1-9EE5-4BD7-A841-A96F93D1FA99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C2D2-0069-400C-B185-40C52417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3ACB-20F7-461F-ADF1-D76EBCF9ED32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FE6D-CEC0-409F-B8D8-BFF8D126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843D-5783-4596-8722-D9475616CDC2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F05F-2B79-4EB7-BCA1-86FDF217D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AC98-9667-411E-BF1F-738FF124CEEE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A60A-E845-435B-9736-278DA28C6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38B5-DEA1-4297-AF24-BC18683987CF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2788-AC36-44E4-87E9-FA44719C1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ffectLst/>
                <a:latin typeface="Brush Script MT" pitchFamily="66" charset="0"/>
              </a:endParaRPr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effectLst/>
                <a:latin typeface="Brush Script MT" pitchFamily="66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67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effectLst/>
                  <a:latin typeface="Brush Script MT" pitchFamily="66" charset="0"/>
                </a:endParaRPr>
              </a:p>
            </p:txBody>
          </p:sp>
        </p:grpSp>
      </p:grpSp>
      <p:sp>
        <p:nvSpPr>
          <p:cNvPr id="1167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0E07C0C-89FD-4528-987A-E8B1449BED56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1167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5549861-F313-471E-9BA9-48B8F41D6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48" r:id="rId2"/>
    <p:sldLayoutId id="2147484047" r:id="rId3"/>
    <p:sldLayoutId id="2147484046" r:id="rId4"/>
    <p:sldLayoutId id="2147484045" r:id="rId5"/>
    <p:sldLayoutId id="2147484044" r:id="rId6"/>
    <p:sldLayoutId id="2147484043" r:id="rId7"/>
    <p:sldLayoutId id="2147484042" r:id="rId8"/>
    <p:sldLayoutId id="2147484041" r:id="rId9"/>
    <p:sldLayoutId id="2147484040" r:id="rId10"/>
    <p:sldLayoutId id="21474840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77021E-E451-4BC3-AFA2-68B5E3750AF6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12740FA-17AA-488C-B811-2599BED56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ltginwood1/lt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p12.nysed.gov/sss/schoolhealth/schoolhealtheducation/GuidanceDocumentFinal1105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12.nysed.gov/sss/schoolhealth/schoolhealtheducation/GuidanceDocumentFinal1105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12.nysed.gov/sss/schoolhealth/schoolhealtheducation/GuidanceDocumentFinal1105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12.nysed.gov/sss/schoolhealth/schoolhealtheducation/GuidanceDocumentFinal110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educationnext.org/stuck-in-the%20middl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ducationnext.org/stuck-in-the%20middl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apa.org/helpcenter/middle-school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://www.news-press.com/article/20111003/NEWS0104/110030340/Combating-middle-school-malais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thinking.com/trendingtopic/relateditem/1226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2.maxwell.syr.edu/plegal/ppas/worksheet4.html" TargetMode="External"/><Relationship Id="rId4" Type="http://schemas.openxmlformats.org/officeDocument/2006/relationships/hyperlink" Target="http://schools.nyc.gov/accountability/resources/testing/default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club.org/web/journals/2004/cleary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club.org/web/journals/2004/cleary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75" y="1431925"/>
            <a:ext cx="7851648" cy="1828800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5600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Rockwell Extra Bold" pitchFamily="18" charset="0"/>
              </a:rPr>
              <a:t>Poor Academic Middle School Performance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136650" y="3165475"/>
            <a:ext cx="7200900" cy="1644650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en-US" sz="4600">
                <a:solidFill>
                  <a:srgbClr val="FFC000"/>
                </a:solidFill>
                <a:latin typeface="Rockwell Extra Bold" pitchFamily="18" charset="0"/>
              </a:rPr>
              <a:t>What Should We Do?</a:t>
            </a:r>
          </a:p>
        </p:txBody>
      </p:sp>
      <p:pic>
        <p:nvPicPr>
          <p:cNvPr id="15363" name="Picture 4" descr="C:\Documents and Settings\admin\Local Settings\Temporary Internet Files\Content.IE5\4QD99NA0\MP9003872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14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066800" y="41148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3399"/>
                </a:solidFill>
                <a:effectLst/>
              </a:rPr>
              <a:t>Teacher:</a:t>
            </a:r>
          </a:p>
          <a:p>
            <a:r>
              <a:rPr lang="en-US" sz="1800">
                <a:solidFill>
                  <a:srgbClr val="FF3399"/>
                </a:solidFill>
                <a:effectLst/>
              </a:rPr>
              <a:t>Ceasar Johnson</a:t>
            </a:r>
          </a:p>
          <a:p>
            <a:r>
              <a:rPr lang="en-US" sz="1800">
                <a:solidFill>
                  <a:srgbClr val="FF3399"/>
                </a:solidFill>
                <a:effectLst/>
              </a:rPr>
              <a:t>Mr.Johnson@Inwood52.org</a:t>
            </a:r>
          </a:p>
          <a:p>
            <a:r>
              <a:rPr lang="en-US" sz="1800">
                <a:solidFill>
                  <a:srgbClr val="FF3399"/>
                </a:solidFill>
                <a:effectLst/>
              </a:rPr>
              <a:t>IS52 Middle School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2057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  <a:hlinkClick r:id="rId3"/>
              </a:rPr>
              <a:t>Public Policy</a:t>
            </a:r>
          </a:p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  <a:hlinkClick r:id="rId3"/>
              </a:rPr>
              <a:t>Analyst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114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effectLst/>
                <a:latin typeface="Rockwell Extra Bold" pitchFamily="18" charset="0"/>
              </a:rPr>
              <a:t>	</a:t>
            </a:r>
            <a:r>
              <a:rPr lang="en-US" sz="2000" smtClean="0">
                <a:effectLst/>
                <a:latin typeface="Rockwell Extra Bold" pitchFamily="18" charset="0"/>
                <a:hlinkClick r:id="rId2"/>
              </a:rPr>
              <a:t>A Closer Look at Health Education Skills p.20:</a:t>
            </a:r>
            <a:endParaRPr lang="en-US" sz="2000" smtClean="0">
              <a:effectLst/>
              <a:latin typeface="Rockwell Extra Bold" pitchFamily="18" charset="0"/>
            </a:endParaRPr>
          </a:p>
          <a:p>
            <a:endParaRPr lang="en-US" sz="2000" smtClean="0">
              <a:solidFill>
                <a:srgbClr val="FF0000"/>
              </a:solidFill>
              <a:effectLst/>
              <a:latin typeface="Rockwell Extra Bold" pitchFamily="18" charset="0"/>
            </a:endParaRPr>
          </a:p>
          <a:p>
            <a:r>
              <a:rPr lang="en-US" sz="2000" smtClean="0">
                <a:solidFill>
                  <a:srgbClr val="FF0000"/>
                </a:solidFill>
                <a:effectLst/>
                <a:latin typeface="Rockwell Extra Bold" pitchFamily="18" charset="0"/>
              </a:rPr>
              <a:t>Self-Management</a:t>
            </a:r>
          </a:p>
          <a:p>
            <a:r>
              <a:rPr lang="en-US" sz="2000" smtClean="0">
                <a:solidFill>
                  <a:srgbClr val="FF6600"/>
                </a:solidFill>
                <a:effectLst/>
                <a:latin typeface="Rockwell Extra Bold" pitchFamily="18" charset="0"/>
              </a:rPr>
              <a:t>Relationship Management</a:t>
            </a:r>
            <a:r>
              <a:rPr lang="en-US" sz="2000" smtClean="0">
                <a:effectLst/>
                <a:latin typeface="Rockwell Extra Bold" pitchFamily="18" charset="0"/>
              </a:rPr>
              <a:t>                                                    </a:t>
            </a:r>
          </a:p>
          <a:p>
            <a:r>
              <a:rPr lang="en-US" sz="2000" smtClean="0">
                <a:solidFill>
                  <a:srgbClr val="FFFF00"/>
                </a:solidFill>
                <a:effectLst/>
                <a:latin typeface="Rockwell Extra Bold" pitchFamily="18" charset="0"/>
              </a:rPr>
              <a:t>Stress Management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r>
              <a:rPr lang="en-US" sz="2000" smtClean="0">
                <a:solidFill>
                  <a:srgbClr val="009900"/>
                </a:solidFill>
                <a:effectLst/>
                <a:latin typeface="Rockwell Extra Bold" pitchFamily="18" charset="0"/>
              </a:rPr>
              <a:t>Communication </a:t>
            </a:r>
          </a:p>
          <a:p>
            <a:r>
              <a:rPr lang="en-US" sz="2000" smtClean="0">
                <a:solidFill>
                  <a:schemeClr val="accent2"/>
                </a:solidFill>
                <a:effectLst/>
                <a:latin typeface="Rockwell Extra Bold" pitchFamily="18" charset="0"/>
              </a:rPr>
              <a:t>Planning and Goal Setting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r>
              <a:rPr lang="en-US" sz="2000" smtClean="0">
                <a:solidFill>
                  <a:srgbClr val="FF66CC"/>
                </a:solidFill>
                <a:effectLst/>
                <a:latin typeface="Rockwell Extra Bold" pitchFamily="18" charset="0"/>
              </a:rPr>
              <a:t>Decision Making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r>
              <a:rPr lang="en-US" sz="2000" smtClean="0">
                <a:solidFill>
                  <a:srgbClr val="CC6600"/>
                </a:solidFill>
                <a:effectLst/>
                <a:latin typeface="Rockwell Extra Bold" pitchFamily="18" charset="0"/>
              </a:rPr>
              <a:t>Advocacy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effectLst/>
              </a:rPr>
              <a:t>Enhance NYS Health Standards In Middle School Education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7010400" y="304800"/>
            <a:ext cx="1676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Solution</a:t>
            </a:r>
          </a:p>
        </p:txBody>
      </p:sp>
      <p:pic>
        <p:nvPicPr>
          <p:cNvPr id="30725" name="Picture 5" descr="MC90007874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6600"/>
            <a:ext cx="2901950" cy="326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543800" cy="746125"/>
          </a:xfrm>
          <a:noFill/>
          <a:ln/>
        </p:spPr>
        <p:txBody>
          <a:bodyPr/>
          <a:lstStyle/>
          <a:p>
            <a:r>
              <a:rPr lang="en-US" sz="2000" b="0" smtClean="0">
                <a:solidFill>
                  <a:srgbClr val="FF6600"/>
                </a:solidFill>
                <a:effectLst/>
                <a:latin typeface="Rockwell Extra Bold" pitchFamily="18" charset="0"/>
              </a:rPr>
              <a:t>Enhance NYS Health Standards In</a:t>
            </a:r>
            <a:br>
              <a:rPr lang="en-US" sz="2000" b="0" smtClean="0">
                <a:solidFill>
                  <a:srgbClr val="FF6600"/>
                </a:solidFill>
                <a:effectLst/>
                <a:latin typeface="Rockwell Extra Bold" pitchFamily="18" charset="0"/>
              </a:rPr>
            </a:br>
            <a:r>
              <a:rPr lang="en-US" sz="2000" b="0" smtClean="0">
                <a:solidFill>
                  <a:srgbClr val="FF6600"/>
                </a:solidFill>
                <a:effectLst/>
                <a:latin typeface="Rockwell Extra Bold" pitchFamily="18" charset="0"/>
              </a:rPr>
              <a:t>Middle School Education: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Rockwell Extra Bold" pitchFamily="18" charset="0"/>
                <a:hlinkClick r:id="rId2"/>
              </a:rPr>
              <a:t>A Closer Look at Functional Knowledge Skills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Rockwell Extra Bold" pitchFamily="18" charset="0"/>
                <a:hlinkClick r:id="rId2"/>
              </a:rPr>
              <a:t>p.28</a:t>
            </a:r>
            <a:endParaRPr lang="en-US" sz="2000" smtClean="0">
              <a:effectLst/>
              <a:latin typeface="Rockwell Extra Bol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effectLst/>
              <a:latin typeface="Rockwell Extra Bol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CCFF99"/>
                </a:solidFill>
                <a:effectLst/>
                <a:latin typeface="Rockwell Extra Bold" pitchFamily="18" charset="0"/>
              </a:rPr>
              <a:t>Physical Activity and Nutrition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66CC"/>
                </a:solidFill>
                <a:effectLst/>
                <a:latin typeface="Rockwell Extra Bold" pitchFamily="18" charset="0"/>
              </a:rPr>
              <a:t>HIV/AIDS </a:t>
            </a:r>
            <a:r>
              <a:rPr lang="en-US" sz="2000" smtClean="0">
                <a:effectLst/>
                <a:latin typeface="Rockwell Extra Bold" pitchFamily="18" charset="0"/>
              </a:rPr>
              <a:t>       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009900"/>
                </a:solidFill>
                <a:effectLst/>
                <a:latin typeface="Rockwell Extra Bold" pitchFamily="18" charset="0"/>
              </a:rPr>
              <a:t>Sexual Risk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  <a:effectLst/>
                <a:latin typeface="Rockwell Extra Bold" pitchFamily="18" charset="0"/>
              </a:rPr>
              <a:t>Tobacco 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  <a:effectLst/>
                <a:latin typeface="Rockwell Extra Bold" pitchFamily="18" charset="0"/>
              </a:rPr>
              <a:t>Alcohol &amp; other Drugs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6600"/>
                </a:solidFill>
                <a:effectLst/>
                <a:latin typeface="Rockwell Extra Bold" pitchFamily="18" charset="0"/>
              </a:rPr>
              <a:t>Family Life/Sexual Health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  <a:effectLst/>
                <a:latin typeface="Rockwell Extra Bold" pitchFamily="18" charset="0"/>
              </a:rPr>
              <a:t>Unintentional Injury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C0C0C0"/>
                </a:solidFill>
                <a:effectLst/>
                <a:latin typeface="Rockwell Extra Bold" pitchFamily="18" charset="0"/>
              </a:rPr>
              <a:t>Violence Prevention</a:t>
            </a:r>
            <a:r>
              <a:rPr lang="en-US" sz="2000" smtClean="0">
                <a:effectLst/>
                <a:latin typeface="Rockwell Extra Bol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CC6600"/>
                </a:solidFill>
                <a:effectLst/>
                <a:latin typeface="Rockwell Extra Bold" pitchFamily="18" charset="0"/>
              </a:rPr>
              <a:t>Other Required Health Areas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6477000" y="0"/>
            <a:ext cx="2286000" cy="1228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Solution continued…</a:t>
            </a:r>
          </a:p>
        </p:txBody>
      </p:sp>
      <p:pic>
        <p:nvPicPr>
          <p:cNvPr id="28690" name="Picture 18" descr="MP90034195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0"/>
            <a:ext cx="26098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effectLst/>
                <a:latin typeface="Rockwell Extra Bold" pitchFamily="18" charset="0"/>
                <a:hlinkClick r:id="rId2"/>
              </a:rPr>
              <a:t>Standards and Indicators</a:t>
            </a:r>
            <a:r>
              <a:rPr lang="en-US" sz="1600" smtClean="0">
                <a:effectLst/>
                <a:latin typeface="Rockwell Extra Bold" pitchFamily="18" charset="0"/>
              </a:rPr>
              <a:t> p.18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>
                <a:solidFill>
                  <a:srgbClr val="CCCC00"/>
                </a:solidFill>
                <a:effectLst/>
                <a:latin typeface="Rockwell Extra Bold" pitchFamily="18" charset="0"/>
              </a:rPr>
              <a:t>Essential Student Question:</a:t>
            </a:r>
            <a:r>
              <a:rPr lang="en-US" sz="2000" i="1" smtClean="0">
                <a:effectLst/>
                <a:latin typeface="Rockwell Extra Bold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CC00"/>
                </a:solidFill>
                <a:effectLst/>
                <a:latin typeface="Rockwell Extra Bold" pitchFamily="18" charset="0"/>
              </a:rPr>
              <a:t>What health knowledge and skills do I need 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CC00"/>
                </a:solidFill>
                <a:effectLst/>
                <a:latin typeface="Rockwell Extra Bold" pitchFamily="18" charset="0"/>
              </a:rPr>
              <a:t>know and be able to do to be safe and healthy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CC00"/>
                </a:solidFill>
                <a:effectLst/>
                <a:latin typeface="Rockwell Extra Bold" pitchFamily="18" charset="0"/>
              </a:rPr>
              <a:t>and achieve the NYS and National Standards?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000" smtClean="0">
              <a:solidFill>
                <a:srgbClr val="CCCC00"/>
              </a:solidFill>
              <a:effectLst/>
              <a:latin typeface="Rockwell Extra Bol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000" smtClean="0">
              <a:effectLst/>
              <a:latin typeface="Rockwell Extra Bol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>
                <a:effectLst/>
                <a:latin typeface="Rockwell Extra Bold" pitchFamily="18" charset="0"/>
              </a:rPr>
              <a:t> </a:t>
            </a:r>
            <a:r>
              <a:rPr lang="en-US" sz="2000" smtClean="0">
                <a:solidFill>
                  <a:srgbClr val="C0C0C0"/>
                </a:solidFill>
                <a:effectLst/>
                <a:latin typeface="Rockwell Extra Bold" pitchFamily="18" charset="0"/>
              </a:rPr>
              <a:t>NYSHE 1.  Personal Health and Fitness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>
                <a:solidFill>
                  <a:srgbClr val="C0C0C0"/>
                </a:solidFill>
                <a:effectLst/>
                <a:latin typeface="Rockwell Extra Bold" pitchFamily="18" charset="0"/>
              </a:rPr>
              <a:t> NYSHE 2.  A Safe and Healthy Environment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>
                <a:solidFill>
                  <a:srgbClr val="C0C0C0"/>
                </a:solidFill>
                <a:effectLst/>
                <a:latin typeface="Rockwell Extra Bold" pitchFamily="18" charset="0"/>
              </a:rPr>
              <a:t> NYSHE 3.  Resource Management</a:t>
            </a:r>
            <a:r>
              <a:rPr lang="en-US" sz="1600" smtClean="0">
                <a:solidFill>
                  <a:srgbClr val="C0C0C0"/>
                </a:solidFill>
                <a:effectLst/>
              </a:rPr>
              <a:t> 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700588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Feasibility vs. Effectiveness</a:t>
            </a:r>
          </a:p>
        </p:txBody>
      </p:sp>
      <p:pic>
        <p:nvPicPr>
          <p:cNvPr id="32772" name="Picture 4" descr="MP90017783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657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543800" cy="4114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effectLst/>
                <a:latin typeface="Rockwell Extra Bold" pitchFamily="18" charset="0"/>
                <a:hlinkClick r:id="rId2"/>
              </a:rPr>
              <a:t>Authentic Assessment </a:t>
            </a:r>
            <a:r>
              <a:rPr lang="en-US" sz="1800" smtClean="0">
                <a:effectLst/>
                <a:latin typeface="Rockwell Extra Bold" pitchFamily="18" charset="0"/>
              </a:rPr>
              <a:t>p.18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effectLst/>
              <a:latin typeface="Rockwell Extra Bol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smtClean="0">
                <a:solidFill>
                  <a:srgbClr val="00FFFF"/>
                </a:solidFill>
                <a:effectLst/>
                <a:latin typeface="Rockwell Extra Bold" pitchFamily="18" charset="0"/>
              </a:rPr>
              <a:t>Student Assessment Question</a:t>
            </a:r>
            <a:r>
              <a:rPr lang="en-US" sz="2000" smtClean="0">
                <a:solidFill>
                  <a:srgbClr val="00FFFF"/>
                </a:solidFill>
                <a:effectLst/>
                <a:latin typeface="Rockwell Extra Bold" pitchFamily="18" charset="0"/>
              </a:rPr>
              <a:t> :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FFFF"/>
                </a:solidFill>
                <a:effectLst/>
                <a:latin typeface="Rockwell Extra Bold" pitchFamily="18" charset="0"/>
              </a:rPr>
              <a:t>How will I demonstrate what I have learned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FFFF"/>
                </a:solidFill>
                <a:effectLst/>
                <a:latin typeface="Rockwell Extra Bold" pitchFamily="18" charset="0"/>
              </a:rPr>
              <a:t>and am able to do to be safe and healthy 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FFFF"/>
                </a:solidFill>
                <a:effectLst/>
                <a:latin typeface="Rockwell Extra Bold" pitchFamily="18" charset="0"/>
              </a:rPr>
              <a:t>achieve the NYS and National Standards?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000" smtClean="0">
              <a:solidFill>
                <a:srgbClr val="00FFFF"/>
              </a:solidFill>
              <a:effectLst/>
              <a:latin typeface="Rockwell Extra Bol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000" smtClean="0">
              <a:effectLst/>
              <a:latin typeface="Rockwell Extra Bol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smtClean="0">
                <a:solidFill>
                  <a:srgbClr val="666699"/>
                </a:solidFill>
                <a:latin typeface="Rockwell Extra Bold" pitchFamily="18" charset="0"/>
              </a:rPr>
              <a:t>Authentic or near authentic applications of health and safety knowledge and skills such as role plays, simulations, logs, portfolios, demonstrations, reflection journals, plans and service learning. 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50006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Feasibility vs. Effectiveness</a:t>
            </a:r>
          </a:p>
        </p:txBody>
      </p:sp>
      <p:pic>
        <p:nvPicPr>
          <p:cNvPr id="37901" name="Picture 13" descr="MP90044237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0"/>
            <a:ext cx="3286125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431925"/>
          </a:xfrm>
        </p:spPr>
        <p:txBody>
          <a:bodyPr/>
          <a:lstStyle/>
          <a:p>
            <a:pPr algn="ctr"/>
            <a:r>
              <a:rPr lang="en-US" sz="3200" dirty="0" smtClean="0"/>
              <a:t>Steps of the Public Policy Analyst (PPA)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r>
              <a:rPr lang="en-US" dirty="0" smtClean="0"/>
              <a:t>Gather the Evidence</a:t>
            </a:r>
          </a:p>
          <a:p>
            <a:r>
              <a:rPr lang="en-US" dirty="0" smtClean="0"/>
              <a:t>Identify the Causes</a:t>
            </a:r>
          </a:p>
          <a:p>
            <a:r>
              <a:rPr lang="en-US" dirty="0" smtClean="0"/>
              <a:t>Examine an Existing Policy</a:t>
            </a:r>
          </a:p>
          <a:p>
            <a:r>
              <a:rPr lang="en-US" dirty="0" smtClean="0"/>
              <a:t>Develop Solutions</a:t>
            </a:r>
          </a:p>
          <a:p>
            <a:r>
              <a:rPr lang="en-US" dirty="0" smtClean="0"/>
              <a:t>Select the Best Solution</a:t>
            </a:r>
          </a:p>
          <a:p>
            <a:pPr lvl="1"/>
            <a:r>
              <a:rPr lang="en-US" dirty="0" smtClean="0"/>
              <a:t>Feasibility vs. </a:t>
            </a:r>
            <a:r>
              <a:rPr lang="en-US" smtClean="0"/>
              <a:t>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533400"/>
            <a:ext cx="32004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6600"/>
                </a:solidFill>
                <a:latin typeface="Bauhaus 93" pitchFamily="82" charset="0"/>
                <a:hlinkClick r:id="rId2"/>
              </a:rPr>
              <a:t>Stuck in the Middle</a:t>
            </a:r>
            <a:endParaRPr lang="en-US" smtClean="0">
              <a:solidFill>
                <a:srgbClr val="FF6600"/>
              </a:solidFill>
              <a:latin typeface="Bauhaus 93" pitchFamily="82" charset="0"/>
            </a:endParaRPr>
          </a:p>
        </p:txBody>
      </p:sp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6477000" y="381000"/>
            <a:ext cx="18288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Evidence</a:t>
            </a:r>
          </a:p>
        </p:txBody>
      </p:sp>
      <p:pic>
        <p:nvPicPr>
          <p:cNvPr id="16387" name="Picture 12" descr="MC90028695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10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8" descr="MP90040226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4495800"/>
            <a:ext cx="3902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143000" y="2286000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>
                <a:effectLst/>
              </a:rPr>
              <a:t>Data  &amp; Methods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>
                <a:effectLst/>
              </a:rPr>
              <a:t>Middle School Disadvantage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>
                <a:effectLst/>
              </a:rPr>
              <a:t>Middle Schools losing  ground in test scores; compared to K-8 environments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>
                <a:effectLst/>
              </a:rPr>
              <a:t>Higher absences reported in Middle Schools; compared to peers in K-8 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1219200" y="609600"/>
            <a:ext cx="25908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latin typeface="Bauhaus 93" pitchFamily="82" charset="0"/>
                <a:hlinkClick r:id="rId2"/>
              </a:rPr>
              <a:t>Stuck in the middle</a:t>
            </a:r>
            <a:endParaRPr lang="en-US">
              <a:latin typeface="Bauhaus 93" pitchFamily="82" charset="0"/>
            </a:endParaRPr>
          </a:p>
        </p:txBody>
      </p:sp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5638800" y="381000"/>
            <a:ext cx="2733675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More Evidence</a:t>
            </a:r>
          </a:p>
        </p:txBody>
      </p:sp>
      <p:pic>
        <p:nvPicPr>
          <p:cNvPr id="17411" name="Picture 5" descr="MP90017537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228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981200" y="2895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effectLst/>
              <a:latin typeface="Arial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14400" y="1981200"/>
            <a:ext cx="4648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Explaining the trouble  with Middle Schools</a:t>
            </a:r>
          </a:p>
          <a:p>
            <a:pPr>
              <a:buFont typeface="Wingdings" pitchFamily="2" charset="2"/>
              <a:buNone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Too many adolescents in one place; compared to peers attending a K-8</a:t>
            </a:r>
          </a:p>
          <a:p>
            <a:pPr>
              <a:buFont typeface="Wingdings" pitchFamily="2" charset="2"/>
              <a:buChar char="ü"/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marks in Middle Schools; compared to K-8s’</a:t>
            </a:r>
          </a:p>
          <a:p>
            <a:pPr>
              <a:buFont typeface="Wingdings" pitchFamily="2" charset="2"/>
              <a:buNone/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longer view</a:t>
            </a:r>
          </a:p>
        </p:txBody>
      </p:sp>
      <p:pic>
        <p:nvPicPr>
          <p:cNvPr id="17414" name="Picture 13" descr="MP90043072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386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911225"/>
            <a:ext cx="4953000" cy="8255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z="3600">
                <a:latin typeface="Bauhaus 93" pitchFamily="82" charset="0"/>
                <a:hlinkClick r:id="rId2"/>
              </a:rPr>
              <a:t>Middle School Malaise</a:t>
            </a:r>
            <a:endParaRPr lang="en-US" sz="3600">
              <a:latin typeface="Bauhaus 93" pitchFamily="82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FF9933"/>
                </a:solidFill>
                <a:latin typeface="Rockwell Extra Bold" pitchFamily="18" charset="0"/>
              </a:rPr>
              <a:t>The switch from Elementary to Junior High School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FF9933"/>
                </a:solidFill>
                <a:latin typeface="Rockwell Extra Bold" pitchFamily="18" charset="0"/>
              </a:rPr>
              <a:t>New Learning Environment and New Goals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FF9933"/>
                </a:solidFill>
                <a:latin typeface="Rockwell Extra Bold" pitchFamily="18" charset="0"/>
              </a:rPr>
              <a:t>As the goals of the game change, some students adjust and thrive while others do not. Why?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FF9933"/>
                </a:solidFill>
                <a:latin typeface="Rockwell Extra Bold" pitchFamily="18" charset="0"/>
              </a:rPr>
              <a:t>Which Students Do the Best?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>
              <a:solidFill>
                <a:srgbClr val="FF9933"/>
              </a:solidFill>
              <a:latin typeface="Rockwell Extra Bold" pitchFamily="18" charset="0"/>
            </a:endParaRPr>
          </a:p>
        </p:txBody>
      </p:sp>
      <p:pic>
        <p:nvPicPr>
          <p:cNvPr id="18435" name="Picture 6" descr="MC90007862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1752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15" descr="Paper bag"/>
          <p:cNvSpPr>
            <a:spLocks noChangeArrowheads="1" noChangeShapeType="1" noTextEdit="1"/>
          </p:cNvSpPr>
          <p:nvPr/>
        </p:nvSpPr>
        <p:spPr bwMode="auto">
          <a:xfrm>
            <a:off x="7010400" y="762000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1905000" y="762000"/>
            <a:ext cx="4191000" cy="2011363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z="3200">
                <a:latin typeface="Rockwell Extra Bold" pitchFamily="18" charset="0"/>
              </a:rPr>
              <a:t>More             :</a:t>
            </a:r>
            <a:br>
              <a:rPr lang="en-US" sz="3200">
                <a:latin typeface="Rockwell Extra Bold" pitchFamily="18" charset="0"/>
              </a:rPr>
            </a:br>
            <a:r>
              <a:rPr lang="en-US" sz="3200">
                <a:latin typeface="Rockwell Extra Bold" pitchFamily="18" charset="0"/>
              </a:rPr>
              <a:t> Poor Academic Middle School Achievement: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24000" y="2971800"/>
            <a:ext cx="3657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effectLst/>
                <a:latin typeface="Bauhaus 93" pitchFamily="82" charset="0"/>
                <a:hlinkClick r:id="rId2"/>
              </a:rPr>
              <a:t>Combating Middle School Malaise</a:t>
            </a:r>
            <a:endParaRPr lang="en-US">
              <a:effectLst/>
              <a:latin typeface="Bauhaus 93" pitchFamily="82" charset="0"/>
            </a:endParaRPr>
          </a:p>
          <a:p>
            <a:pPr>
              <a:buFont typeface="Wingdings" pitchFamily="2" charset="2"/>
              <a:buChar char="Ø"/>
            </a:pPr>
            <a:endParaRPr lang="en-US" sz="1800">
              <a:effectLst/>
              <a:latin typeface="Arial" charset="0"/>
            </a:endParaRPr>
          </a:p>
        </p:txBody>
      </p:sp>
      <p:pic>
        <p:nvPicPr>
          <p:cNvPr id="19459" name="Picture 7" descr="C:\Documents and Settings\admin\Local Settings\Temporary Internet Files\Content.IE5\MLBR7V6D\MC90043423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52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295400" y="3844925"/>
            <a:ext cx="6324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3399"/>
                </a:solidFill>
                <a:effectLst/>
              </a:rPr>
              <a:t>Puberty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3399"/>
                </a:solidFill>
                <a:effectLst/>
              </a:rPr>
              <a:t>Developing other interests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3399"/>
                </a:solidFill>
                <a:effectLst/>
              </a:rPr>
              <a:t>A lack of structure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3399"/>
                </a:solidFill>
                <a:effectLst/>
              </a:rPr>
              <a:t>Socio-economic factors; relating to academics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996633"/>
              </a:solidFill>
              <a:effectLst/>
            </a:endParaRPr>
          </a:p>
        </p:txBody>
      </p: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1143000" cy="45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effectLst/>
            </a:endParaRPr>
          </a:p>
        </p:txBody>
      </p:sp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990600" y="2133600"/>
            <a:ext cx="5410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The federal No Child Left Behind Act requires states to define challenging academic standards and administer high-quality assessments so that students, teachers, parents, and administrators can measure progress against shared expectations for student achievement. </a:t>
            </a:r>
          </a:p>
        </p:txBody>
      </p:sp>
      <p:pic>
        <p:nvPicPr>
          <p:cNvPr id="20483" name="Picture 22" descr="MC90008860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8100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6308725" y="266700"/>
            <a:ext cx="1747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  <a:hlinkClick r:id="rId3"/>
              </a:rPr>
              <a:t>NCLB: Pros </a:t>
            </a:r>
          </a:p>
          <a:p>
            <a:pPr algn="ctr"/>
            <a:r>
              <a:rPr lang="en-US" sz="1800">
                <a:effectLst/>
                <a:hlinkClick r:id="rId3"/>
              </a:rPr>
              <a:t>&amp; Cons</a:t>
            </a:r>
            <a:endParaRPr lang="en-US" sz="1800">
              <a:effectLst/>
            </a:endParaRPr>
          </a:p>
        </p:txBody>
      </p:sp>
      <p:sp>
        <p:nvSpPr>
          <p:cNvPr id="20487" name="WordArt 1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28956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Existing Policy: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98625" y="12874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133600" y="9906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No Child Left Behind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629400" y="1981200"/>
            <a:ext cx="1905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hlinkClick r:id="rId5"/>
              </a:rPr>
              <a:t>Worksheet #4: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To evaluate existing Public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US" sz="3000" b="1">
                <a:solidFill>
                  <a:srgbClr val="CC0000"/>
                </a:solidFill>
                <a:latin typeface="Rockwell Extra Bold" pitchFamily="18" charset="0"/>
              </a:rPr>
              <a:t>Too much emphasis on testing</a:t>
            </a:r>
            <a:r>
              <a:rPr lang="en-US" sz="3000">
                <a:solidFill>
                  <a:srgbClr val="CC0000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b="1">
                <a:solidFill>
                  <a:srgbClr val="CC0000"/>
                </a:solidFill>
                <a:latin typeface="Rockwell Extra Bold" pitchFamily="18" charset="0"/>
              </a:rPr>
              <a:t>Inflexible standards</a:t>
            </a:r>
            <a:r>
              <a:rPr lang="en-US" sz="3000">
                <a:solidFill>
                  <a:srgbClr val="CC0000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b="1">
                <a:solidFill>
                  <a:srgbClr val="CC0000"/>
                </a:solidFill>
                <a:latin typeface="Rockwell Extra Bold" pitchFamily="18" charset="0"/>
              </a:rPr>
              <a:t>Diminished states’ rights</a:t>
            </a:r>
            <a:r>
              <a:rPr lang="en-US" sz="3000">
                <a:solidFill>
                  <a:srgbClr val="CC0000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b="1">
                <a:solidFill>
                  <a:srgbClr val="CC0000"/>
                </a:solidFill>
                <a:latin typeface="Rockwell Extra Bold" pitchFamily="18" charset="0"/>
              </a:rPr>
              <a:t>Rigid emphasis on subgroups</a:t>
            </a:r>
            <a:r>
              <a:rPr lang="en-US" sz="3000">
                <a:solidFill>
                  <a:srgbClr val="CC0000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b="1">
                <a:solidFill>
                  <a:srgbClr val="CC0000"/>
                </a:solidFill>
                <a:latin typeface="Rockwell Extra Bold" pitchFamily="18" charset="0"/>
              </a:rPr>
              <a:t>Over-emphasis on paper qualifications for teaching</a:t>
            </a:r>
            <a:r>
              <a:rPr lang="en-US" sz="3000">
                <a:solidFill>
                  <a:srgbClr val="CC0000"/>
                </a:solidFill>
                <a:latin typeface="Rockwell Extra Bold" pitchFamily="18" charset="0"/>
              </a:rPr>
              <a:t> </a:t>
            </a:r>
          </a:p>
        </p:txBody>
      </p:sp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905000" y="1143000"/>
            <a:ext cx="5257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Disadvantages of NCLB</a:t>
            </a:r>
          </a:p>
        </p:txBody>
      </p:sp>
      <p:pic>
        <p:nvPicPr>
          <p:cNvPr id="21507" name="Picture 6" descr="MC9004348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648200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6781800" y="2286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effectLst/>
                <a:latin typeface="Wide Latin" pitchFamily="18" charset="0"/>
                <a:hlinkClick r:id="rId3"/>
              </a:rPr>
              <a:t>NCLB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effectLst/>
                <a:latin typeface="Wide Latin" pitchFamily="18" charset="0"/>
                <a:hlinkClick r:id="rId3"/>
              </a:rPr>
              <a:t>Law</a:t>
            </a:r>
            <a:endParaRPr lang="en-US" sz="1800">
              <a:effectLst/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000" b="1" smtClean="0">
                <a:solidFill>
                  <a:srgbClr val="10750B"/>
                </a:solidFill>
                <a:latin typeface="Rockwell Extra Bold" pitchFamily="18" charset="0"/>
              </a:rPr>
              <a:t>Greater quality control</a:t>
            </a:r>
            <a:r>
              <a:rPr lang="en-US" sz="3000" smtClean="0">
                <a:solidFill>
                  <a:srgbClr val="10750B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000" b="1" smtClean="0">
                <a:solidFill>
                  <a:srgbClr val="10750B"/>
                </a:solidFill>
                <a:latin typeface="Rockwell Extra Bold" pitchFamily="18" charset="0"/>
              </a:rPr>
              <a:t>Increased focus on the education of subgroups</a:t>
            </a:r>
            <a:r>
              <a:rPr lang="en-US" sz="3000" smtClean="0">
                <a:solidFill>
                  <a:srgbClr val="10750B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000" b="1" smtClean="0">
                <a:solidFill>
                  <a:srgbClr val="10750B"/>
                </a:solidFill>
                <a:latin typeface="Rockwell Extra Bold" pitchFamily="18" charset="0"/>
              </a:rPr>
              <a:t>More federal funds for education</a:t>
            </a:r>
            <a:r>
              <a:rPr lang="en-US" sz="3000" smtClean="0">
                <a:solidFill>
                  <a:srgbClr val="10750B"/>
                </a:solidFill>
                <a:latin typeface="Rockwell Extra Bold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000" b="1" smtClean="0">
                <a:solidFill>
                  <a:srgbClr val="10750B"/>
                </a:solidFill>
                <a:latin typeface="Rockwell Extra Bold" pitchFamily="18" charset="0"/>
              </a:rPr>
              <a:t>Increased emphasis on teacher certification</a:t>
            </a:r>
            <a:r>
              <a:rPr lang="en-US" smtClean="0"/>
              <a:t> </a:t>
            </a:r>
          </a:p>
        </p:txBody>
      </p:sp>
      <p:sp>
        <p:nvSpPr>
          <p:cNvPr id="22530" name="WordArt 10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4600575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Advantages of NCLB</a:t>
            </a:r>
          </a:p>
        </p:txBody>
      </p:sp>
      <p:pic>
        <p:nvPicPr>
          <p:cNvPr id="22531" name="Picture 17" descr="MC90043481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814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7239000" y="533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effectLst/>
              <a:latin typeface="Brush Script MT" pitchFamily="66" charset="0"/>
            </a:endParaRPr>
          </a:p>
        </p:txBody>
      </p: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6096000" y="228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effectLst/>
                <a:latin typeface="Wide Latin" pitchFamily="18" charset="0"/>
                <a:hlinkClick r:id="rId3"/>
              </a:rPr>
              <a:t>NCLB Law</a:t>
            </a:r>
            <a:endParaRPr lang="en-US" sz="1800">
              <a:effectLst/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2747</TotalTime>
  <Words>448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Shimmer</vt:lpstr>
      <vt:lpstr>Flow</vt:lpstr>
      <vt:lpstr>Poor Academic Middle School Performance</vt:lpstr>
      <vt:lpstr>Steps of the Public Policy Analyst (PPA)</vt:lpstr>
      <vt:lpstr>PowerPoint Presentation</vt:lpstr>
      <vt:lpstr>PowerPoint Presentation</vt:lpstr>
      <vt:lpstr>Middle School Malaise</vt:lpstr>
      <vt:lpstr>More             :  Poor Academic Middle School Achievement:</vt:lpstr>
      <vt:lpstr>PowerPoint Presentation</vt:lpstr>
      <vt:lpstr>PowerPoint Presentation</vt:lpstr>
      <vt:lpstr>PowerPoint Presentation</vt:lpstr>
      <vt:lpstr>PowerPoint Presentation</vt:lpstr>
      <vt:lpstr>Enhance NYS Health Standards In Middle School Education:</vt:lpstr>
      <vt:lpstr>PowerPoint Presentation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Joe Montecalvo</cp:lastModifiedBy>
  <cp:revision>80</cp:revision>
  <dcterms:created xsi:type="dcterms:W3CDTF">2013-01-30T17:53:59Z</dcterms:created>
  <dcterms:modified xsi:type="dcterms:W3CDTF">2013-02-20T18:20:17Z</dcterms:modified>
</cp:coreProperties>
</file>