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67" r:id="rId3"/>
    <p:sldId id="277" r:id="rId4"/>
    <p:sldId id="278" r:id="rId5"/>
    <p:sldId id="300" r:id="rId6"/>
    <p:sldId id="291" r:id="rId7"/>
    <p:sldId id="292" r:id="rId8"/>
    <p:sldId id="293" r:id="rId9"/>
    <p:sldId id="279" r:id="rId10"/>
    <p:sldId id="296" r:id="rId11"/>
    <p:sldId id="280" r:id="rId12"/>
    <p:sldId id="298" r:id="rId13"/>
    <p:sldId id="285" r:id="rId14"/>
    <p:sldId id="301" r:id="rId15"/>
    <p:sldId id="302" r:id="rId16"/>
    <p:sldId id="289" r:id="rId17"/>
    <p:sldId id="290" r:id="rId18"/>
    <p:sldId id="260" r:id="rId19"/>
    <p:sldId id="274" r:id="rId20"/>
    <p:sldId id="286" r:id="rId21"/>
    <p:sldId id="287"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7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C673FA-C8CE-44DB-AA38-6AA3AE44436E}" type="datetimeFigureOut">
              <a:rPr lang="en-US" smtClean="0"/>
              <a:pPr/>
              <a:t>5/6/2013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972DBA-554E-4245-A8A4-8AA4841203AF}" type="slidenum">
              <a:rPr lang="en-US" smtClean="0"/>
              <a:pPr/>
              <a:t>‹#›</a:t>
            </a:fld>
            <a:endParaRPr lang="en-US"/>
          </a:p>
        </p:txBody>
      </p:sp>
    </p:spTree>
    <p:extLst>
      <p:ext uri="{BB962C8B-B14F-4D97-AF65-F5344CB8AC3E}">
        <p14:creationId xmlns:p14="http://schemas.microsoft.com/office/powerpoint/2010/main" val="3447896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72DBA-554E-4245-A8A4-8AA4841203A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972DBA-554E-4245-A8A4-8AA4841203A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972DBA-554E-4245-A8A4-8AA4841203A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3841BC2-F274-47B4-BAD5-1CFEB4EC8BA4}" type="datetimeFigureOut">
              <a:rPr lang="en-US" smtClean="0"/>
              <a:pPr/>
              <a:t>5/6/2013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DDBFE9B-F2CE-4836-B3B7-1FB8FF5EBCA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841BC2-F274-47B4-BAD5-1CFEB4EC8BA4}"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BFE9B-F2CE-4836-B3B7-1FB8FF5EBC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841BC2-F274-47B4-BAD5-1CFEB4EC8BA4}"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BFE9B-F2CE-4836-B3B7-1FB8FF5EBC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3841BC2-F274-47B4-BAD5-1CFEB4EC8BA4}"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BFE9B-F2CE-4836-B3B7-1FB8FF5EBCA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841BC2-F274-47B4-BAD5-1CFEB4EC8BA4}" type="datetimeFigureOut">
              <a:rPr lang="en-US" smtClean="0"/>
              <a:pPr/>
              <a:t>5/6/2013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DDBFE9B-F2CE-4836-B3B7-1FB8FF5EBC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3841BC2-F274-47B4-BAD5-1CFEB4EC8BA4}"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BFE9B-F2CE-4836-B3B7-1FB8FF5EBCA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3841BC2-F274-47B4-BAD5-1CFEB4EC8BA4}" type="datetimeFigureOut">
              <a:rPr lang="en-US" smtClean="0"/>
              <a:pPr/>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DBFE9B-F2CE-4836-B3B7-1FB8FF5EBCA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841BC2-F274-47B4-BAD5-1CFEB4EC8BA4}" type="datetimeFigureOut">
              <a:rPr lang="en-US" smtClean="0"/>
              <a:pPr/>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DBFE9B-F2CE-4836-B3B7-1FB8FF5EBC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41BC2-F274-47B4-BAD5-1CFEB4EC8BA4}" type="datetimeFigureOut">
              <a:rPr lang="en-US" smtClean="0"/>
              <a:pPr/>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DBFE9B-F2CE-4836-B3B7-1FB8FF5EBC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841BC2-F274-47B4-BAD5-1CFEB4EC8BA4}"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BFE9B-F2CE-4836-B3B7-1FB8FF5EBCA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841BC2-F274-47B4-BAD5-1CFEB4EC8BA4}" type="datetimeFigureOut">
              <a:rPr lang="en-US" smtClean="0"/>
              <a:pPr/>
              <a:t>5/6/2013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DDBFE9B-F2CE-4836-B3B7-1FB8FF5EBCA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3841BC2-F274-47B4-BAD5-1CFEB4EC8BA4}" type="datetimeFigureOut">
              <a:rPr lang="en-US" smtClean="0"/>
              <a:pPr/>
              <a:t>5/6/2013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DDBFE9B-F2CE-4836-B3B7-1FB8FF5EBC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2.maxwell.syr.edu/plegal/TIPS/worksheet3.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conserve-energy-future.com/SolarEnergy.php"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www.conserve-energy-future.com/"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 Id="rId5" Type="http://schemas.openxmlformats.org/officeDocument/2006/relationships/hyperlink" Target="http://www.greenenergychoice.com/green-guide/renewable-energy-types.html" TargetMode="External"/><Relationship Id="rId4" Type="http://schemas.openxmlformats.org/officeDocument/2006/relationships/hyperlink" Target="http://greenliving.nationalgeographic.com/examples-nonrenewable-energy-sources-2683.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0.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25000" lnSpcReduction="20000"/>
          </a:bodyPr>
          <a:lstStyle/>
          <a:p>
            <a:endParaRPr lang="en-US" sz="8000" b="1" dirty="0" smtClean="0"/>
          </a:p>
          <a:p>
            <a:endParaRPr lang="en-US" sz="8000" b="1" dirty="0" smtClean="0"/>
          </a:p>
          <a:p>
            <a:endParaRPr lang="en-US" sz="5600" b="1" dirty="0" smtClean="0"/>
          </a:p>
          <a:p>
            <a:endParaRPr lang="en-US" sz="5600" b="1" dirty="0" smtClean="0"/>
          </a:p>
          <a:p>
            <a:endParaRPr lang="en-US" sz="5600" b="1" dirty="0" smtClean="0"/>
          </a:p>
          <a:p>
            <a:endParaRPr lang="en-US" sz="5600" b="1" dirty="0" smtClean="0"/>
          </a:p>
          <a:p>
            <a:endParaRPr lang="en-US" sz="5600" b="1" dirty="0" smtClean="0"/>
          </a:p>
          <a:p>
            <a:endParaRPr lang="en-US" sz="5600" b="1" dirty="0" smtClean="0"/>
          </a:p>
          <a:p>
            <a:r>
              <a:rPr lang="en-US" sz="5600" b="1" dirty="0" smtClean="0"/>
              <a:t>Mr. Gaynor</a:t>
            </a:r>
          </a:p>
          <a:p>
            <a:r>
              <a:rPr lang="en-US" sz="5600" b="1" dirty="0" err="1" smtClean="0"/>
              <a:t>Inwood</a:t>
            </a:r>
            <a:r>
              <a:rPr lang="en-US" sz="5600" b="1" dirty="0" smtClean="0"/>
              <a:t> 52</a:t>
            </a:r>
          </a:p>
          <a:p>
            <a:r>
              <a:rPr lang="en-US" sz="5600" b="1" dirty="0" smtClean="0"/>
              <a:t>ELA/Writing </a:t>
            </a:r>
          </a:p>
          <a:p>
            <a:endParaRPr lang="en-US" sz="2800" b="1" dirty="0" smtClean="0"/>
          </a:p>
          <a:p>
            <a:endParaRPr lang="en-US" sz="2800" b="1" dirty="0" smtClean="0"/>
          </a:p>
          <a:p>
            <a:endParaRPr lang="en-US" sz="2800" b="1" dirty="0" smtClean="0"/>
          </a:p>
          <a:p>
            <a:endParaRPr lang="en-US" dirty="0"/>
          </a:p>
        </p:txBody>
      </p:sp>
      <p:sp>
        <p:nvSpPr>
          <p:cNvPr id="2" name="Title 1"/>
          <p:cNvSpPr>
            <a:spLocks noGrp="1"/>
          </p:cNvSpPr>
          <p:nvPr>
            <p:ph type="ctrTitle"/>
          </p:nvPr>
        </p:nvSpPr>
        <p:spPr>
          <a:xfrm>
            <a:off x="381000" y="1524000"/>
            <a:ext cx="8229600" cy="1470025"/>
          </a:xfrm>
        </p:spPr>
        <p:txBody>
          <a:bodyPr>
            <a:normAutofit/>
          </a:bodyPr>
          <a:lstStyle/>
          <a:p>
            <a:pPr algn="ctr"/>
            <a:r>
              <a:rPr lang="en-US" sz="3600" dirty="0" smtClean="0"/>
              <a:t>Climate Change in America</a:t>
            </a:r>
            <a:endParaRPr lang="en-US" sz="3600" dirty="0"/>
          </a:p>
        </p:txBody>
      </p:sp>
      <p:sp>
        <p:nvSpPr>
          <p:cNvPr id="17410" name="AutoShape 2" descr="data:image/jpeg;base64,/9j/4AAQSkZJRgABAQAAAQABAAD/2wCEAAkGBhQSERUUExMWFBIWFBcWFRgYGRgaFxUXFhgVFhcYFBQcHCYeFxwkGRgXIC8gIygpLCwvFx8xNTAsNSYtLCkBCQoKDgwOFw8PGikcHBwpKSkpKSkpKSkpKSkpKSkpKSkpKSkpKSkpKSkpKSkpLCkpLCkpKSksLCkpLCkpLCksKf/AABEIAJsAsAMBIgACEQEDEQH/xAAbAAABBQEBAAAAAAAAAAAAAAADAQIEBQYAB//EADsQAAEDAgQDBgMGBQQDAAAAAAEAAhEDIQQSMUEFUWEGEyJxgZEyofAUQlKxwdEHFSNi4RaCkvFDcqL/xAAZAQADAQEBAAAAAAAAAAAAAAAAAQMCBAX/xAAhEQADAAICAgIDAAAAAAAAAAAAARECEgMhMUETUSIyYf/aAAwDAQACEQMRAD8Asy0LhCIGN6rjTC9g8gYHJ49F2VdlQA14PNKGGJ+WqdCePOyTNYg5lWHBuHuqvgOyhoBJ5bWG5Psond9VP4fjnUgRrPv/AJU8rOiiapo2MyCAZHX6si1Tm01/ZUNLicm53VthMQI5hcrxaLJpgcfwzM0hsAyCeR9FnsTQLHQ4XV87iLgT4RYxbX1CrsXXNQyQq8ba8k8o/BXT0THN5QphphMNMK9JNENzTzCTL1Uk0+qYaQTpmAQAuLQjd0OiG9AxpA6pCBzK6SkKYqNcAd0MsvqiLimZYQMS5UUNXALNNwFkS5EUJUUIByJQxGLFwaijgMNSkEIrQueyUqEBUnXVzg3TACoJIPVXXDqxZ4um/VTzKItqWAABzawII1ETtv5LP1Kl7aeSsH1nGXSb3gKBU1NljAMwWcppciwmlqsS7BFIiliaWJ0OwRCZCkFqQtRQgDKuyo3dru6RQgDIl7tH7kpRRRQggC7KlDkqzSkOypYSyuRRQRLC5KlRw4BLCRcXJUDmtA/VPYDpt8kxrb31UxrhFkmCRJwTBo7f603QsZgiDIH15I2HFwraoA5oIs6FJ5RlEqjLhq6FIxnxHY9PqyjyqpkoIQmwlKaU6EFXSmyuRRjrLgE0pEUIEhLKElhA4RgU8OVF33X5ru/6/Nb1Mbl9nTs6z3fnmfmkOIPNGgtzRZ0uZZv7S7mUz7QeaNA+Q1Acud5rMfaD9Eru/P1KNA3L9znE84MT7K+wWFECdPzWf7Klr3w74iQB5am2q3FPh0XF7fNQ5Hr0WwWyon2Jo0slyQT7hC4mO7GaSbXB5RciNIQsLiBUi9on9VD+lel0V3GWZakxAde2/Mqu+0Dmh9rw9jgc8tuBEze9+VlmBjnay73XZhjcTlzyjNV37efyKacQOfyKy54g78bk04934it6GNzU9+3n+f7Jv2hvP5FZkcScPvSuPFHcx6Ao0H8hp/tDeY+aQ1m81mBxV3T2/wAp380P1KNA+Q0vft5/ml+0t5/msx/NT9Sk/m55D3KNA+QjjiMHQEcjlPzSniZ5N9h+6p+8S98nBdlkcX0A8v2ThjjtHt+6rRW+v8pwraA2/TqgXZYNxTnGAJJ5Abpr8QQYJ+vVC/mT9GiBpZoE9TI35JH4pzhcg+jf2S7HA7ax+v8ApKcQVDBEaA9b28inZ+o+f+EzMNR2VM1ScwkWEXN9weS9A/mGTXRee9hmOqV3ND8ssn4ZL8pBy5vujcxyC9CpcNkjP8J181ycrV7Orjs6KjtVxUiiS0w4zEQZG99rSLKb2Xw7BRBaS8u+J0zLuTRsOm6qe2ppspvBbcBoYLtMze0eICSfWVVfw1r1DiCAfAGFzhImR4Ww3aS69tkmvwNWZxms7R02sAecojUkx7Dc7RyWC47hQCKrQ3JUkgAwRzOU6b6SPJeuY2plY4yLA66exsvEeP8AFA97g2e7DiW6RrqBHhF9OqfBk2HNikR3VQml4UI1wOfyXMquMlocY1gSB81105NWSi/z5afqkzdfNR3Yt83LtLTyTftE7z7n9DHkihCVm6psqN345/XQJW1Bz/dFDUOQUhHkuY9hN6hA5RLvX7s7on9I/wDkePNjf0clsPRkJzydZJ8ibDyXU8O93wtJ9vyJlJXNVol7ajATqWuaJ80BrnO3Bi5l3pufyRWU1aJYwuuY5SNiDeZ3bMevOyZSkuDQ2ZMQI9b66Ttsopd/aN9wf18/NSMHd7ffaIQ/AQfinw9wiIcYkeo/OyC2oNoR8fVLal72aW3k6c/MFB+3tHxNzaa3+XLyQm4ECB5Av/2u74+f1umtxdEn4Gt9XjXrKNh8I148NRpMxAkQTzPL/qUrPIobP+FmGL8U950p0SQQbAvcG6byA72XpmLqANIJJJ0jTovJuyOLr4V7srmgPAkZc05CY1gjXZarFdoKzxlJb5hgGvquLkW2dOrD9Tz3jPGX1KzyXlwDiBc/CCYgG8eatf4fcTDca2XANcxwMugHQjXW+yy1YuDjmDgSSbtIkyTIOimcAaXV2CJ+Kx8uXrquppakUvyPcuMUe+ovY14Be0tk3AMRcjReF4kOp1HU7l7XOZYzJBItB/xdehnAeGzW+gaP0WA4jVFF74ADnVHy4+ZkchfQdFDhqqK8y8EWp4T4nX3DYJHm7QfWiASDv76oLuuuvveSmOXXCEJEg7D2n80+rVJ3m2k/pooYJ6+ibm+r+l04EDZwkLvRCzLjH1KBwMHeWv1pKIxua+ZjehdB8vrohUWMIMuLdItmB/IpW0ifhJP+0gx8wlRQmcR4k6tAeQGtJIDQAG5soOmthuoLGjnMayYQatMiZ1kiL7czuuwuOdRcHNMOG8j2usrpRFJfZOGCdAMC+mpPrAKbUqOouabExsT7HSPIJavGK9VmZ73uptOW3wgwPiA6EXKI/BV3hrjSe4FtiBmsdncj0KVfsWvYRuIo1IzmoDp4WQ1sxP3jafzT2YPB5mhpxFRx+6G0xPKBMn5dU3D8FqFw7zwAgkSCZ/IfNarh/DjSY9gqHITmLSYZJiLA30F/nssZZJeGbxxbKAdnmOHhw9eSRrUpBoG8WOb3EK6w/wDDepVaH0KlJg1Odzi5sbENaQCImJR8zmhxDWuDTF3O0/tEzE6yjYetUjM19Iczlc4idAQfUXUvky9GtEE4P2Xq4aoe9rNrZmtLS3NlGsnxGbiOWivO5E/DuCfdQeDNgmXtLyb2YwxEDwCJGsEq6e+Bq0W1kD9VLLLsrjieV4riVWi4tcW1GguaWl0kQXA5oAIsPIK67J4wVKjv6DKZa0HNMuhxIDQ4tEAgExeYCnVOz9CriHuc5oDqhc17WB4NgXAuBF8038XWysnYSr3ju6b3uWG5nyQ5rCWtyvaSLDaNJOiplyYtRGMcGn2WzNFjeKcNBqvEEy8mAWOMOv8AAYO/VeiUOAEi72n/ANQY9C5xUHinZDDOvUrNa6w8fdEHYSwgH2KjjnGUyxp5ri+zoB8Qy9HsqU9BaLR+6hf6dnQuMkXBa4D2uVsTwd1DM7JGzYLnUnDXwn4Yj2PkoT8DVcc2axNg4UnxuBmInpzurrkf2QfGY+twdwJDTOljIMxe+muyiVMM5oOZpGl4tfYEW9Fv69BjRNSo2mABOYS0wDcTv/a30VHX4lh3DwvMGSRkJA5AyZGggX6rePIxPCGVAldHmrPEuouM5YtPhaWyfKSFExLGkjuyI2BsbkbmxVtjFIx+v1RaOMLNNdidR5FDq0XN+JpHn9Qhn63R0zUpuMA+m5po1Mskkse9pJB/CRPw2OosVM4Xw6iPiptJLck6y3lGg/VU/FKYDJpgOdIGW4BHOZAmw802lxCrEuIaZ0DQD0zTN9dFyp9G6sfJr6dOnT0Y0DYtaJm2saW3T8ZXbSMZ2OEatOl9CfDp66rINxpJh9RxnTxEgG+g2QquKbLRm+8AQSTJiYyzIJEX2+SVoLJGlq8UbVDmCKh/D8RB/uIs0dSoFBr22yeGfgmQDya7n9QncPqMLfC0szaiIzXnxOjxGeasQ4xBNh52j65JMol7Ilbh7m2h7HG4DgR0jcHzBSmmRa46kfI7nXdFFJwHgJB3bmgi7b6X1NwQB6Jr6jgJIMRDs2oIdtvN/rVEGkK3CuqatY/2cY35nVI3AUBrkLtLMBDb6Ted9h6qZhOJNpF006bo/EM9uZh2gsdoztveE+rjHucXB1OnESWNa3Kej9W9RN1hjLShwEBgczEuLxJaG/08sgguDXCZF+X6G6+0Oc0ufVDDM3ytytOjcxaC6LiZHyWNFR4kZtySJgkmxOXnzhWfCMZTbmNUUW5bhxa4EiDMgufeJ0A10vKTVH2GZVpnPL2luZxBOaCJdJIjcRqiU8RRpyQQA38DQLCIMnKYvqeRRa1XC1Rmc9mZwJtmz7iSGjpq5R/5t3UNpsNSjq45chI0M7OtHjtvZKIdYynj7si8kg53vgAiWxUBNi7oYGkqVjq1FpyuZTc9zIcWvzBpIjwuIAkZQ64HoqfiXEmPjLRDDIMzEiLtewO/+gZtoFFNSALEfNvpYH3JTgBsfwpps0d43+5jdbWiTO14GqwvG+z1UPc+nQHd2y5BeABct5zJPmtz9iqFr3NaP6Ya54zgWfIb4YIddptrZRqeKdEmGxOlwQNY3B6C19lvHLUxkqeZVA4GDIPX8+SLVry4kj4rmCYBNyACLXWr7RNdWAYTSa4OcDnEEyIgWlh6jWVUYrsxUsabgQQJDpBa6BmAOW7ZmD+a6FyXySeBWUnkXaYPSF1Ss12rGHrBaflEoRY0WM5hMjQ208LhYW53nZPbTY4gCqGzqXtIA01ILveE6jGps+6bynzuh12ktOQAOghpgWPX6slY0nWP8J5o9XFcNOrX+Dez/aipm7io3+po0uaPFa8wIsPve6sONdnxiBmcG06g++IB0sHgfENI35FQjhWy10eNt2u+809D9fnM044kCTDtAdGn00aensk33V0bxVUyMzV4dXpyS5pAnxgOcBa5AsTI5wnv47YS6Wkhoync9NlpM74u6Pn81ExHC2Pu5on8WhjzGoW1yfZN8M/VlTQ45TcSJc0h1iRBnSbGWqY7tE4CA4OdsSHA8oJbEqFjOyZnwPDreEOF29M4OkSq3GYLEUwC4GBaWOa5oiPiIMe8aKi1fglks0T3doKpdkDmggkEMY3UG8OcCTEzzUDiD61WZL3taRAcTF7AiTBvPuhUMdGznNjmTFxLh+FMq48EENbLSLzeOvMW3VET7+yRge0dakMoPgvAdNvWQY6FSa/a2s7LlLW5SCdXZouAZ+703VK2sBFj9fIprqo8k4marNMO2DnfEzeZLrA/8J9PVWOCx7qrXFjw4t1a19S1zEuJAGh2vrusO49fX/G64VHDRxHlISeKGsmbBvHchy12PpO6ZizmIdmupJ4/hxA73KSTBmpH+4Rbz81nOF9oXMOWoc7ORIkeRIj/AJdLhHxlXBOY6plfn1a3KWB+kFxzENseRWHivZvYu6fFmEeGq0h1iBUIm/4Q4GJ/EFMc1/xjaLkSI0uQfmRfmsaMVhxfuHEt+HxxzjNEWmDF5vopH+qqpgANawNgNuQJ1IvHpGgWdfoNzUYnjNDCjxEte4DKG02VTlkzOcgNaCYsRMKprdsKd4FSq7MTMMptgk6gNcZAuPY80LtBhc2Ha5rA5wfrbNkg2aeRMLKGrGsg9bH91rFJg2/Re8R7SNrQDh22IJzVHPJHIEtGXnbSFC4jgGtDalMnunRY3I5ROo89DOtlEwtI1HBoiTvyHNPxdQGA1xhoyidD1Hqte1DFZt2vTu89FHp6BPYLLkOpBDUTXXFxINinAJ2Y80NjINXGHD+J+Z9EnXVzNNZMZYE/lKlVOPUmMD3P8LtIuTzAb7qLxd3iA2ytMbeK591RcVu9gOgaYHLe3qtrFZEXyPFtFoe19ISQx5t4Zytn1mwUOp2tqfdZTaeZzOJ6bBVlKiC6CLSflopPDsIxwcS2SHWVVjijHytkKvjS5xJytOhAGUWOkDb1U3hTj/UfYtA8UQC2Lzlscp0t6hRMVRaDYAWB03jkpXC67mkwYvt0Ehby8E8mkdSpU308tNtR9cukANzEMmXZmtkmBeRbdAZQaH5XNJmRLbgmY8FhbYnoo9PEuDw9pLX580s8JBzbZYj0RcdiHSTMFpygixAyyRI8z7pDhY1OzzYs8h22hHlCrcRg6lKczZaNSLt+vMKz4AcwqSSbt1PNp/YK0qCCsbNM0l0ZNtQH9Oqe0xobawdL8/3U3juFY0Nc1oDiRMWmQZtoqgOVFlQ1DuaCdcu/T3QiY+v12TpsPVcw3QIssN2iqMpBgAsDkcdR0OxAvCE3i1UDxtD2zPibmmdswuB0kKBimxpsFYdnTNUNJOUgyOcCyTNUm4iqxjM7GBj8ozZRaSL6m0E6KjaOuivMVh2mm+Ro2R0MTPus80rOIl2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global-warming-pictures6.jpg"/>
          <p:cNvPicPr>
            <a:picLocks noChangeAspect="1"/>
          </p:cNvPicPr>
          <p:nvPr/>
        </p:nvPicPr>
        <p:blipFill>
          <a:blip r:embed="rId3" cstate="print"/>
          <a:stretch>
            <a:fillRect/>
          </a:stretch>
        </p:blipFill>
        <p:spPr>
          <a:xfrm>
            <a:off x="3124200" y="3200400"/>
            <a:ext cx="2667000" cy="192331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p:cTn id="7" dur="1000" fill="hold"/>
                                        <p:tgtEl>
                                          <p:spTgt spid="3">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8" end="8"/>
                                            </p:txEl>
                                          </p:spTgt>
                                        </p:tgtEl>
                                      </p:cBhvr>
                                    </p:animEffect>
                                  </p:childTnLst>
                                </p:cTn>
                              </p:par>
                              <p:par>
                                <p:cTn id="11" presetID="48" presetClass="entr" presetSubtype="0" accel="5000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 calcmode="lin" valueType="num">
                                      <p:cBhvr>
                                        <p:cTn id="13" dur="1000" fill="hold"/>
                                        <p:tgtEl>
                                          <p:spTgt spid="3">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16" dur="1000"/>
                                        <p:tgtEl>
                                          <p:spTgt spid="3">
                                            <p:txEl>
                                              <p:pRg st="9" end="9"/>
                                            </p:txEl>
                                          </p:spTgt>
                                        </p:tgtEl>
                                      </p:cBhvr>
                                    </p:animEffect>
                                  </p:childTnLst>
                                </p:cTn>
                              </p:par>
                              <p:par>
                                <p:cTn id="17" presetID="48" presetClass="entr" presetSubtype="0" accel="5000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p:cTn id="19" dur="1000" fill="hold"/>
                                        <p:tgtEl>
                                          <p:spTgt spid="3">
                                            <p:txEl>
                                              <p:pRg st="10" end="1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3">
                                            <p:txEl>
                                              <p:pRg st="10" end="10"/>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3">
                                            <p:txEl>
                                              <p:pRg st="10" end="10"/>
                                            </p:txEl>
                                          </p:spTgt>
                                        </p:tgtEl>
                                        <p:attrNameLst>
                                          <p:attrName>ppt_y</p:attrName>
                                        </p:attrNameLst>
                                      </p:cBhvr>
                                      <p:tavLst>
                                        <p:tav tm="0">
                                          <p:val>
                                            <p:strVal val="#ppt_y"/>
                                          </p:val>
                                        </p:tav>
                                        <p:tav tm="100000">
                                          <p:val>
                                            <p:strVal val="#ppt_y"/>
                                          </p:val>
                                        </p:tav>
                                      </p:tavLst>
                                    </p:anim>
                                    <p:animEffect transition="in" filter="fade">
                                      <p:cBhvr>
                                        <p:cTn id="22" dur="1000"/>
                                        <p:tgtEl>
                                          <p:spTgt spid="3">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to="" calcmode="lin" valueType="num">
                                      <p:cBhvr>
                                        <p:cTn id="27"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914400"/>
            <a:ext cx="7772400" cy="1143000"/>
          </a:xfrm>
        </p:spPr>
        <p:txBody>
          <a:bodyPr>
            <a:normAutofit fontScale="90000"/>
          </a:bodyPr>
          <a:lstStyle/>
          <a:p>
            <a:r>
              <a:rPr lang="en-US" dirty="0" smtClean="0"/>
              <a:t>Given the images, write an analysis of the implications of climate change on the environment.</a:t>
            </a:r>
            <a:endParaRPr lang="en-US" dirty="0"/>
          </a:p>
        </p:txBody>
      </p:sp>
      <p:pic>
        <p:nvPicPr>
          <p:cNvPr id="7" name="Content Placeholder 6" descr="BostonTempChange.png"/>
          <p:cNvPicPr>
            <a:picLocks noGrp="1" noChangeAspect="1"/>
          </p:cNvPicPr>
          <p:nvPr>
            <p:ph sz="quarter" idx="1"/>
          </p:nvPr>
        </p:nvPicPr>
        <p:blipFill>
          <a:blip r:embed="rId3" cstate="print"/>
          <a:stretch>
            <a:fillRect/>
          </a:stretch>
        </p:blipFill>
        <p:spPr>
          <a:xfrm>
            <a:off x="304800" y="2286000"/>
            <a:ext cx="4516693" cy="3733800"/>
          </a:xfrm>
        </p:spPr>
      </p:pic>
      <p:pic>
        <p:nvPicPr>
          <p:cNvPr id="8" name="Content Placeholder 7" descr="figure-1-1-l.png"/>
          <p:cNvPicPr>
            <a:picLocks noGrp="1" noChangeAspect="1"/>
          </p:cNvPicPr>
          <p:nvPr>
            <p:ph sz="quarter" idx="2"/>
          </p:nvPr>
        </p:nvPicPr>
        <p:blipFill>
          <a:blip r:embed="rId4" cstate="print"/>
          <a:stretch>
            <a:fillRect/>
          </a:stretch>
        </p:blipFill>
        <p:spPr>
          <a:xfrm>
            <a:off x="4953000" y="2438400"/>
            <a:ext cx="3699884" cy="36576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 groups, discuss…</a:t>
            </a:r>
            <a:endParaRPr lang="en-US" dirty="0"/>
          </a:p>
        </p:txBody>
      </p:sp>
      <p:sp>
        <p:nvSpPr>
          <p:cNvPr id="3" name="Content Placeholder 2"/>
          <p:cNvSpPr>
            <a:spLocks noGrp="1"/>
          </p:cNvSpPr>
          <p:nvPr>
            <p:ph sz="quarter" idx="1"/>
          </p:nvPr>
        </p:nvSpPr>
        <p:spPr/>
        <p:txBody>
          <a:bodyPr/>
          <a:lstStyle/>
          <a:p>
            <a:r>
              <a:rPr lang="en-US" dirty="0" smtClean="0"/>
              <a:t>What kind of actions do you see being used in your school that could lead to climate change?</a:t>
            </a:r>
          </a:p>
          <a:p>
            <a:r>
              <a:rPr lang="en-US" dirty="0" smtClean="0"/>
              <a:t>What kind of actions do you see being used in your neighborhood that could lead to climate? </a:t>
            </a:r>
          </a:p>
          <a:p>
            <a:r>
              <a:rPr lang="en-US" dirty="0" smtClean="0"/>
              <a:t>Describe other actions you have seen anywhere else that could cause climate change?</a:t>
            </a:r>
          </a:p>
          <a:p>
            <a:endParaRPr lang="en-US" dirty="0" smtClean="0"/>
          </a:p>
          <a:p>
            <a:r>
              <a:rPr lang="en-US" dirty="0" smtClean="0"/>
              <a:t>All answers should be written in your writing notebook.</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solidFill>
                  <a:srgbClr val="FF0000"/>
                </a:solidFill>
              </a:rPr>
              <a:t>More Evidences</a:t>
            </a:r>
            <a:endParaRPr lang="en-US" b="1" dirty="0">
              <a:solidFill>
                <a:srgbClr val="FF0000"/>
              </a:solidFill>
            </a:endParaRPr>
          </a:p>
        </p:txBody>
      </p:sp>
      <p:sp>
        <p:nvSpPr>
          <p:cNvPr id="6" name="Content Placeholder 5"/>
          <p:cNvSpPr>
            <a:spLocks noGrp="1"/>
          </p:cNvSpPr>
          <p:nvPr>
            <p:ph sz="quarter" idx="1"/>
          </p:nvPr>
        </p:nvSpPr>
        <p:spPr/>
        <p:txBody>
          <a:bodyPr/>
          <a:lstStyle/>
          <a:p>
            <a:r>
              <a:rPr lang="en-US" dirty="0" smtClean="0"/>
              <a:t>What are the cost associated with climate change?</a:t>
            </a:r>
          </a:p>
          <a:p>
            <a:r>
              <a:rPr lang="en-US" dirty="0" smtClean="0"/>
              <a:t>What are some other environmental factors that can be attributed to climate change?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normAutofit/>
          </a:bodyPr>
          <a:lstStyle/>
          <a:p>
            <a:r>
              <a:rPr lang="en-US" sz="4000" b="1" dirty="0" smtClean="0"/>
              <a:t>Identify the Causes</a:t>
            </a:r>
            <a:endParaRPr lang="en-US" sz="4000" b="1" dirty="0"/>
          </a:p>
        </p:txBody>
      </p:sp>
      <p:sp>
        <p:nvSpPr>
          <p:cNvPr id="5" name="Title 4"/>
          <p:cNvSpPr>
            <a:spLocks noGrp="1"/>
          </p:cNvSpPr>
          <p:nvPr>
            <p:ph type="ctrTitle"/>
          </p:nvPr>
        </p:nvSpPr>
        <p:spPr/>
        <p:txBody>
          <a:bodyPr/>
          <a:lstStyle/>
          <a:p>
            <a:r>
              <a:rPr lang="en-US" dirty="0" smtClean="0"/>
              <a:t>Step 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0600" y="2438400"/>
            <a:ext cx="7772400" cy="1143000"/>
          </a:xfrm>
        </p:spPr>
        <p:txBody>
          <a:bodyPr>
            <a:normAutofit fontScale="90000"/>
          </a:bodyPr>
          <a:lstStyle/>
          <a:p>
            <a:r>
              <a:rPr lang="en-US" dirty="0" smtClean="0"/>
              <a:t>Though there are many factors that can contribute to climate change, students will examine the effect that energy production has on climate change.</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normAutofit/>
          </a:bodyPr>
          <a:lstStyle/>
          <a:p>
            <a:pPr>
              <a:defRPr/>
            </a:pPr>
            <a:r>
              <a:rPr lang="en-US" sz="4000" dirty="0" smtClean="0">
                <a:hlinkClick r:id="rId3"/>
              </a:rPr>
              <a:t>http://www2.maxwell.syr.edu/plegal/TIPS/worksheet3.html </a:t>
            </a:r>
            <a:endParaRPr lang="en-US" sz="4000" dirty="0" smtClean="0"/>
          </a:p>
        </p:txBody>
      </p:sp>
      <p:sp>
        <p:nvSpPr>
          <p:cNvPr id="5" name="Title 4"/>
          <p:cNvSpPr>
            <a:spLocks noGrp="1"/>
          </p:cNvSpPr>
          <p:nvPr>
            <p:ph type="ctrTitle"/>
          </p:nvPr>
        </p:nvSpPr>
        <p:spPr/>
        <p:txBody>
          <a:bodyPr/>
          <a:lstStyle/>
          <a:p>
            <a:r>
              <a:rPr lang="en-US" dirty="0" smtClean="0"/>
              <a:t>Complete step 3 of the Public Policy Analyst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Renewable Energy is energy which is generated from natural sources. </a:t>
            </a:r>
            <a:endParaRPr lang="en-US" dirty="0"/>
          </a:p>
        </p:txBody>
      </p:sp>
      <p:sp>
        <p:nvSpPr>
          <p:cNvPr id="10" name="Text Placeholder 9"/>
          <p:cNvSpPr>
            <a:spLocks noGrp="1"/>
          </p:cNvSpPr>
          <p:nvPr>
            <p:ph type="body" idx="1"/>
          </p:nvPr>
        </p:nvSpPr>
        <p:spPr/>
        <p:txBody>
          <a:bodyPr/>
          <a:lstStyle/>
          <a:p>
            <a:r>
              <a:rPr lang="en-US" dirty="0" smtClean="0"/>
              <a:t>Pros </a:t>
            </a:r>
            <a:endParaRPr lang="en-US" dirty="0"/>
          </a:p>
        </p:txBody>
      </p:sp>
      <p:sp>
        <p:nvSpPr>
          <p:cNvPr id="11" name="Text Placeholder 10"/>
          <p:cNvSpPr>
            <a:spLocks noGrp="1"/>
          </p:cNvSpPr>
          <p:nvPr>
            <p:ph type="body" sz="half" idx="3"/>
          </p:nvPr>
        </p:nvSpPr>
        <p:spPr/>
        <p:txBody>
          <a:bodyPr/>
          <a:lstStyle/>
          <a:p>
            <a:r>
              <a:rPr lang="en-US" dirty="0" smtClean="0"/>
              <a:t>Cons</a:t>
            </a:r>
            <a:endParaRPr lang="en-US" dirty="0"/>
          </a:p>
        </p:txBody>
      </p:sp>
      <p:sp>
        <p:nvSpPr>
          <p:cNvPr id="8" name="Content Placeholder 7"/>
          <p:cNvSpPr>
            <a:spLocks noGrp="1"/>
          </p:cNvSpPr>
          <p:nvPr>
            <p:ph sz="half" idx="2"/>
          </p:nvPr>
        </p:nvSpPr>
        <p:spPr/>
        <p:txBody>
          <a:bodyPr>
            <a:normAutofit lnSpcReduction="10000"/>
          </a:bodyPr>
          <a:lstStyle/>
          <a:p>
            <a:r>
              <a:rPr lang="en-US" sz="1800" dirty="0" smtClean="0"/>
              <a:t>Renewable sources have low carbon emissions, therefore they are considered as green and environmentally friendly.</a:t>
            </a:r>
          </a:p>
          <a:p>
            <a:r>
              <a:rPr lang="en-US" sz="1800" dirty="0" smtClean="0"/>
              <a:t>Renewable helps in stimulating the economy and creating job opportunities. </a:t>
            </a:r>
          </a:p>
          <a:p>
            <a:r>
              <a:rPr lang="en-US" sz="1800" dirty="0" smtClean="0"/>
              <a:t>You don’t have to rely on any third country for the supply of renewable sources as in case of non-renewable sources.</a:t>
            </a:r>
          </a:p>
          <a:p>
            <a:r>
              <a:rPr lang="en-US" sz="1800" dirty="0" smtClean="0"/>
              <a:t>Renewable sources can cost less than consuming the local electrical supply over time. </a:t>
            </a:r>
          </a:p>
          <a:p>
            <a:endParaRPr lang="en-US" sz="1800" dirty="0"/>
          </a:p>
        </p:txBody>
      </p:sp>
      <p:sp>
        <p:nvSpPr>
          <p:cNvPr id="12" name="Content Placeholder 11"/>
          <p:cNvSpPr>
            <a:spLocks noGrp="1"/>
          </p:cNvSpPr>
          <p:nvPr>
            <p:ph sz="half" idx="4"/>
          </p:nvPr>
        </p:nvSpPr>
        <p:spPr/>
        <p:txBody>
          <a:bodyPr>
            <a:normAutofit/>
          </a:bodyPr>
          <a:lstStyle/>
          <a:p>
            <a:r>
              <a:rPr lang="en-US" sz="1800" dirty="0" smtClean="0"/>
              <a:t>It is not easy to set up a plant as the initial costs are quite steep.</a:t>
            </a:r>
          </a:p>
          <a:p>
            <a:r>
              <a:rPr lang="en-US" sz="1800" dirty="0" smtClean="0">
                <a:hlinkClick r:id="rId3" action="ppaction://hlinkfile"/>
              </a:rPr>
              <a:t>Solar energy</a:t>
            </a:r>
            <a:r>
              <a:rPr lang="en-US" sz="1800" dirty="0" smtClean="0"/>
              <a:t> can be used during the day time and not during night or rainy season.</a:t>
            </a:r>
          </a:p>
          <a:p>
            <a:r>
              <a:rPr lang="en-US" sz="1800" dirty="0" smtClean="0"/>
              <a:t>Hydroelectric provide pure form of energy but building dams across the river which is quite expensive.</a:t>
            </a:r>
          </a:p>
          <a:p>
            <a:r>
              <a:rPr lang="en-US" sz="1800" dirty="0" smtClean="0"/>
              <a:t>To use wind energy, you have to rely on strong winds therefore you have to choose suitable site to operate them. Also, they can affect bird population as they are quite high.</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to="" calcmode="lin" valueType="num">
                                      <p:cBhvr>
                                        <p:cTn id="7" dur="1" fill="hold"/>
                                        <p:tgtEl>
                                          <p:spTgt spid="8">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to="" calcmode="lin" valueType="num">
                                      <p:cBhvr>
                                        <p:cTn id="12" dur="1" fill="hold"/>
                                        <p:tgtEl>
                                          <p:spTgt spid="8">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 to="" calcmode="lin" valueType="num">
                                      <p:cBhvr>
                                        <p:cTn id="17" dur="1" fill="hold"/>
                                        <p:tgtEl>
                                          <p:spTgt spid="8">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 to="" calcmode="lin" valueType="num">
                                      <p:cBhvr>
                                        <p:cTn id="22" dur="1" fill="hold"/>
                                        <p:tgtEl>
                                          <p:spTgt spid="8">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 to="" calcmode="lin" valueType="num">
                                      <p:cBhvr>
                                        <p:cTn id="27" dur="1" fill="hold"/>
                                        <p:tgtEl>
                                          <p:spTgt spid="12">
                                            <p:txEl>
                                              <p:pRg st="0" end="0"/>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2">
                                            <p:txEl>
                                              <p:pRg st="1" end="1"/>
                                            </p:txEl>
                                          </p:spTgt>
                                        </p:tgtEl>
                                        <p:attrNameLst>
                                          <p:attrName>style.visibility</p:attrName>
                                        </p:attrNameLst>
                                      </p:cBhvr>
                                      <p:to>
                                        <p:strVal val="visible"/>
                                      </p:to>
                                    </p:set>
                                    <p:anim to="" calcmode="lin" valueType="num">
                                      <p:cBhvr>
                                        <p:cTn id="32" dur="1" fill="hold"/>
                                        <p:tgtEl>
                                          <p:spTgt spid="12">
                                            <p:txEl>
                                              <p:pRg st="1" end="1"/>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2">
                                            <p:txEl>
                                              <p:pRg st="2" end="2"/>
                                            </p:txEl>
                                          </p:spTgt>
                                        </p:tgtEl>
                                        <p:attrNameLst>
                                          <p:attrName>style.visibility</p:attrName>
                                        </p:attrNameLst>
                                      </p:cBhvr>
                                      <p:to>
                                        <p:strVal val="visible"/>
                                      </p:to>
                                    </p:set>
                                    <p:anim to="" calcmode="lin" valueType="num">
                                      <p:cBhvr>
                                        <p:cTn id="37" dur="1" fill="hold"/>
                                        <p:tgtEl>
                                          <p:spTgt spid="12">
                                            <p:txEl>
                                              <p:pRg st="2" end="2"/>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2">
                                            <p:txEl>
                                              <p:pRg st="3" end="3"/>
                                            </p:txEl>
                                          </p:spTgt>
                                        </p:tgtEl>
                                        <p:attrNameLst>
                                          <p:attrName>style.visibility</p:attrName>
                                        </p:attrNameLst>
                                      </p:cBhvr>
                                      <p:to>
                                        <p:strVal val="visible"/>
                                      </p:to>
                                    </p:set>
                                    <p:anim to="" calcmode="lin" valueType="num">
                                      <p:cBhvr>
                                        <p:cTn id="42" dur="1" fill="hold"/>
                                        <p:tgtEl>
                                          <p:spTgt spid="12">
                                            <p:txEl>
                                              <p:pRg st="3" end="3"/>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1" nodeType="clickEffect">
                                  <p:stCondLst>
                                    <p:cond delay="0"/>
                                  </p:stCondLst>
                                  <p:childTnLst>
                                    <p:set>
                                      <p:cBhvr>
                                        <p:cTn id="46" dur="1" fill="hold">
                                          <p:stCondLst>
                                            <p:cond delay="0"/>
                                          </p:stCondLst>
                                        </p:cTn>
                                        <p:tgtEl>
                                          <p:spTgt spid="12">
                                            <p:txEl>
                                              <p:pRg st="0" end="0"/>
                                            </p:txEl>
                                          </p:spTgt>
                                        </p:tgtEl>
                                        <p:attrNameLst>
                                          <p:attrName>style.visibility</p:attrName>
                                        </p:attrNameLst>
                                      </p:cBhvr>
                                      <p:to>
                                        <p:strVal val="visible"/>
                                      </p:to>
                                    </p:set>
                                    <p:anim to="" calcmode="lin" valueType="num">
                                      <p:cBhvr>
                                        <p:cTn id="47" dur="1" fill="hold"/>
                                        <p:tgtEl>
                                          <p:spTgt spid="12">
                                            <p:txEl>
                                              <p:pRg st="0" end="0"/>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1" nodeType="clickEffect">
                                  <p:stCondLst>
                                    <p:cond delay="0"/>
                                  </p:stCondLst>
                                  <p:childTnLst>
                                    <p:set>
                                      <p:cBhvr>
                                        <p:cTn id="51" dur="1" fill="hold">
                                          <p:stCondLst>
                                            <p:cond delay="0"/>
                                          </p:stCondLst>
                                        </p:cTn>
                                        <p:tgtEl>
                                          <p:spTgt spid="12">
                                            <p:txEl>
                                              <p:pRg st="1" end="1"/>
                                            </p:txEl>
                                          </p:spTgt>
                                        </p:tgtEl>
                                        <p:attrNameLst>
                                          <p:attrName>style.visibility</p:attrName>
                                        </p:attrNameLst>
                                      </p:cBhvr>
                                      <p:to>
                                        <p:strVal val="visible"/>
                                      </p:to>
                                    </p:set>
                                    <p:anim to="" calcmode="lin" valueType="num">
                                      <p:cBhvr>
                                        <p:cTn id="52" dur="1" fill="hold"/>
                                        <p:tgtEl>
                                          <p:spTgt spid="12">
                                            <p:txEl>
                                              <p:pRg st="1" end="1"/>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1" nodeType="clickEffect">
                                  <p:stCondLst>
                                    <p:cond delay="0"/>
                                  </p:stCondLst>
                                  <p:childTnLst>
                                    <p:set>
                                      <p:cBhvr>
                                        <p:cTn id="56" dur="1" fill="hold">
                                          <p:stCondLst>
                                            <p:cond delay="0"/>
                                          </p:stCondLst>
                                        </p:cTn>
                                        <p:tgtEl>
                                          <p:spTgt spid="12">
                                            <p:txEl>
                                              <p:pRg st="2" end="2"/>
                                            </p:txEl>
                                          </p:spTgt>
                                        </p:tgtEl>
                                        <p:attrNameLst>
                                          <p:attrName>style.visibility</p:attrName>
                                        </p:attrNameLst>
                                      </p:cBhvr>
                                      <p:to>
                                        <p:strVal val="visible"/>
                                      </p:to>
                                    </p:set>
                                    <p:anim to="" calcmode="lin" valueType="num">
                                      <p:cBhvr>
                                        <p:cTn id="57" dur="1" fill="hold"/>
                                        <p:tgtEl>
                                          <p:spTgt spid="12">
                                            <p:txEl>
                                              <p:pRg st="2" end="2"/>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1" nodeType="clickEffect">
                                  <p:stCondLst>
                                    <p:cond delay="0"/>
                                  </p:stCondLst>
                                  <p:childTnLst>
                                    <p:set>
                                      <p:cBhvr>
                                        <p:cTn id="61" dur="1" fill="hold">
                                          <p:stCondLst>
                                            <p:cond delay="0"/>
                                          </p:stCondLst>
                                        </p:cTn>
                                        <p:tgtEl>
                                          <p:spTgt spid="12">
                                            <p:txEl>
                                              <p:pRg st="3" end="3"/>
                                            </p:txEl>
                                          </p:spTgt>
                                        </p:tgtEl>
                                        <p:attrNameLst>
                                          <p:attrName>style.visibility</p:attrName>
                                        </p:attrNameLst>
                                      </p:cBhvr>
                                      <p:to>
                                        <p:strVal val="visible"/>
                                      </p:to>
                                    </p:set>
                                    <p:anim to="" calcmode="lin" valueType="num">
                                      <p:cBhvr>
                                        <p:cTn id="62" dur="1" fill="hold"/>
                                        <p:tgtEl>
                                          <p:spTgt spid="12">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P spid="12"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Non-Renewable Energy is the energy which is taken from the sources that are available on the earth in limited quantity.</a:t>
            </a:r>
            <a:endParaRPr lang="en-US" sz="2400" dirty="0"/>
          </a:p>
        </p:txBody>
      </p:sp>
      <p:sp>
        <p:nvSpPr>
          <p:cNvPr id="3" name="Text Placeholder 2"/>
          <p:cNvSpPr>
            <a:spLocks noGrp="1"/>
          </p:cNvSpPr>
          <p:nvPr>
            <p:ph type="body" idx="1"/>
          </p:nvPr>
        </p:nvSpPr>
        <p:spPr/>
        <p:txBody>
          <a:bodyPr/>
          <a:lstStyle/>
          <a:p>
            <a:r>
              <a:rPr lang="en-US" dirty="0" smtClean="0"/>
              <a:t>Pros	</a:t>
            </a:r>
            <a:endParaRPr lang="en-US" dirty="0"/>
          </a:p>
        </p:txBody>
      </p:sp>
      <p:sp>
        <p:nvSpPr>
          <p:cNvPr id="4" name="Text Placeholder 3"/>
          <p:cNvSpPr>
            <a:spLocks noGrp="1"/>
          </p:cNvSpPr>
          <p:nvPr>
            <p:ph type="body" sz="half" idx="3"/>
          </p:nvPr>
        </p:nvSpPr>
        <p:spPr/>
        <p:txBody>
          <a:bodyPr/>
          <a:lstStyle/>
          <a:p>
            <a:r>
              <a:rPr lang="en-US" dirty="0" smtClean="0"/>
              <a:t>Cons</a:t>
            </a:r>
            <a:endParaRPr lang="en-US" dirty="0"/>
          </a:p>
        </p:txBody>
      </p:sp>
      <p:sp>
        <p:nvSpPr>
          <p:cNvPr id="5" name="Content Placeholder 4"/>
          <p:cNvSpPr>
            <a:spLocks noGrp="1"/>
          </p:cNvSpPr>
          <p:nvPr>
            <p:ph sz="half" idx="2"/>
          </p:nvPr>
        </p:nvSpPr>
        <p:spPr/>
        <p:txBody>
          <a:bodyPr>
            <a:normAutofit/>
          </a:bodyPr>
          <a:lstStyle/>
          <a:p>
            <a:r>
              <a:rPr lang="en-US" sz="1800" dirty="0" smtClean="0"/>
              <a:t>Non-renewable sources are cheap and easy to use. You can easily fill up your car tank and power your motor vehicle.</a:t>
            </a:r>
          </a:p>
          <a:p>
            <a:r>
              <a:rPr lang="en-US" sz="1800" dirty="0" smtClean="0"/>
              <a:t>You can use small amount of nuclear energy to produce large amount of power.</a:t>
            </a:r>
          </a:p>
          <a:p>
            <a:r>
              <a:rPr lang="en-US" sz="1800" dirty="0" smtClean="0"/>
              <a:t>Much easier to produce and use.</a:t>
            </a:r>
          </a:p>
          <a:p>
            <a:r>
              <a:rPr lang="en-US" sz="1800" dirty="0" smtClean="0"/>
              <a:t>Easy to transport and distribute.</a:t>
            </a:r>
            <a:br>
              <a:rPr lang="en-US" sz="1800" dirty="0" smtClean="0"/>
            </a:br>
            <a:endParaRPr lang="en-US" sz="1800" dirty="0" smtClean="0"/>
          </a:p>
          <a:p>
            <a:endParaRPr lang="en-US" sz="1800" dirty="0"/>
          </a:p>
        </p:txBody>
      </p:sp>
      <p:sp>
        <p:nvSpPr>
          <p:cNvPr id="6" name="Content Placeholder 5"/>
          <p:cNvSpPr>
            <a:spLocks noGrp="1"/>
          </p:cNvSpPr>
          <p:nvPr>
            <p:ph sz="half" idx="4"/>
          </p:nvPr>
        </p:nvSpPr>
        <p:spPr/>
        <p:txBody>
          <a:bodyPr/>
          <a:lstStyle/>
          <a:p>
            <a:r>
              <a:rPr lang="en-US" sz="1800" dirty="0" smtClean="0"/>
              <a:t>Non-renewable sources will expire some day.</a:t>
            </a:r>
          </a:p>
          <a:p>
            <a:r>
              <a:rPr lang="en-US" sz="1800" dirty="0" smtClean="0"/>
              <a:t>Fossil Fuels pollutes the environment</a:t>
            </a:r>
          </a:p>
          <a:p>
            <a:r>
              <a:rPr lang="en-US" sz="1800" dirty="0" smtClean="0"/>
              <a:t>Non-renewable cannot be recycled.</a:t>
            </a:r>
          </a:p>
          <a:p>
            <a:r>
              <a:rPr lang="en-US" sz="1800" dirty="0" smtClean="0"/>
              <a:t>Mining of such fuels leads to irreversible damage to the environment</a:t>
            </a:r>
          </a:p>
          <a:p>
            <a:r>
              <a:rPr lang="en-US" sz="1800" dirty="0" smtClean="0"/>
              <a:t>Burning it produces carbon dioxide, a major cause of climate change.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to="" calcmode="lin" valueType="num">
                                      <p:cBhvr>
                                        <p:cTn id="12" dur="1" fill="hold"/>
                                        <p:tgtEl>
                                          <p:spTgt spid="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to="" calcmode="lin" valueType="num">
                                      <p:cBhvr>
                                        <p:cTn id="17" dur="1" fill="hold"/>
                                        <p:tgtEl>
                                          <p:spTgt spid="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to="" calcmode="lin" valueType="num">
                                      <p:cBhvr>
                                        <p:cTn id="22" dur="1" fill="hold"/>
                                        <p:tgtEl>
                                          <p:spTgt spid="5">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to="" calcmode="lin" valueType="num">
                                      <p:cBhvr>
                                        <p:cTn id="27" dur="1" fill="hold"/>
                                        <p:tgtEl>
                                          <p:spTgt spid="6">
                                            <p:txEl>
                                              <p:pRg st="0" end="0"/>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 to="" calcmode="lin" valueType="num">
                                      <p:cBhvr>
                                        <p:cTn id="32" dur="1" fill="hold"/>
                                        <p:tgtEl>
                                          <p:spTgt spid="6">
                                            <p:txEl>
                                              <p:pRg st="1" end="1"/>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to="" calcmode="lin" valueType="num">
                                      <p:cBhvr>
                                        <p:cTn id="37" dur="1" fill="hold"/>
                                        <p:tgtEl>
                                          <p:spTgt spid="6">
                                            <p:txEl>
                                              <p:pRg st="2" end="2"/>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 to="" calcmode="lin" valueType="num">
                                      <p:cBhvr>
                                        <p:cTn id="42" dur="1" fill="hold"/>
                                        <p:tgtEl>
                                          <p:spTgt spid="6">
                                            <p:txEl>
                                              <p:pRg st="3" end="3"/>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anim to="" calcmode="lin" valueType="num">
                                      <p:cBhvr>
                                        <p:cTn id="47" dur="1" fill="hold"/>
                                        <p:tgtEl>
                                          <p:spTgt spid="6">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dirty="0" smtClean="0"/>
              <a:t>What are the different kinds of energy source?</a:t>
            </a:r>
            <a:endParaRPr lang="en-US" sz="4000" dirty="0"/>
          </a:p>
        </p:txBody>
      </p:sp>
      <p:sp>
        <p:nvSpPr>
          <p:cNvPr id="4" name="Text Placeholder 3"/>
          <p:cNvSpPr>
            <a:spLocks noGrp="1"/>
          </p:cNvSpPr>
          <p:nvPr>
            <p:ph type="body" idx="1"/>
          </p:nvPr>
        </p:nvSpPr>
        <p:spPr/>
        <p:txBody>
          <a:bodyPr/>
          <a:lstStyle/>
          <a:p>
            <a:endParaRPr lang="en-US" dirty="0" smtClean="0"/>
          </a:p>
          <a:p>
            <a:endParaRPr lang="en-US" dirty="0" smtClean="0"/>
          </a:p>
          <a:p>
            <a:r>
              <a:rPr lang="en-US" sz="2000" dirty="0" smtClean="0">
                <a:hlinkClick r:id="rId3"/>
              </a:rPr>
              <a:t>Non-Renewable Energy</a:t>
            </a:r>
            <a:r>
              <a:rPr lang="en-US" dirty="0" smtClean="0"/>
              <a:t>	</a:t>
            </a:r>
            <a:endParaRPr lang="en-US" dirty="0"/>
          </a:p>
        </p:txBody>
      </p:sp>
      <p:sp>
        <p:nvSpPr>
          <p:cNvPr id="6" name="Text Placeholder 5"/>
          <p:cNvSpPr>
            <a:spLocks noGrp="1"/>
          </p:cNvSpPr>
          <p:nvPr>
            <p:ph type="body" sz="half" idx="3"/>
          </p:nvPr>
        </p:nvSpPr>
        <p:spPr/>
        <p:txBody>
          <a:bodyPr/>
          <a:lstStyle/>
          <a:p>
            <a:r>
              <a:rPr lang="en-US" sz="2000" dirty="0" smtClean="0">
                <a:hlinkClick r:id="rId3"/>
              </a:rPr>
              <a:t>Renewable Energy</a:t>
            </a:r>
            <a:endParaRPr lang="en-US" sz="2000" dirty="0"/>
          </a:p>
        </p:txBody>
      </p:sp>
      <p:sp>
        <p:nvSpPr>
          <p:cNvPr id="5" name="Content Placeholder 4"/>
          <p:cNvSpPr>
            <a:spLocks noGrp="1"/>
          </p:cNvSpPr>
          <p:nvPr>
            <p:ph sz="half" idx="2"/>
          </p:nvPr>
        </p:nvSpPr>
        <p:spPr/>
        <p:txBody>
          <a:bodyPr/>
          <a:lstStyle/>
          <a:p>
            <a:r>
              <a:rPr lang="en-US" dirty="0" smtClean="0">
                <a:hlinkClick r:id="rId4"/>
              </a:rPr>
              <a:t>Coal</a:t>
            </a:r>
          </a:p>
          <a:p>
            <a:r>
              <a:rPr lang="en-US" dirty="0" smtClean="0">
                <a:hlinkClick r:id="rId4"/>
              </a:rPr>
              <a:t>Natural Gas</a:t>
            </a:r>
          </a:p>
          <a:p>
            <a:r>
              <a:rPr lang="en-US" dirty="0" err="1" smtClean="0">
                <a:hlinkClick r:id="rId4"/>
              </a:rPr>
              <a:t>Petreoleum</a:t>
            </a:r>
            <a:endParaRPr lang="en-US" dirty="0" smtClean="0">
              <a:hlinkClick r:id="rId4"/>
            </a:endParaRPr>
          </a:p>
          <a:p>
            <a:r>
              <a:rPr lang="en-US" dirty="0" smtClean="0">
                <a:hlinkClick r:id="rId4"/>
              </a:rPr>
              <a:t>Nuclear Power</a:t>
            </a:r>
            <a:endParaRPr lang="en-US" dirty="0" smtClean="0"/>
          </a:p>
          <a:p>
            <a:pPr>
              <a:buNone/>
            </a:pPr>
            <a:endParaRPr lang="en-US" dirty="0" smtClean="0"/>
          </a:p>
        </p:txBody>
      </p:sp>
      <p:sp>
        <p:nvSpPr>
          <p:cNvPr id="7" name="Content Placeholder 6"/>
          <p:cNvSpPr>
            <a:spLocks noGrp="1"/>
          </p:cNvSpPr>
          <p:nvPr>
            <p:ph sz="half" idx="4"/>
          </p:nvPr>
        </p:nvSpPr>
        <p:spPr/>
        <p:txBody>
          <a:bodyPr/>
          <a:lstStyle/>
          <a:p>
            <a:r>
              <a:rPr lang="en-US" dirty="0" smtClean="0">
                <a:hlinkClick r:id="rId5"/>
              </a:rPr>
              <a:t>Hydropower</a:t>
            </a:r>
          </a:p>
          <a:p>
            <a:r>
              <a:rPr lang="en-US" dirty="0" smtClean="0">
                <a:hlinkClick r:id="rId5"/>
              </a:rPr>
              <a:t>Solar Power</a:t>
            </a:r>
          </a:p>
          <a:p>
            <a:r>
              <a:rPr lang="en-US" dirty="0" smtClean="0">
                <a:hlinkClick r:id="rId5"/>
              </a:rPr>
              <a:t>Wind Power</a:t>
            </a:r>
          </a:p>
          <a:p>
            <a:r>
              <a:rPr lang="en-US" dirty="0" smtClean="0">
                <a:hlinkClick r:id="rId5"/>
              </a:rPr>
              <a:t>Geothermal </a:t>
            </a:r>
          </a:p>
          <a:p>
            <a:r>
              <a:rPr lang="en-US" dirty="0" smtClean="0">
                <a:hlinkClick r:id="rId5"/>
              </a:rPr>
              <a:t>Biomass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80">
                                          <p:stCondLst>
                                            <p:cond delay="0"/>
                                          </p:stCondLst>
                                        </p:cTn>
                                        <p:tgtEl>
                                          <p:spTgt spid="4">
                                            <p:txEl>
                                              <p:pRg st="2" end="2"/>
                                            </p:txEl>
                                          </p:spTgt>
                                        </p:tgtEl>
                                      </p:cBhvr>
                                    </p:animEffect>
                                    <p:anim calcmode="lin" valueType="num">
                                      <p:cBhvr>
                                        <p:cTn id="8"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2" end="2"/>
                                            </p:txEl>
                                          </p:spTgt>
                                        </p:tgtEl>
                                      </p:cBhvr>
                                      <p:to x="100000" y="60000"/>
                                    </p:animScale>
                                    <p:animScale>
                                      <p:cBhvr>
                                        <p:cTn id="14" dur="166" decel="50000">
                                          <p:stCondLst>
                                            <p:cond delay="676"/>
                                          </p:stCondLst>
                                        </p:cTn>
                                        <p:tgtEl>
                                          <p:spTgt spid="4">
                                            <p:txEl>
                                              <p:pRg st="2" end="2"/>
                                            </p:txEl>
                                          </p:spTgt>
                                        </p:tgtEl>
                                      </p:cBhvr>
                                      <p:to x="100000" y="100000"/>
                                    </p:animScale>
                                    <p:animScale>
                                      <p:cBhvr>
                                        <p:cTn id="15" dur="26">
                                          <p:stCondLst>
                                            <p:cond delay="1312"/>
                                          </p:stCondLst>
                                        </p:cTn>
                                        <p:tgtEl>
                                          <p:spTgt spid="4">
                                            <p:txEl>
                                              <p:pRg st="2" end="2"/>
                                            </p:txEl>
                                          </p:spTgt>
                                        </p:tgtEl>
                                      </p:cBhvr>
                                      <p:to x="100000" y="80000"/>
                                    </p:animScale>
                                    <p:animScale>
                                      <p:cBhvr>
                                        <p:cTn id="16" dur="166" decel="50000">
                                          <p:stCondLst>
                                            <p:cond delay="1338"/>
                                          </p:stCondLst>
                                        </p:cTn>
                                        <p:tgtEl>
                                          <p:spTgt spid="4">
                                            <p:txEl>
                                              <p:pRg st="2" end="2"/>
                                            </p:txEl>
                                          </p:spTgt>
                                        </p:tgtEl>
                                      </p:cBhvr>
                                      <p:to x="100000" y="100000"/>
                                    </p:animScale>
                                    <p:animScale>
                                      <p:cBhvr>
                                        <p:cTn id="17" dur="26">
                                          <p:stCondLst>
                                            <p:cond delay="1642"/>
                                          </p:stCondLst>
                                        </p:cTn>
                                        <p:tgtEl>
                                          <p:spTgt spid="4">
                                            <p:txEl>
                                              <p:pRg st="2" end="2"/>
                                            </p:txEl>
                                          </p:spTgt>
                                        </p:tgtEl>
                                      </p:cBhvr>
                                      <p:to x="100000" y="90000"/>
                                    </p:animScale>
                                    <p:animScale>
                                      <p:cBhvr>
                                        <p:cTn id="18" dur="166" decel="50000">
                                          <p:stCondLst>
                                            <p:cond delay="1668"/>
                                          </p:stCondLst>
                                        </p:cTn>
                                        <p:tgtEl>
                                          <p:spTgt spid="4">
                                            <p:txEl>
                                              <p:pRg st="2" end="2"/>
                                            </p:txEl>
                                          </p:spTgt>
                                        </p:tgtEl>
                                      </p:cBhvr>
                                      <p:to x="100000" y="100000"/>
                                    </p:animScale>
                                    <p:animScale>
                                      <p:cBhvr>
                                        <p:cTn id="19" dur="26">
                                          <p:stCondLst>
                                            <p:cond delay="1808"/>
                                          </p:stCondLst>
                                        </p:cTn>
                                        <p:tgtEl>
                                          <p:spTgt spid="4">
                                            <p:txEl>
                                              <p:pRg st="2" end="2"/>
                                            </p:txEl>
                                          </p:spTgt>
                                        </p:tgtEl>
                                      </p:cBhvr>
                                      <p:to x="100000" y="95000"/>
                                    </p:animScale>
                                    <p:animScale>
                                      <p:cBhvr>
                                        <p:cTn id="20" dur="166" decel="50000">
                                          <p:stCondLst>
                                            <p:cond delay="1834"/>
                                          </p:stCondLst>
                                        </p:cTn>
                                        <p:tgtEl>
                                          <p:spTgt spid="4">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down)">
                                      <p:cBhvr>
                                        <p:cTn id="25" dur="580">
                                          <p:stCondLst>
                                            <p:cond delay="0"/>
                                          </p:stCondLst>
                                        </p:cTn>
                                        <p:tgtEl>
                                          <p:spTgt spid="6">
                                            <p:txEl>
                                              <p:pRg st="0" end="0"/>
                                            </p:txEl>
                                          </p:spTgt>
                                        </p:tgtEl>
                                      </p:cBhvr>
                                    </p:animEffect>
                                    <p:anim calcmode="lin" valueType="num">
                                      <p:cBhvr>
                                        <p:cTn id="26"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0" end="0"/>
                                            </p:txEl>
                                          </p:spTgt>
                                        </p:tgtEl>
                                      </p:cBhvr>
                                      <p:to x="100000" y="60000"/>
                                    </p:animScale>
                                    <p:animScale>
                                      <p:cBhvr>
                                        <p:cTn id="32" dur="166" decel="50000">
                                          <p:stCondLst>
                                            <p:cond delay="676"/>
                                          </p:stCondLst>
                                        </p:cTn>
                                        <p:tgtEl>
                                          <p:spTgt spid="6">
                                            <p:txEl>
                                              <p:pRg st="0" end="0"/>
                                            </p:txEl>
                                          </p:spTgt>
                                        </p:tgtEl>
                                      </p:cBhvr>
                                      <p:to x="100000" y="100000"/>
                                    </p:animScale>
                                    <p:animScale>
                                      <p:cBhvr>
                                        <p:cTn id="33" dur="26">
                                          <p:stCondLst>
                                            <p:cond delay="1312"/>
                                          </p:stCondLst>
                                        </p:cTn>
                                        <p:tgtEl>
                                          <p:spTgt spid="6">
                                            <p:txEl>
                                              <p:pRg st="0" end="0"/>
                                            </p:txEl>
                                          </p:spTgt>
                                        </p:tgtEl>
                                      </p:cBhvr>
                                      <p:to x="100000" y="80000"/>
                                    </p:animScale>
                                    <p:animScale>
                                      <p:cBhvr>
                                        <p:cTn id="34" dur="166" decel="50000">
                                          <p:stCondLst>
                                            <p:cond delay="1338"/>
                                          </p:stCondLst>
                                        </p:cTn>
                                        <p:tgtEl>
                                          <p:spTgt spid="6">
                                            <p:txEl>
                                              <p:pRg st="0" end="0"/>
                                            </p:txEl>
                                          </p:spTgt>
                                        </p:tgtEl>
                                      </p:cBhvr>
                                      <p:to x="100000" y="100000"/>
                                    </p:animScale>
                                    <p:animScale>
                                      <p:cBhvr>
                                        <p:cTn id="35" dur="26">
                                          <p:stCondLst>
                                            <p:cond delay="1642"/>
                                          </p:stCondLst>
                                        </p:cTn>
                                        <p:tgtEl>
                                          <p:spTgt spid="6">
                                            <p:txEl>
                                              <p:pRg st="0" end="0"/>
                                            </p:txEl>
                                          </p:spTgt>
                                        </p:tgtEl>
                                      </p:cBhvr>
                                      <p:to x="100000" y="90000"/>
                                    </p:animScale>
                                    <p:animScale>
                                      <p:cBhvr>
                                        <p:cTn id="36" dur="166" decel="50000">
                                          <p:stCondLst>
                                            <p:cond delay="1668"/>
                                          </p:stCondLst>
                                        </p:cTn>
                                        <p:tgtEl>
                                          <p:spTgt spid="6">
                                            <p:txEl>
                                              <p:pRg st="0" end="0"/>
                                            </p:txEl>
                                          </p:spTgt>
                                        </p:tgtEl>
                                      </p:cBhvr>
                                      <p:to x="100000" y="100000"/>
                                    </p:animScale>
                                    <p:animScale>
                                      <p:cBhvr>
                                        <p:cTn id="37" dur="26">
                                          <p:stCondLst>
                                            <p:cond delay="1808"/>
                                          </p:stCondLst>
                                        </p:cTn>
                                        <p:tgtEl>
                                          <p:spTgt spid="6">
                                            <p:txEl>
                                              <p:pRg st="0" end="0"/>
                                            </p:txEl>
                                          </p:spTgt>
                                        </p:tgtEl>
                                      </p:cBhvr>
                                      <p:to x="100000" y="95000"/>
                                    </p:animScale>
                                    <p:animScale>
                                      <p:cBhvr>
                                        <p:cTn id="38" dur="166" decel="50000">
                                          <p:stCondLst>
                                            <p:cond delay="1834"/>
                                          </p:stCondLst>
                                        </p:cTn>
                                        <p:tgtEl>
                                          <p:spTgt spid="6">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to="" calcmode="lin" valueType="num">
                                      <p:cBhvr>
                                        <p:cTn id="43" dur="1" fill="hold"/>
                                        <p:tgtEl>
                                          <p:spTgt spid="5">
                                            <p:txEl>
                                              <p:pRg st="0" end="0"/>
                                            </p:txEl>
                                          </p:spTgt>
                                        </p:tgtEl>
                                        <p:attrNameLst>
                                          <p:attrName/>
                                        </p:attrNameLst>
                                      </p:cBhvr>
                                    </p:anim>
                                  </p:childTnLst>
                                </p:cTn>
                              </p:par>
                              <p:par>
                                <p:cTn id="44" presetID="24" presetClass="entr" presetSubtype="0" fill="hold" nodeType="withEffect">
                                  <p:stCondLst>
                                    <p:cond delay="0"/>
                                  </p:stCondLst>
                                  <p:childTnLst>
                                    <p:set>
                                      <p:cBhvr>
                                        <p:cTn id="45" dur="1" fill="hold">
                                          <p:stCondLst>
                                            <p:cond delay="0"/>
                                          </p:stCondLst>
                                        </p:cTn>
                                        <p:tgtEl>
                                          <p:spTgt spid="5">
                                            <p:txEl>
                                              <p:pRg st="1" end="1"/>
                                            </p:txEl>
                                          </p:spTgt>
                                        </p:tgtEl>
                                        <p:attrNameLst>
                                          <p:attrName>style.visibility</p:attrName>
                                        </p:attrNameLst>
                                      </p:cBhvr>
                                      <p:to>
                                        <p:strVal val="visible"/>
                                      </p:to>
                                    </p:set>
                                    <p:anim to="" calcmode="lin" valueType="num">
                                      <p:cBhvr>
                                        <p:cTn id="46" dur="1" fill="hold"/>
                                        <p:tgtEl>
                                          <p:spTgt spid="5">
                                            <p:txEl>
                                              <p:pRg st="1" end="1"/>
                                            </p:txEl>
                                          </p:spTgt>
                                        </p:tgtEl>
                                        <p:attrNameLst>
                                          <p:attrName/>
                                        </p:attrNameLst>
                                      </p:cBhvr>
                                    </p:anim>
                                  </p:childTnLst>
                                </p:cTn>
                              </p:par>
                              <p:par>
                                <p:cTn id="47" presetID="24" presetClass="entr" presetSubtype="0" fill="hold" nodeType="with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 to="" calcmode="lin" valueType="num">
                                      <p:cBhvr>
                                        <p:cTn id="49" dur="1" fill="hold"/>
                                        <p:tgtEl>
                                          <p:spTgt spid="5">
                                            <p:txEl>
                                              <p:pRg st="2" end="2"/>
                                            </p:txEl>
                                          </p:spTgt>
                                        </p:tgtEl>
                                        <p:attrNameLst>
                                          <p:attrName/>
                                        </p:attrNameLst>
                                      </p:cBhvr>
                                    </p:anim>
                                  </p:childTnLst>
                                </p:cTn>
                              </p:par>
                              <p:par>
                                <p:cTn id="50" presetID="24" presetClass="entr" presetSubtype="0" fill="hold" nodeType="withEffect">
                                  <p:stCondLst>
                                    <p:cond delay="0"/>
                                  </p:stCondLst>
                                  <p:childTnLst>
                                    <p:set>
                                      <p:cBhvr>
                                        <p:cTn id="51" dur="1" fill="hold">
                                          <p:stCondLst>
                                            <p:cond delay="0"/>
                                          </p:stCondLst>
                                        </p:cTn>
                                        <p:tgtEl>
                                          <p:spTgt spid="5">
                                            <p:txEl>
                                              <p:pRg st="3" end="3"/>
                                            </p:txEl>
                                          </p:spTgt>
                                        </p:tgtEl>
                                        <p:attrNameLst>
                                          <p:attrName>style.visibility</p:attrName>
                                        </p:attrNameLst>
                                      </p:cBhvr>
                                      <p:to>
                                        <p:strVal val="visible"/>
                                      </p:to>
                                    </p:set>
                                    <p:anim to="" calcmode="lin" valueType="num">
                                      <p:cBhvr>
                                        <p:cTn id="52" dur="1" fill="hold"/>
                                        <p:tgtEl>
                                          <p:spTgt spid="5">
                                            <p:txEl>
                                              <p:pRg st="3" end="3"/>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nodeType="click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 to="" calcmode="lin" valueType="num">
                                      <p:cBhvr>
                                        <p:cTn id="57" dur="1" fill="hold"/>
                                        <p:tgtEl>
                                          <p:spTgt spid="7">
                                            <p:txEl>
                                              <p:pRg st="0" end="0"/>
                                            </p:txEl>
                                          </p:spTgt>
                                        </p:tgtEl>
                                        <p:attrNameLst>
                                          <p:attrName/>
                                        </p:attrNameLst>
                                      </p:cBhvr>
                                    </p:anim>
                                  </p:childTnLst>
                                </p:cTn>
                              </p:par>
                              <p:par>
                                <p:cTn id="58" presetID="24" presetClass="entr" presetSubtype="0" fill="hold" nodeType="withEffect">
                                  <p:stCondLst>
                                    <p:cond delay="0"/>
                                  </p:stCondLst>
                                  <p:childTnLst>
                                    <p:set>
                                      <p:cBhvr>
                                        <p:cTn id="59" dur="1" fill="hold">
                                          <p:stCondLst>
                                            <p:cond delay="0"/>
                                          </p:stCondLst>
                                        </p:cTn>
                                        <p:tgtEl>
                                          <p:spTgt spid="7">
                                            <p:txEl>
                                              <p:pRg st="1" end="1"/>
                                            </p:txEl>
                                          </p:spTgt>
                                        </p:tgtEl>
                                        <p:attrNameLst>
                                          <p:attrName>style.visibility</p:attrName>
                                        </p:attrNameLst>
                                      </p:cBhvr>
                                      <p:to>
                                        <p:strVal val="visible"/>
                                      </p:to>
                                    </p:set>
                                    <p:anim to="" calcmode="lin" valueType="num">
                                      <p:cBhvr>
                                        <p:cTn id="60" dur="1" fill="hold"/>
                                        <p:tgtEl>
                                          <p:spTgt spid="7">
                                            <p:txEl>
                                              <p:pRg st="1" end="1"/>
                                            </p:txEl>
                                          </p:spTgt>
                                        </p:tgtEl>
                                        <p:attrNameLst>
                                          <p:attrName/>
                                        </p:attrNameLst>
                                      </p:cBhvr>
                                    </p:anim>
                                  </p:childTnLst>
                                </p:cTn>
                              </p:par>
                              <p:par>
                                <p:cTn id="61" presetID="24" presetClass="entr" presetSubtype="0" fill="hold" nodeType="withEffect">
                                  <p:stCondLst>
                                    <p:cond delay="0"/>
                                  </p:stCondLst>
                                  <p:childTnLst>
                                    <p:set>
                                      <p:cBhvr>
                                        <p:cTn id="62" dur="1" fill="hold">
                                          <p:stCondLst>
                                            <p:cond delay="0"/>
                                          </p:stCondLst>
                                        </p:cTn>
                                        <p:tgtEl>
                                          <p:spTgt spid="7">
                                            <p:txEl>
                                              <p:pRg st="2" end="2"/>
                                            </p:txEl>
                                          </p:spTgt>
                                        </p:tgtEl>
                                        <p:attrNameLst>
                                          <p:attrName>style.visibility</p:attrName>
                                        </p:attrNameLst>
                                      </p:cBhvr>
                                      <p:to>
                                        <p:strVal val="visible"/>
                                      </p:to>
                                    </p:set>
                                    <p:anim to="" calcmode="lin" valueType="num">
                                      <p:cBhvr>
                                        <p:cTn id="63" dur="1" fill="hold"/>
                                        <p:tgtEl>
                                          <p:spTgt spid="7">
                                            <p:txEl>
                                              <p:pRg st="2" end="2"/>
                                            </p:txEl>
                                          </p:spTgt>
                                        </p:tgtEl>
                                        <p:attrNameLst>
                                          <p:attrName/>
                                        </p:attrNameLst>
                                      </p:cBhvr>
                                    </p:anim>
                                  </p:childTnLst>
                                </p:cTn>
                              </p:par>
                              <p:par>
                                <p:cTn id="64" presetID="24" presetClass="entr" presetSubtype="0" fill="hold" nodeType="withEffect">
                                  <p:stCondLst>
                                    <p:cond delay="0"/>
                                  </p:stCondLst>
                                  <p:childTnLst>
                                    <p:set>
                                      <p:cBhvr>
                                        <p:cTn id="65" dur="1" fill="hold">
                                          <p:stCondLst>
                                            <p:cond delay="0"/>
                                          </p:stCondLst>
                                        </p:cTn>
                                        <p:tgtEl>
                                          <p:spTgt spid="7">
                                            <p:txEl>
                                              <p:pRg st="3" end="3"/>
                                            </p:txEl>
                                          </p:spTgt>
                                        </p:tgtEl>
                                        <p:attrNameLst>
                                          <p:attrName>style.visibility</p:attrName>
                                        </p:attrNameLst>
                                      </p:cBhvr>
                                      <p:to>
                                        <p:strVal val="visible"/>
                                      </p:to>
                                    </p:set>
                                    <p:anim to="" calcmode="lin" valueType="num">
                                      <p:cBhvr>
                                        <p:cTn id="66" dur="1" fill="hold"/>
                                        <p:tgtEl>
                                          <p:spTgt spid="7">
                                            <p:txEl>
                                              <p:pRg st="3" end="3"/>
                                            </p:txEl>
                                          </p:spTgt>
                                        </p:tgtEl>
                                        <p:attrNameLst>
                                          <p:attrName/>
                                        </p:attrNameLst>
                                      </p:cBhvr>
                                    </p:anim>
                                  </p:childTnLst>
                                </p:cTn>
                              </p:par>
                              <p:par>
                                <p:cTn id="67" presetID="24" presetClass="entr" presetSubtype="0" fill="hold" nodeType="withEffect">
                                  <p:stCondLst>
                                    <p:cond delay="0"/>
                                  </p:stCondLst>
                                  <p:childTnLst>
                                    <p:set>
                                      <p:cBhvr>
                                        <p:cTn id="68" dur="1" fill="hold">
                                          <p:stCondLst>
                                            <p:cond delay="0"/>
                                          </p:stCondLst>
                                        </p:cTn>
                                        <p:tgtEl>
                                          <p:spTgt spid="7">
                                            <p:txEl>
                                              <p:pRg st="4" end="4"/>
                                            </p:txEl>
                                          </p:spTgt>
                                        </p:tgtEl>
                                        <p:attrNameLst>
                                          <p:attrName>style.visibility</p:attrName>
                                        </p:attrNameLst>
                                      </p:cBhvr>
                                      <p:to>
                                        <p:strVal val="visible"/>
                                      </p:to>
                                    </p:set>
                                    <p:anim to="" calcmode="lin" valueType="num">
                                      <p:cBhvr>
                                        <p:cTn id="69" dur="1" fill="hold"/>
                                        <p:tgtEl>
                                          <p:spTgt spid="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America’s Energy Consumption</a:t>
            </a:r>
            <a:endParaRPr lang="en-US" dirty="0"/>
          </a:p>
        </p:txBody>
      </p:sp>
      <p:pic>
        <p:nvPicPr>
          <p:cNvPr id="5" name="Content Placeholder 7" descr="clip_image004_0000.gif"/>
          <p:cNvPicPr>
            <a:picLocks noGrp="1" noChangeAspect="1"/>
          </p:cNvPicPr>
          <p:nvPr>
            <p:ph sz="quarter" idx="1"/>
          </p:nvPr>
        </p:nvPicPr>
        <p:blipFill>
          <a:blip r:embed="rId3" cstate="print"/>
          <a:stretch>
            <a:fillRect/>
          </a:stretch>
        </p:blipFill>
        <p:spPr>
          <a:xfrm>
            <a:off x="1246187" y="2057401"/>
            <a:ext cx="3086100" cy="2424112"/>
          </a:xfrm>
        </p:spPr>
      </p:pic>
      <p:pic>
        <p:nvPicPr>
          <p:cNvPr id="6" name="Content Placeholder 3" descr="pieChartDistribution.gif"/>
          <p:cNvPicPr>
            <a:picLocks noGrp="1" noChangeAspect="1"/>
          </p:cNvPicPr>
          <p:nvPr>
            <p:ph sz="quarter" idx="2"/>
          </p:nvPr>
        </p:nvPicPr>
        <p:blipFill>
          <a:blip r:embed="rId4" cstate="print"/>
          <a:stretch>
            <a:fillRect/>
          </a:stretch>
        </p:blipFill>
        <p:spPr>
          <a:xfrm>
            <a:off x="5257800" y="1714462"/>
            <a:ext cx="3824873" cy="2948025"/>
          </a:xfrm>
        </p:spPr>
      </p:pic>
      <p:sp>
        <p:nvSpPr>
          <p:cNvPr id="7" name="Rectangle 6"/>
          <p:cNvSpPr/>
          <p:nvPr/>
        </p:nvSpPr>
        <p:spPr>
          <a:xfrm>
            <a:off x="2819400" y="5257800"/>
            <a:ext cx="4191000" cy="369332"/>
          </a:xfrm>
          <a:prstGeom prst="rect">
            <a:avLst/>
          </a:prstGeom>
        </p:spPr>
        <p:txBody>
          <a:bodyPr wrap="square">
            <a:spAutoFit/>
          </a:bodyPr>
          <a:lstStyle/>
          <a:p>
            <a:r>
              <a:rPr lang="en-US" i="1" dirty="0"/>
              <a:t>Source: U.S. Energy Information Administration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Public Policy Analyst</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sz="2200" dirty="0" smtClean="0"/>
              <a:t>In an effort to identify and create solutions currently facing our environment and country students will use the steps of the public policy analyst.</a:t>
            </a:r>
          </a:p>
          <a:p>
            <a:r>
              <a:rPr lang="en-US" sz="2200" dirty="0" smtClean="0"/>
              <a:t>Through the use of all the steps of the public policy, students will have the ability to create policies that address the issue.</a:t>
            </a:r>
          </a:p>
          <a:p>
            <a:r>
              <a:rPr lang="en-US" sz="2200" dirty="0" smtClean="0"/>
              <a:t>Today’s lesson will focus on steps 1, 2 and 3</a:t>
            </a:r>
            <a:r>
              <a:rPr lang="en-US" dirty="0" smtClean="0"/>
              <a:t>.</a:t>
            </a:r>
          </a:p>
          <a:p>
            <a:endParaRPr lang="en-US" dirty="0" smtClean="0"/>
          </a:p>
        </p:txBody>
      </p:sp>
      <p:sp>
        <p:nvSpPr>
          <p:cNvPr id="4" name="Content Placeholder 3"/>
          <p:cNvSpPr>
            <a:spLocks noGrp="1"/>
          </p:cNvSpPr>
          <p:nvPr>
            <p:ph sz="quarter" idx="2"/>
          </p:nvPr>
        </p:nvSpPr>
        <p:spPr/>
        <p:txBody>
          <a:bodyPr>
            <a:normAutofit/>
          </a:bodyPr>
          <a:lstStyle/>
          <a:p>
            <a:r>
              <a:rPr lang="en-US" sz="2000" b="1" dirty="0" smtClean="0">
                <a:solidFill>
                  <a:srgbClr val="00B050"/>
                </a:solidFill>
              </a:rPr>
              <a:t>Define the Problem</a:t>
            </a:r>
          </a:p>
          <a:p>
            <a:r>
              <a:rPr lang="en-US" sz="2000" b="1" dirty="0" smtClean="0">
                <a:solidFill>
                  <a:srgbClr val="00B050"/>
                </a:solidFill>
              </a:rPr>
              <a:t>Gather the Evidence</a:t>
            </a:r>
          </a:p>
          <a:p>
            <a:r>
              <a:rPr lang="en-US" sz="2000" b="1" dirty="0" smtClean="0">
                <a:solidFill>
                  <a:srgbClr val="00B050"/>
                </a:solidFill>
              </a:rPr>
              <a:t>Identify the Causes</a:t>
            </a:r>
          </a:p>
          <a:p>
            <a:r>
              <a:rPr lang="en-US" sz="2000" dirty="0" smtClean="0"/>
              <a:t>Examine Existing Policy</a:t>
            </a:r>
          </a:p>
          <a:p>
            <a:r>
              <a:rPr lang="en-US" sz="2000" dirty="0" smtClean="0"/>
              <a:t>Develop Solutions</a:t>
            </a:r>
          </a:p>
          <a:p>
            <a:r>
              <a:rPr lang="en-US" sz="2000" dirty="0" smtClean="0"/>
              <a:t>Select the Best Solution</a:t>
            </a:r>
          </a:p>
          <a:p>
            <a:pPr lvl="1"/>
            <a:r>
              <a:rPr lang="en-US" sz="2000" dirty="0" smtClean="0"/>
              <a:t>Effectiveness vs. Feasibility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to="" calcmode="lin" valueType="num">
                                      <p:cBhvr>
                                        <p:cTn id="22" dur="1" fill="hold"/>
                                        <p:tgtEl>
                                          <p:spTgt spid="4">
                                            <p:txEl>
                                              <p:pRg st="0" end="0"/>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to="" calcmode="lin" valueType="num">
                                      <p:cBhvr>
                                        <p:cTn id="25" dur="1" fill="hold"/>
                                        <p:tgtEl>
                                          <p:spTgt spid="4">
                                            <p:txEl>
                                              <p:pRg st="1" end="1"/>
                                            </p:txEl>
                                          </p:spTgt>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to="" calcmode="lin" valueType="num">
                                      <p:cBhvr>
                                        <p:cTn id="28" dur="1" fill="hold"/>
                                        <p:tgtEl>
                                          <p:spTgt spid="4">
                                            <p:txEl>
                                              <p:pRg st="2" end="2"/>
                                            </p:txEl>
                                          </p:spTgt>
                                        </p:tgtEl>
                                        <p:attrNameLst>
                                          <p:attrName/>
                                        </p:attrNameLst>
                                      </p:cBhvr>
                                    </p:anim>
                                  </p:childTnLst>
                                </p:cTn>
                              </p:par>
                              <p:par>
                                <p:cTn id="29" presetID="24"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to="" calcmode="lin" valueType="num">
                                      <p:cBhvr>
                                        <p:cTn id="31" dur="1" fill="hold"/>
                                        <p:tgtEl>
                                          <p:spTgt spid="4">
                                            <p:txEl>
                                              <p:pRg st="3" end="3"/>
                                            </p:txEl>
                                          </p:spTgt>
                                        </p:tgtEl>
                                        <p:attrNameLst>
                                          <p:attrName/>
                                        </p:attrNameLst>
                                      </p:cBhvr>
                                    </p:anim>
                                  </p:childTnLst>
                                </p:cTn>
                              </p:par>
                              <p:par>
                                <p:cTn id="32" presetID="24" presetClass="entr" presetSubtype="0" fill="hold" nodeType="with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 to="" calcmode="lin" valueType="num">
                                      <p:cBhvr>
                                        <p:cTn id="34" dur="1" fill="hold"/>
                                        <p:tgtEl>
                                          <p:spTgt spid="4">
                                            <p:txEl>
                                              <p:pRg st="4" end="4"/>
                                            </p:txEl>
                                          </p:spTgt>
                                        </p:tgtEl>
                                        <p:attrNameLst>
                                          <p:attrName/>
                                        </p:attrNameLst>
                                      </p:cBhvr>
                                    </p:anim>
                                  </p:childTnLst>
                                </p:cTn>
                              </p:par>
                              <p:par>
                                <p:cTn id="35" presetID="24" presetClass="entr" presetSubtype="0" fill="hold"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to="" calcmode="lin" valueType="num">
                                      <p:cBhvr>
                                        <p:cTn id="37" dur="1" fill="hold"/>
                                        <p:tgtEl>
                                          <p:spTgt spid="4">
                                            <p:txEl>
                                              <p:pRg st="5" end="5"/>
                                            </p:txEl>
                                          </p:spTgt>
                                        </p:tgtEl>
                                        <p:attrNameLst>
                                          <p:attrName/>
                                        </p:attrNameLst>
                                      </p:cBhvr>
                                    </p:anim>
                                  </p:childTnLst>
                                </p:cTn>
                              </p:par>
                              <p:par>
                                <p:cTn id="38" presetID="24" presetClass="entr" presetSubtype="0" fill="hold" nodeType="with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 to="" calcmode="lin" valueType="num">
                                      <p:cBhvr>
                                        <p:cTn id="40" dur="1" fill="hold"/>
                                        <p:tgtEl>
                                          <p:spTgt spid="4">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2800" dirty="0" smtClean="0"/>
              <a:t>Most people are aware of the effects of renewable (clean) energy on the environment, however…</a:t>
            </a:r>
            <a:endParaRPr lang="en-US" sz="2800" dirty="0"/>
          </a:p>
        </p:txBody>
      </p:sp>
      <p:sp>
        <p:nvSpPr>
          <p:cNvPr id="3" name="Content Placeholder 2"/>
          <p:cNvSpPr>
            <a:spLocks noGrp="1"/>
          </p:cNvSpPr>
          <p:nvPr>
            <p:ph sz="quarter" idx="1"/>
          </p:nvPr>
        </p:nvSpPr>
        <p:spPr/>
        <p:txBody>
          <a:bodyPr/>
          <a:lstStyle/>
          <a:p>
            <a:pPr>
              <a:buNone/>
            </a:pPr>
            <a:endParaRPr lang="en-US" dirty="0" smtClean="0"/>
          </a:p>
          <a:p>
            <a:r>
              <a:rPr lang="en-US" dirty="0" smtClean="0"/>
              <a:t>Why do you believe people continue to use energy sources that are detrimental (damaging) to the environment?</a:t>
            </a:r>
          </a:p>
          <a:p>
            <a:endParaRPr lang="en-US" dirty="0" smtClean="0"/>
          </a:p>
          <a:p>
            <a:r>
              <a:rPr lang="en-US" dirty="0" smtClean="0"/>
              <a:t>List some possible reasons on why people don’t always use the cleanest energy source?</a:t>
            </a:r>
          </a:p>
          <a:p>
            <a:endParaRPr lang="en-US" dirty="0" smtClean="0"/>
          </a:p>
          <a:p>
            <a:endParaRPr lang="en-US" dirty="0" smtClean="0"/>
          </a:p>
          <a:p>
            <a:pPr>
              <a:buNone/>
            </a:pPr>
            <a:endParaRPr lang="en-US" dirty="0" smtClean="0"/>
          </a:p>
          <a:p>
            <a:endParaRPr lang="en-US" dirty="0" smtClean="0"/>
          </a:p>
          <a:p>
            <a:endParaRPr lang="en-US" dirty="0"/>
          </a:p>
        </p:txBody>
      </p:sp>
      <p:pic>
        <p:nvPicPr>
          <p:cNvPr id="4" name="Picture 3" descr="german-nuclear-u-turn-links-power-with-c-1564073649-large.jpg"/>
          <p:cNvPicPr>
            <a:picLocks noChangeAspect="1"/>
          </p:cNvPicPr>
          <p:nvPr/>
        </p:nvPicPr>
        <p:blipFill>
          <a:blip r:embed="rId3" cstate="print"/>
          <a:stretch>
            <a:fillRect/>
          </a:stretch>
        </p:blipFill>
        <p:spPr>
          <a:xfrm>
            <a:off x="4724400" y="4038601"/>
            <a:ext cx="3124200" cy="197171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to="" calcmode="lin" valueType="num">
                                      <p:cBhvr>
                                        <p:cTn id="2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the Causes?</a:t>
            </a:r>
            <a:endParaRPr lang="en-US" dirty="0"/>
          </a:p>
        </p:txBody>
      </p:sp>
      <p:sp>
        <p:nvSpPr>
          <p:cNvPr id="3" name="Content Placeholder 2"/>
          <p:cNvSpPr>
            <a:spLocks noGrp="1"/>
          </p:cNvSpPr>
          <p:nvPr>
            <p:ph sz="quarter" idx="1"/>
          </p:nvPr>
        </p:nvSpPr>
        <p:spPr/>
        <p:txBody>
          <a:bodyPr/>
          <a:lstStyle/>
          <a:p>
            <a:pPr algn="ctr">
              <a:buNone/>
            </a:pPr>
            <a:r>
              <a:rPr lang="en-US" dirty="0" smtClean="0"/>
              <a:t>Student Response</a:t>
            </a:r>
          </a:p>
          <a:p>
            <a:endParaRPr lang="en-US" dirty="0" smtClean="0"/>
          </a:p>
          <a:p>
            <a:r>
              <a:rPr lang="en-US" dirty="0" smtClean="0"/>
              <a:t>Reason 1</a:t>
            </a:r>
          </a:p>
          <a:p>
            <a:r>
              <a:rPr lang="en-US" dirty="0" smtClean="0"/>
              <a:t>Reason 2</a:t>
            </a:r>
          </a:p>
          <a:p>
            <a:r>
              <a:rPr lang="en-US" dirty="0" smtClean="0"/>
              <a:t>Reason 3</a:t>
            </a:r>
          </a:p>
          <a:p>
            <a:r>
              <a:rPr lang="en-US" dirty="0" smtClean="0"/>
              <a:t>Reason 4</a:t>
            </a:r>
          </a:p>
          <a:p>
            <a:r>
              <a:rPr lang="en-US" dirty="0" smtClean="0"/>
              <a:t>Reason 5</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Homework</a:t>
            </a:r>
            <a:endParaRPr lang="en-US" dirty="0"/>
          </a:p>
        </p:txBody>
      </p:sp>
      <p:sp>
        <p:nvSpPr>
          <p:cNvPr id="3" name="Content Placeholder 2"/>
          <p:cNvSpPr>
            <a:spLocks noGrp="1"/>
          </p:cNvSpPr>
          <p:nvPr>
            <p:ph sz="quarter" idx="1"/>
          </p:nvPr>
        </p:nvSpPr>
        <p:spPr/>
        <p:txBody>
          <a:bodyPr/>
          <a:lstStyle/>
          <a:p>
            <a:r>
              <a:rPr lang="en-US" dirty="0" smtClean="0"/>
              <a:t>Research the current energy policy, and think about its effectiveness at addressing the issue of climate change.</a:t>
            </a:r>
          </a:p>
          <a:p>
            <a:pPr>
              <a:buNone/>
            </a:pPr>
            <a:r>
              <a:rPr lang="en-US" dirty="0" smtClean="0"/>
              <a:t> </a:t>
            </a:r>
          </a:p>
          <a:p>
            <a:r>
              <a:rPr lang="en-US" dirty="0" smtClean="0"/>
              <a:t>Identify the advantages and disadvantages.</a:t>
            </a:r>
          </a:p>
          <a:p>
            <a:endParaRPr lang="en-US" dirty="0" smtClean="0"/>
          </a:p>
          <a:p>
            <a:r>
              <a:rPr lang="en-US" dirty="0" smtClean="0"/>
              <a:t>Decide whether the current policy needs to be revised or replaced.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normAutofit/>
          </a:bodyPr>
          <a:lstStyle/>
          <a:p>
            <a:r>
              <a:rPr lang="en-US" sz="4000" b="1" dirty="0" smtClean="0"/>
              <a:t>Define the Problem</a:t>
            </a:r>
            <a:endParaRPr lang="en-US" sz="4000" b="1" dirty="0"/>
          </a:p>
        </p:txBody>
      </p:sp>
      <p:sp>
        <p:nvSpPr>
          <p:cNvPr id="5" name="Title 4"/>
          <p:cNvSpPr>
            <a:spLocks noGrp="1"/>
          </p:cNvSpPr>
          <p:nvPr>
            <p:ph type="ctrTitle"/>
          </p:nvPr>
        </p:nvSpPr>
        <p:spPr/>
        <p:txBody>
          <a:bodyPr/>
          <a:lstStyle/>
          <a:p>
            <a:r>
              <a:rPr lang="en-US" dirty="0" smtClean="0"/>
              <a:t>Step 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smtClean="0"/>
              <a:t>Climate Change….Have you ever seen the atmosphere being polluted in this way before?</a:t>
            </a:r>
            <a:endParaRPr lang="en-US" sz="3200" dirty="0"/>
          </a:p>
        </p:txBody>
      </p:sp>
      <p:pic>
        <p:nvPicPr>
          <p:cNvPr id="4" name="Content Placeholder 3" descr="smoke-stack-jj-00112.jpg"/>
          <p:cNvPicPr>
            <a:picLocks noGrp="1" noChangeAspect="1"/>
          </p:cNvPicPr>
          <p:nvPr>
            <p:ph sz="quarter" idx="1"/>
          </p:nvPr>
        </p:nvPicPr>
        <p:blipFill>
          <a:blip r:embed="rId3" cstate="print"/>
          <a:stretch>
            <a:fillRect/>
          </a:stretch>
        </p:blipFill>
        <p:spPr>
          <a:xfrm>
            <a:off x="1926063" y="1447800"/>
            <a:ext cx="5465337" cy="4346356"/>
          </a:xfrm>
        </p:spPr>
      </p:pic>
      <p:sp>
        <p:nvSpPr>
          <p:cNvPr id="6" name="Title 1"/>
          <p:cNvSpPr txBox="1">
            <a:spLocks/>
          </p:cNvSpPr>
          <p:nvPr/>
        </p:nvSpPr>
        <p:spPr>
          <a:xfrm>
            <a:off x="762000" y="5867400"/>
            <a:ext cx="7772400" cy="1143000"/>
          </a:xfrm>
          <a:prstGeom prst="rect">
            <a:avLst/>
          </a:prstGeom>
        </p:spPr>
        <p:txBody>
          <a:bodyPr bIns="9144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7" name="Title 1"/>
          <p:cNvSpPr txBox="1">
            <a:spLocks/>
          </p:cNvSpPr>
          <p:nvPr/>
        </p:nvSpPr>
        <p:spPr>
          <a:xfrm>
            <a:off x="685800" y="5715000"/>
            <a:ext cx="7772400" cy="1143000"/>
          </a:xfrm>
          <a:prstGeom prst="rect">
            <a:avLst/>
          </a:prstGeom>
        </p:spPr>
        <p:txBody>
          <a:bodyPr bIns="9144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09600"/>
            <a:ext cx="7772400" cy="1143000"/>
          </a:xfrm>
        </p:spPr>
        <p:txBody>
          <a:bodyPr>
            <a:normAutofit fontScale="90000"/>
          </a:bodyPr>
          <a:lstStyle/>
          <a:p>
            <a:r>
              <a:rPr lang="en-US" dirty="0" smtClean="0"/>
              <a:t>Which picture do you think best represents our current climate conditions?</a:t>
            </a:r>
            <a:endParaRPr lang="en-US" dirty="0"/>
          </a:p>
        </p:txBody>
      </p:sp>
      <p:sp>
        <p:nvSpPr>
          <p:cNvPr id="5" name="Text Placeholder 4"/>
          <p:cNvSpPr>
            <a:spLocks noGrp="1"/>
          </p:cNvSpPr>
          <p:nvPr>
            <p:ph type="body" idx="1"/>
          </p:nvPr>
        </p:nvSpPr>
        <p:spPr>
          <a:xfrm>
            <a:off x="914400" y="1524000"/>
            <a:ext cx="3733800" cy="762000"/>
          </a:xfrm>
        </p:spPr>
        <p:txBody>
          <a:bodyPr/>
          <a:lstStyle/>
          <a:p>
            <a:r>
              <a:rPr lang="en-US" dirty="0" smtClean="0"/>
              <a:t>This One    Or….</a:t>
            </a:r>
            <a:endParaRPr lang="en-US" dirty="0"/>
          </a:p>
        </p:txBody>
      </p:sp>
      <p:sp>
        <p:nvSpPr>
          <p:cNvPr id="7" name="Text Placeholder 6"/>
          <p:cNvSpPr>
            <a:spLocks noGrp="1"/>
          </p:cNvSpPr>
          <p:nvPr>
            <p:ph type="body" sz="half" idx="3"/>
          </p:nvPr>
        </p:nvSpPr>
        <p:spPr>
          <a:xfrm>
            <a:off x="4953000" y="1524000"/>
            <a:ext cx="3733800" cy="762000"/>
          </a:xfrm>
        </p:spPr>
        <p:txBody>
          <a:bodyPr/>
          <a:lstStyle/>
          <a:p>
            <a:r>
              <a:rPr lang="en-US" dirty="0" smtClean="0"/>
              <a:t>This One</a:t>
            </a:r>
            <a:endParaRPr lang="en-US" dirty="0"/>
          </a:p>
        </p:txBody>
      </p:sp>
      <p:pic>
        <p:nvPicPr>
          <p:cNvPr id="9" name="Content Placeholder 8" descr="mountain-02.jpg"/>
          <p:cNvPicPr>
            <a:picLocks noGrp="1" noChangeAspect="1"/>
          </p:cNvPicPr>
          <p:nvPr>
            <p:ph sz="half" idx="2"/>
          </p:nvPr>
        </p:nvPicPr>
        <p:blipFill>
          <a:blip r:embed="rId3" cstate="print"/>
          <a:stretch>
            <a:fillRect/>
          </a:stretch>
        </p:blipFill>
        <p:spPr>
          <a:xfrm>
            <a:off x="914400" y="2667000"/>
            <a:ext cx="3733800" cy="2800350"/>
          </a:xfrm>
        </p:spPr>
      </p:pic>
      <p:pic>
        <p:nvPicPr>
          <p:cNvPr id="10" name="Content Placeholder 9" descr="kilima-2.jpg"/>
          <p:cNvPicPr>
            <a:picLocks noGrp="1" noChangeAspect="1"/>
          </p:cNvPicPr>
          <p:nvPr>
            <p:ph sz="half" idx="4"/>
          </p:nvPr>
        </p:nvPicPr>
        <p:blipFill>
          <a:blip r:embed="rId4" cstate="print"/>
          <a:stretch>
            <a:fillRect/>
          </a:stretch>
        </p:blipFill>
        <p:spPr>
          <a:xfrm>
            <a:off x="4800600" y="2667000"/>
            <a:ext cx="4035888" cy="284635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to="" calcmode="lin" valueType="num">
                                      <p:cBhvr>
                                        <p:cTn id="17" dur="1" fill="hold"/>
                                        <p:tgtEl>
                                          <p:spTgt spid="7">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 to="" calcmode="lin" valueType="num">
                                      <p:cBhvr>
                                        <p:cTn id="22"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Analyze the image and create a definition of climate change.</a:t>
            </a:r>
            <a:endParaRPr lang="en-US" dirty="0"/>
          </a:p>
        </p:txBody>
      </p:sp>
      <p:pic>
        <p:nvPicPr>
          <p:cNvPr id="10" name="Content Placeholder 9" descr="scientists-clues-print.jpg"/>
          <p:cNvPicPr>
            <a:picLocks noGrp="1" noChangeAspect="1"/>
          </p:cNvPicPr>
          <p:nvPr>
            <p:ph sz="quarter" idx="1"/>
          </p:nvPr>
        </p:nvPicPr>
        <p:blipFill>
          <a:blip r:embed="rId3" cstate="print"/>
          <a:stretch>
            <a:fillRect/>
          </a:stretch>
        </p:blipFill>
        <p:spPr>
          <a:xfrm>
            <a:off x="1296714" y="1447800"/>
            <a:ext cx="7007772" cy="4572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to="" calcmode="lin" valueType="num">
                                      <p:cBhvr>
                                        <p:cTn id="12"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Definition of Climate Change</a:t>
            </a:r>
            <a:endParaRPr lang="en-US" dirty="0"/>
          </a:p>
        </p:txBody>
      </p:sp>
      <p:sp>
        <p:nvSpPr>
          <p:cNvPr id="6" name="Content Placeholder 5"/>
          <p:cNvSpPr>
            <a:spLocks noGrp="1"/>
          </p:cNvSpPr>
          <p:nvPr>
            <p:ph sz="quarter" idx="1"/>
          </p:nvPr>
        </p:nvSpPr>
        <p:spPr/>
        <p:txBody>
          <a:bodyPr>
            <a:normAutofit fontScale="77500" lnSpcReduction="20000"/>
          </a:bodyPr>
          <a:lstStyle/>
          <a:p>
            <a:pPr fontAlgn="base"/>
            <a:r>
              <a:rPr lang="en-US" dirty="0" smtClean="0"/>
              <a:t>The  term climate change is often used as if it means the same thing as the term  global warming. According to the National Academy of Sciences, however, “the  phrase ‘climate change’ is growing in preferred use to ‘global warming’ because  it helps convey that there are [other] changes in addition to rising  temperatures.” Climate change refers to any distinct change in measures of  climate lasting for a long period of time. In other words, “climate change”  means major changes in temperature, rainfall, snow, or wind patterns lasting  for decades or longer. </a:t>
            </a:r>
          </a:p>
          <a:p>
            <a:pPr fontAlgn="base"/>
            <a:r>
              <a:rPr lang="en-US" dirty="0" smtClean="0"/>
              <a:t>Climate change may result from: natural factors, such  as changes in the Sun’s energy or slow changes in the Earth’s orbit around the  Sun;</a:t>
            </a:r>
          </a:p>
          <a:p>
            <a:pPr fontAlgn="base"/>
            <a:r>
              <a:rPr lang="en-US" dirty="0" smtClean="0"/>
              <a:t>natural processes  within the climate system (e.g., changes in ocean circulation);</a:t>
            </a:r>
          </a:p>
          <a:p>
            <a:pPr fontAlgn="base"/>
            <a:r>
              <a:rPr lang="en-US" dirty="0" smtClean="0"/>
              <a:t>human activities that  change the atmosphere’s makeup (</a:t>
            </a:r>
            <a:r>
              <a:rPr lang="en-US" dirty="0" err="1" smtClean="0"/>
              <a:t>e.g</a:t>
            </a:r>
            <a:r>
              <a:rPr lang="en-US" dirty="0" smtClean="0"/>
              <a:t>, burning fossil fuels) and the land surface  (e.g., cutting down forests, planting trees, building developments in cities  and suburbs, etc.).</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to="" calcmode="lin" valueType="num">
                                      <p:cBhvr>
                                        <p:cTn id="22" dur="1" fill="hold"/>
                                        <p:tgtEl>
                                          <p:spTgt spid="6">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 to="" calcmode="lin" valueType="num">
                                      <p:cBhvr>
                                        <p:cTn id="27" dur="1" fill="hold"/>
                                        <p:tgtEl>
                                          <p:spTgt spid="6">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506538"/>
            <a:ext cx="8229600" cy="1470025"/>
          </a:xfrm>
        </p:spPr>
        <p:txBody>
          <a:bodyPr>
            <a:normAutofit/>
          </a:bodyPr>
          <a:lstStyle/>
          <a:p>
            <a:pPr algn="ctr"/>
            <a:r>
              <a:rPr lang="en-US" b="1" dirty="0" smtClean="0">
                <a:solidFill>
                  <a:srgbClr val="FF0000"/>
                </a:solidFill>
              </a:rPr>
              <a:t>In groups discuss and share definition of climate change.</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normAutofit/>
          </a:bodyPr>
          <a:lstStyle/>
          <a:p>
            <a:r>
              <a:rPr lang="en-US" sz="4000" b="1" dirty="0" smtClean="0"/>
              <a:t>Gather the Evidence</a:t>
            </a:r>
            <a:endParaRPr lang="en-US" sz="4000" b="1" dirty="0"/>
          </a:p>
        </p:txBody>
      </p:sp>
      <p:sp>
        <p:nvSpPr>
          <p:cNvPr id="5" name="Title 4"/>
          <p:cNvSpPr>
            <a:spLocks noGrp="1"/>
          </p:cNvSpPr>
          <p:nvPr>
            <p:ph type="ctrTitle"/>
          </p:nvPr>
        </p:nvSpPr>
        <p:spPr/>
        <p:txBody>
          <a:bodyPr/>
          <a:lstStyle/>
          <a:p>
            <a:r>
              <a:rPr lang="en-US" dirty="0" smtClean="0"/>
              <a:t>Step 2</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1072</TotalTime>
  <Words>741</Words>
  <Application>Microsoft Office PowerPoint</Application>
  <PresentationFormat>On-screen Show (4:3)</PresentationFormat>
  <Paragraphs>138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Climate Change in America</vt:lpstr>
      <vt:lpstr>          Public Policy Analyst </vt:lpstr>
      <vt:lpstr>Step 1</vt:lpstr>
      <vt:lpstr>Climate Change….Have you ever seen the atmosphere being polluted in this way before?</vt:lpstr>
      <vt:lpstr>Which picture do you think best represents our current climate conditions?</vt:lpstr>
      <vt:lpstr>Analyze the image and create a definition of climate change.</vt:lpstr>
      <vt:lpstr>Definition of Climate Change</vt:lpstr>
      <vt:lpstr>In groups discuss and share definition of climate change.</vt:lpstr>
      <vt:lpstr>Step 2</vt:lpstr>
      <vt:lpstr>Given the images, write an analysis of the implications of climate change on the environment.</vt:lpstr>
      <vt:lpstr>In groups, discuss…</vt:lpstr>
      <vt:lpstr>More Evidences</vt:lpstr>
      <vt:lpstr>Step 3</vt:lpstr>
      <vt:lpstr>Though there are many factors that can contribute to climate change, students will examine the effect that energy production has on climate change. </vt:lpstr>
      <vt:lpstr>Complete step 3 of the Public Policy Analyst </vt:lpstr>
      <vt:lpstr>Renewable Energy is energy which is generated from natural sources. </vt:lpstr>
      <vt:lpstr>Non-Renewable Energy is the energy which is taken from the sources that are available on the earth in limited quantity.</vt:lpstr>
      <vt:lpstr>What are the different kinds of energy source?</vt:lpstr>
      <vt:lpstr>America’s Energy Consumption</vt:lpstr>
      <vt:lpstr>    Most people are aware of the effects of renewable (clean) energy on the environment, however…</vt:lpstr>
      <vt:lpstr>What are the Causes?</vt:lpstr>
      <vt:lpstr>Homework</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Issues</dc:title>
  <dc:creator>Admin</dc:creator>
  <cp:lastModifiedBy>Joe Montecalvo</cp:lastModifiedBy>
  <cp:revision>169</cp:revision>
  <dcterms:created xsi:type="dcterms:W3CDTF">2013-01-30T17:24:55Z</dcterms:created>
  <dcterms:modified xsi:type="dcterms:W3CDTF">2013-05-06T14:33:33Z</dcterms:modified>
</cp:coreProperties>
</file>