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6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8AC50-2CF0-4FE2-B04F-AAB51DF5D690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3D2B1-F833-4183-AAF0-9BA78887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2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3D2B1-F833-4183-AAF0-9BA78887BA3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8652-AE22-4D63-A886-87F12F7E86D3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43A-0AE0-480A-BCF0-EA001C83D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8652-AE22-4D63-A886-87F12F7E86D3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43A-0AE0-480A-BCF0-EA001C83D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8652-AE22-4D63-A886-87F12F7E86D3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43A-0AE0-480A-BCF0-EA001C83D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8652-AE22-4D63-A886-87F12F7E86D3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43A-0AE0-480A-BCF0-EA001C83D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8652-AE22-4D63-A886-87F12F7E86D3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43A-0AE0-480A-BCF0-EA001C83D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8652-AE22-4D63-A886-87F12F7E86D3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43A-0AE0-480A-BCF0-EA001C83D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8652-AE22-4D63-A886-87F12F7E86D3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43A-0AE0-480A-BCF0-EA001C83D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8652-AE22-4D63-A886-87F12F7E86D3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43A-0AE0-480A-BCF0-EA001C83D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8652-AE22-4D63-A886-87F12F7E86D3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43A-0AE0-480A-BCF0-EA001C83D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8652-AE22-4D63-A886-87F12F7E86D3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43A-0AE0-480A-BCF0-EA001C83D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C8652-AE22-4D63-A886-87F12F7E86D3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243A-0AE0-480A-BCF0-EA001C83DD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8652-AE22-4D63-A886-87F12F7E86D3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243A-0AE0-480A-BCF0-EA001C83DD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2/04/11/opinion/child-labor-abuses.html?ref=childlabor&amp;_r=0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2.maxwell.syr.edu/plegal/ppa/worksheet2i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ol.gov/ILAB/media/reports/iclp/Advancing1/html/haiti.htm" TargetMode="External"/><Relationship Id="rId5" Type="http://schemas.openxmlformats.org/officeDocument/2006/relationships/hyperlink" Target="http://www.huffingtonpost.com/gordon-brown/india-child-labor-laws_b_2345756.html" TargetMode="External"/><Relationship Id="rId4" Type="http://schemas.openxmlformats.org/officeDocument/2006/relationships/hyperlink" Target="http://rt.com/news/apple-report-child-labor-781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/worksheet1i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odoni MT Black" pitchFamily="18" charset="0"/>
              </a:rPr>
              <a:t>Global Child Labor Today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400" dirty="0">
              <a:latin typeface="Bookman Old Style" pitchFamily="18" charset="0"/>
            </a:endParaRPr>
          </a:p>
          <a:p>
            <a:pPr algn="ctr">
              <a:buNone/>
            </a:pPr>
            <a:r>
              <a:rPr lang="en-US" sz="4400" dirty="0" smtClean="0">
                <a:latin typeface="Bookman Old Style" pitchFamily="18" charset="0"/>
              </a:rPr>
              <a:t>A lesson by:</a:t>
            </a:r>
          </a:p>
          <a:p>
            <a:pPr algn="ctr">
              <a:buNone/>
            </a:pPr>
            <a:r>
              <a:rPr lang="en-US" sz="4400" dirty="0" smtClean="0">
                <a:latin typeface="Bookman Old Style" pitchFamily="18" charset="0"/>
              </a:rPr>
              <a:t>Mr. </a:t>
            </a:r>
            <a:r>
              <a:rPr lang="en-US" sz="4400" dirty="0" err="1" smtClean="0">
                <a:latin typeface="Bookman Old Style" pitchFamily="18" charset="0"/>
              </a:rPr>
              <a:t>DeJoseph</a:t>
            </a:r>
            <a:endParaRPr lang="en-US" sz="44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en-US" sz="4400" dirty="0" smtClean="0">
                <a:latin typeface="Bookman Old Style" pitchFamily="18" charset="0"/>
              </a:rPr>
              <a:t>I.S.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763000" cy="68579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Bodoni MT Black" pitchFamily="18" charset="0"/>
              </a:rPr>
              <a:t>Step 1: Define the Problem</a:t>
            </a:r>
            <a:endParaRPr lang="en-US" sz="2400" dirty="0">
              <a:latin typeface="Bodoni MT Black" pitchFamily="18" charset="0"/>
            </a:endParaRPr>
          </a:p>
        </p:txBody>
      </p:sp>
      <p:sp>
        <p:nvSpPr>
          <p:cNvPr id="11272" name="AutoShape 8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85800"/>
            <a:ext cx="8534400" cy="1508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400" dirty="0" smtClean="0">
                <a:latin typeface="Bookman Old Style" pitchFamily="18" charset="0"/>
              </a:rPr>
              <a:t>A. Respond: What </a:t>
            </a:r>
            <a:r>
              <a:rPr lang="en-US" sz="1400" i="1" dirty="0" smtClean="0">
                <a:latin typeface="Bookman Old Style" pitchFamily="18" charset="0"/>
              </a:rPr>
              <a:t>exactly </a:t>
            </a:r>
            <a:r>
              <a:rPr lang="en-US" sz="1400" dirty="0" smtClean="0">
                <a:latin typeface="Bookman Old Style" pitchFamily="18" charset="0"/>
              </a:rPr>
              <a:t>is child labor?</a:t>
            </a:r>
          </a:p>
          <a:p>
            <a:r>
              <a:rPr lang="en-US" sz="1400" dirty="0" smtClean="0">
                <a:latin typeface="Bookman Old Style" pitchFamily="18" charset="0"/>
              </a:rPr>
              <a:t>B. Respond: Where does child labor occur?</a:t>
            </a:r>
          </a:p>
          <a:p>
            <a:r>
              <a:rPr lang="en-US" sz="2400" b="1" dirty="0" smtClean="0">
                <a:latin typeface="Bookman Old Style" pitchFamily="18" charset="0"/>
              </a:rPr>
              <a:t>C. Respond: </a:t>
            </a:r>
            <a:r>
              <a:rPr lang="en-US" sz="2400" dirty="0" smtClean="0">
                <a:latin typeface="Bookman Old Style" pitchFamily="18" charset="0"/>
              </a:rPr>
              <a:t>What undesirable social conditions result from child labor?</a:t>
            </a:r>
          </a:p>
          <a:p>
            <a:r>
              <a:rPr lang="en-US" sz="1400" dirty="0" smtClean="0">
                <a:latin typeface="Bookman Old Style" pitchFamily="18" charset="0"/>
              </a:rPr>
              <a:t>D. Summarize: In a single sentence, what is the problem and where does it occur?</a:t>
            </a:r>
          </a:p>
        </p:txBody>
      </p:sp>
      <p:pic>
        <p:nvPicPr>
          <p:cNvPr id="22530" name="Picture 2" descr="http://t2.gstatic.com/images?q=tbn:ANd9GcTyTRYTQ08hw4OmPbCnyAdI8WKIxoMUStDXHuTC_k9LEuXVAWCb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0730">
            <a:off x="160630" y="2693193"/>
            <a:ext cx="2238375" cy="2047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2" name="Picture 4" descr="http://www.mnn.com/sites/default/files/child%20la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9073">
            <a:off x="5355747" y="2905203"/>
            <a:ext cx="3611626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4" name="Picture 6" descr="http://1.bp.blogspot.com/_MJC_-n8ZzoQ/TN5WDYmLwcI/AAAAAAAAVQY/pzm2_CS755U/s1600/india-child-labour_1570360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6518">
            <a:off x="2664677" y="3223548"/>
            <a:ext cx="3352800" cy="2163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28600" y="5715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What undesirable social conditions do you think result from what you see in the pictures above?</a:t>
            </a:r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763000" cy="68579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Bodoni MT Black" pitchFamily="18" charset="0"/>
              </a:rPr>
              <a:t>Step 1: Define the Problem</a:t>
            </a:r>
            <a:endParaRPr lang="en-US" sz="2400" dirty="0">
              <a:latin typeface="Bodoni MT Black" pitchFamily="18" charset="0"/>
            </a:endParaRPr>
          </a:p>
        </p:txBody>
      </p:sp>
      <p:sp>
        <p:nvSpPr>
          <p:cNvPr id="11272" name="AutoShape 8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85800"/>
            <a:ext cx="853440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400" dirty="0" smtClean="0">
                <a:latin typeface="Bookman Old Style" pitchFamily="18" charset="0"/>
              </a:rPr>
              <a:t>A. Respond: What </a:t>
            </a:r>
            <a:r>
              <a:rPr lang="en-US" sz="1400" i="1" dirty="0" smtClean="0">
                <a:latin typeface="Bookman Old Style" pitchFamily="18" charset="0"/>
              </a:rPr>
              <a:t>exactly </a:t>
            </a:r>
            <a:r>
              <a:rPr lang="en-US" sz="1400" dirty="0" smtClean="0">
                <a:latin typeface="Bookman Old Style" pitchFamily="18" charset="0"/>
              </a:rPr>
              <a:t>is child labor?</a:t>
            </a:r>
          </a:p>
          <a:p>
            <a:r>
              <a:rPr lang="en-US" sz="1400" dirty="0" smtClean="0">
                <a:latin typeface="Bookman Old Style" pitchFamily="18" charset="0"/>
              </a:rPr>
              <a:t>B. Respond: Where does child labor occur?</a:t>
            </a:r>
          </a:p>
          <a:p>
            <a:r>
              <a:rPr lang="en-US" sz="1400" dirty="0" smtClean="0">
                <a:latin typeface="Bookman Old Style" pitchFamily="18" charset="0"/>
              </a:rPr>
              <a:t>C. Respond: What undesirable social conditions result from child labor?</a:t>
            </a:r>
          </a:p>
          <a:p>
            <a:r>
              <a:rPr lang="en-US" sz="2400" dirty="0" smtClean="0">
                <a:latin typeface="Bookman Old Style" pitchFamily="18" charset="0"/>
              </a:rPr>
              <a:t>D. Summarize: In a single sentence, what is the problem and where does it occur?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3505200"/>
            <a:ext cx="845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800" y="4267200"/>
            <a:ext cx="845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" y="5029200"/>
            <a:ext cx="845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5715000"/>
            <a:ext cx="845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2858869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Child labor is…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763000" cy="68579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Bodoni MT Black" pitchFamily="18" charset="0"/>
              </a:rPr>
              <a:t>Step 2: </a:t>
            </a:r>
            <a:r>
              <a:rPr lang="en-US" sz="4000" dirty="0" smtClean="0">
                <a:latin typeface="Bodoni MT Black" pitchFamily="18" charset="0"/>
                <a:hlinkClick r:id="rId2"/>
              </a:rPr>
              <a:t>Gather the Evidence</a:t>
            </a:r>
            <a:endParaRPr lang="en-US" sz="4000" dirty="0">
              <a:latin typeface="Bodoni MT Black" pitchFamily="18" charset="0"/>
            </a:endParaRPr>
          </a:p>
        </p:txBody>
      </p:sp>
      <p:sp>
        <p:nvSpPr>
          <p:cNvPr id="11272" name="AutoShape 8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921603"/>
            <a:ext cx="8534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Bookman Old Style" pitchFamily="18" charset="0"/>
              </a:rPr>
              <a:t>Present evidence that a problem exists. Be as specific as possible and cite at least one source of data.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590800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Group Activity: </a:t>
            </a:r>
            <a:r>
              <a:rPr lang="en-US" sz="2400" dirty="0" smtClean="0">
                <a:latin typeface="Bookman Old Style" pitchFamily="18" charset="0"/>
              </a:rPr>
              <a:t>Each group will be assigned one of the four resources below. Using the sheet at the </a:t>
            </a:r>
            <a:r>
              <a:rPr lang="en-US" sz="2400" dirty="0" smtClean="0">
                <a:latin typeface="Bodoni MT Black" pitchFamily="18" charset="0"/>
                <a:hlinkClick r:id="rId2"/>
              </a:rPr>
              <a:t>Gather the Evidence</a:t>
            </a:r>
            <a:r>
              <a:rPr lang="en-US" sz="2400" dirty="0" smtClean="0">
                <a:latin typeface="Bodoni MT Black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link, present evidence that a child labor problem exists.</a:t>
            </a:r>
          </a:p>
          <a:p>
            <a:endParaRPr lang="en-US" sz="2400" dirty="0">
              <a:latin typeface="Bookman Old Style" pitchFamily="18" charset="0"/>
            </a:endParaRPr>
          </a:p>
          <a:p>
            <a:r>
              <a:rPr lang="en-US" sz="2400" dirty="0" smtClean="0">
                <a:latin typeface="Bookman Old Style" pitchFamily="18" charset="0"/>
                <a:hlinkClick r:id="rId3"/>
              </a:rPr>
              <a:t>Resource #1 </a:t>
            </a:r>
            <a:endParaRPr lang="en-US" sz="2400" dirty="0" smtClean="0">
              <a:latin typeface="Bookman Old Style" pitchFamily="18" charset="0"/>
            </a:endParaRPr>
          </a:p>
          <a:p>
            <a:r>
              <a:rPr lang="en-US" sz="2400" dirty="0" smtClean="0">
                <a:latin typeface="Bookman Old Style" pitchFamily="18" charset="0"/>
                <a:hlinkClick r:id="rId4"/>
              </a:rPr>
              <a:t>Resource #2</a:t>
            </a:r>
            <a:endParaRPr lang="en-US" sz="2400" dirty="0" smtClean="0">
              <a:latin typeface="Bookman Old Style" pitchFamily="18" charset="0"/>
            </a:endParaRPr>
          </a:p>
          <a:p>
            <a:r>
              <a:rPr lang="en-US" sz="2400" dirty="0" smtClean="0">
                <a:latin typeface="Bookman Old Style" pitchFamily="18" charset="0"/>
                <a:hlinkClick r:id="rId5"/>
              </a:rPr>
              <a:t>Resource #3</a:t>
            </a:r>
            <a:endParaRPr lang="en-US" sz="2400" dirty="0" smtClean="0">
              <a:latin typeface="Bookman Old Style" pitchFamily="18" charset="0"/>
            </a:endParaRPr>
          </a:p>
          <a:p>
            <a:r>
              <a:rPr lang="en-US" sz="2400" dirty="0" smtClean="0">
                <a:latin typeface="Bookman Old Style" pitchFamily="18" charset="0"/>
                <a:hlinkClick r:id="rId6"/>
              </a:rPr>
              <a:t>Resource #4</a:t>
            </a:r>
            <a:endParaRPr lang="en-US" sz="2400" dirty="0" smtClean="0">
              <a:latin typeface="Bookman Old Style" pitchFamily="18" charset="0"/>
            </a:endParaRPr>
          </a:p>
        </p:txBody>
      </p:sp>
      <p:sp>
        <p:nvSpPr>
          <p:cNvPr id="23554" name="AutoShape 2" descr="data:image/jpeg;base64,/9j/4AAQSkZJRgABAQAAAQABAAD/2wCEAAkGBhEREBUSEBQUEBEUFBcYFRgUFxQZHREYExQVGRgYFRIYHCYfGyUlGRUXIDYhLyk1LCw4GR8xQTAqNSYrLCkBCQoKBQUFDQUFDSkYEhgpKSkpKSkpKSkpKSkpKSkpKSkpKSkpKSkpKSkpKSkpKSkpKSkpKSkpKSkpKSkpKSkpKf/AABEIALAAsAMBIgACEQEDEQH/xAAbAAEBAQEBAQEBAAAAAAAAAAAABgUEAgMBB//EAEMQAAIBAwIEAwIKBgkFAQAAAAECAwAEEQUhBhITMUFRYRRxByIlMkJSgYKRojVEYmOhsRUWFzM0cpKy8XN0dbO0I//EABQBAQAAAAAAAAAAAAAAAAAAAAD/xAAUEQEAAAAAAAAAAAAAAAAAAAAA/9oADAMBAAIRAxEAPwD+40pSgUpSgUrn1DUYoI2lndYokGWZyAFHvNSH9YL/AFLbTV9jtD+t3CZaUedtbHGR+223p5hT61xBbWadS6mjgTwLsBzeir3Y+gFTx42urj9G2EsqntNdH2eP0KqwMjj7o99d2jcBWlvJ12DXV143FyepJn9knZPcoGKo6CNXQdZn3uL+K1XxSzgB/CeYk/lr1/ZnC2faLrULnPfqXUgB+5HygfhVhX4xwM9/dQRw+CHSPpW3UPm8szH8S9D8EOkfRtumfNJZlP4h61NF4oa4u7i2aB4DAkL5kZCZBN1MfFQnl+Z5537DG/HrfGskCTzR2zS21q3LM7P02PKAXMEbKeoFB7kqCQQCcUHx/szhXHs91qFtjt07qRgPuScwP4V5bQdZg3t7+K6XwS8gA/GeEg/lqwjkDAMOxAI9xr1QRo42urcfKVhLEo7zWp9ojx4lgoEiD7p99UWjcQW14nUtZo508SjA8voy91PoRWhU5rPAVpcSddQ1rdeE9senJn9ojZx6MDmgo6VEf1gv9N21JfbLQfrduuGjHnc2wzj/ADrt6eVfp+oRTxrLA6yxOMqyEEMPQig6KUpQKUpQKUpQKxuJ+KYbGMNJzSSyHlhhjGZLh/qov4ZPYU4p4njsYedlMsrsEghT59xI3zUUfzPgKzuFOFZEkN9qBE2oSDBx8y0Q9oYB4AZ3bud9/MOTTeEJryRbrWeWR1PNDaKcw2vkWHaV8d2Ow8KqNW1eK1jMkxYIPqo7k4BOyoCewNdtc+o/3Mn/AE3/ANpoOew12Ga1S6QnougcEg55T2+L3+yvnoPEkF6JGgLkRSmJ+dHQ84VWPxXAPZh4Vm/Bp+iLL/to/wDbXz4I/v8AU/8AyLf/ADW1BVUpQigjtEnU65fgMpPs1ntkZ+L187d9sj8R518eItctbqZrSWeGO0gYNdl5EHWZMMLdQTkgYDOfcvi2KaDhy0Rg6W8COpyrLFGCp8wQuRX5Nw3ZuxZ7aBmYkktFGSxPcklcmg7recOiuvzWUMM7bMMjb7a+lfiqAMDYD+FftB5dwASdgBk+gFZWjcU293LNFAXLQcnU5o3T+9DFcc4BOynfGO1a9SPD36Z1P/JY/wDqmoK6orUuEJrORrrRuVGY801oxxDdeZQdonx2YbHbNWtKDG4Y4phvoy0fNHLGeWaGQYkt38VdfsOD2NbNSvFXCsjSC+08iHUIxjfZLtB3hnHiDjZu4238tHhbieO+h6iqYpUYpNE/z7eRfnIw/kfEUGzSlKBXPqOoR28TzTMEijUs7H6IUZP/ABXRUPxB8pagunje0teSa98pXO8FufTYuw8gPtD3whpr3k39LXilXdSLOJv1WBuzEfXkG5PgMCrWuW+1KGBQ00iRKSFBdguWJwAM9z6V7vL2OGNpJnWKNRlmchQo9WOwoPvXLqWnJPGY5C4U9+R3QkYIxzIQcb007U4biMS28iTRnsyMGBx3GR/Kuqgy9K4dhtYehB1EixgDqSHkG+yFiSvfwr56Rwrb2sjyQ9UNIxaTmllcSMQBzMrsQTgDf0HlWxSgUpSgUpSgUpSg/GGRj+VY1hwjbQztcR9UTPjnYzSt1OUEKHVmIOATjbbNbVKBSlKBUVxfpr2c/wDS1mpZkULexL+tQL9MD68YyQfEZFU11r9rFKsMk8Mcz4Co0iBm5u2FJzv4edd9Bz6fqEc8STQsHjkUMjD6QYZBroqH4f8Ak3UG087WlzzzWXlGw3ntx6DIdR5E1cUGdxDrSWdrNcyfMhjZyPrYGyg+pwPtrN4C0Z7e0DT/AOKuGM9yf3su5X7o5Ux+zXDxs3tF3Y6f3WSU3E4/dWmGCsPJpSg+6asaCL+FSwiNkZTGhlWa2CuVUso9qi2D4yO58fE19uKpubUtLhb+6aW4kIPYyQQgxZ9xdmHqoPhWhxXww19H0jcPBHlWIRIyWaNw6nmcHHxlH4V+6twwbiGIPM63EEgkinVUDI4BGSmOUgqSCvYg0GVw5H0tZ1GOMYieO1mYDsssglVjjzYICfPlqyrK0PQRb9R2dp7iZg0srBVL8ihVUKowqqowB6k7kmtWgUpSgUpSgUpSgUpSgUpSgUpSgh+K9CheNtOtxma+m60zEljCgkVnnZjuMcojQeeANlOLipCXge457hk1CaP2lmL4hgLBSCqqshXmAVTgeW57k1XAYoJ3j3RpLi0LQf4q3YT2x/eRbhfXmXmTH7VafD+speWsVzH8yaNXA+rkbqT5g5H2VoVHcEn2e6vtP7LHMLiAeUV3liqjyWUOPvCg/NBXr61f3B3FvHBaxn3gzSj/AFMlWVR/wZ/Ggup856+oXT58wsvTX8sYqwoFKUoFKUoFKUoFKUoFKUoFKUoFKUoFKUoFKUoFRmur0NbsZxsLiKe1kPqAJov4q9WdR/wmfFhtZ846GoWr58g0nTb8shoPPwQj5Gtm8X6jn3tNITWzxjrbWdhcXKLzvFEzKD2z2BPoCcn0BrG+CE/I1svinUQ+9ZpAarboKY2Dr1F5TzLjm5xg5XlPfI2x40EYbuezv7JPanu4b4SK4kMezpH1Flh5FGFO4I3AytXFRGg8Fxi8S6S2WyhgVxDHsZJHlABkkwSEVVyFjztzMTjtVvQKUpQKUpQKUpQeJZVRSzEKqgkkkAKAMkknsMUilVlDKQysAQQQQwIyCCO4xSWJWUqwDKwIIIBDAjBBB7jFIolVQqgKqgAAAAKAMAADsMUHulKUClKUClKUCovj26lgimme8NooQC0SLkUyT8rHEpkBD5blXGwAySfEWlT/ABBqkgWSH2Ka6DoVTl6Rjl5lwRIWYcgycHI7ds0GrpLymCIz8omMaGQL2DlBz8p8ubNTHwvD5GuG8U6Tj3pNGRW1wfpElpYW9vK3PJFCqse4yB2B8h2HurF+F4/I1wvi/SQe954wKD18GfxYLqDGPZ9Qukx5Bpeov5ZBVhUboLdDWr+3OwuI4LqMe4GGU/6lSrKgUpSgUpSgUpSgUpSgUpSgUpSgUpSgUpSgUpSgVH/CZ8aG1gxnr6hapjzCydRvyxmrCozXW6+t2MA3FvFPdSD1IEMX8Weg9cbD2e7sdQ7LHKbec/urvChmPksoQ/eNWNZ/EGipeWs1tJ8yaNkJ+rkbMB5g4P2VmcBay9xaBZ/8VbsYLkfvYti3rzDlfP7VBR1Kpx4pMUnQk9jnnEMc/MnxnZyiMYs8wVnGA3qDgA1USPgE4JwM4Hc48hX8f0+ApbWuqW75Sa9VxY554UNxKY8Qg7rKoZmJ7Z5jyig/sVKUoFKUoFKUoFKUoFKUoFKUoFKUoMXiHiyGzeBJAzyXEyRoqAHHO6pzuSdlDOoz5sB41tV/KOKPblPWmsz1JNQswjdeHAjiuV6MKjORkkkntzOT2Ar+rITgZGDjceX20H7UdwQPaLq+1Dusswt4D5xWmVLKfJpS5+6K7uPdZkgtClv/AIq4YQWw/eS7c3oFXmfPhy1p8P6MlnaxW0fzIY1QH62Bux9Scn7aDQqH4g+TdQXUBtaXXJDe+UbjaC4PoMlGPkR9lxXPqOnxzxPDMoeKRSrqfpBhg/8ANB0VmW3DNnHMZ47eFJiSS6ooOW7nIGxPie5qd4Q1J7Ob+ibxizopNnK361AvZSfrxjYjxGDVrQKUpQKVOXvwgWUTujtKTExVykFw6qV+d/8AoiFdvHfat2yu0mjSWM5SRVdTgjKuAQcHcbGg+1KUoFKUoFKUoFKVhabxtZ3Eoigd5HYnGIZwvxc5PUKBcbd80G7SlKDg1PQre55evGsvKcrzZPKQcggZ2OfHvXcBgY8BX7UVxdqT3k/9E2jFWZQb2Vf1WBvoA/XkGQB4DJoPHD3ylqDagd7S254bLykY7T3A9DgIp8gauK59P0+OCJIYVCRxqFRR9EKMAV0UClKUGNxTwxHfQ8jMYpUYPBKnzreRfmup/mPEVncK8VSPIbHUAIdQjGdtku0HaaA+ION17jfbyqqxuJ+Fob6MLJzRyxnmhmjOJLd/rI32DI7Gg2aVFabxfNZyLa6zyozHlhu1GIbryDntE+O6nY74q1oJni5g4isI/iteSEOF2xAnx7htvrKQmfOUVSqoAwNgO3pXAuhxC6N3hjOYhECScIgbmIVewy2CT3OBWhQKUpQK+Nvdxyc3TdX5WKtysDysMZVsdjuNqkvhBv5TJaWUKs/tTyGRUcRl4rdAzJ1fohiyAkb45gO9aXCWtLJ1bU24sprQorQoVZFSRS0bRuqqCpAPgCMHagoaUpQeJQSp5ThsHBPgfDb31D2ntmlGwgkmju7aV0tcCLptE3SYq6sGPMPiHIO++fdcTwh1ZGzysCDgkHBGDhhgj3isa04RiSZJpJJ7h4s9ITyc4hLDBKjAycbcxycE77mg3KUqJ1Li6a8ka10bldlPLNdsMw2vmEPaV8dlGw2zQdnFXFUiyCx08CbUJBnfdLRD3mnPgBnZe52289HhbhiOxh6asZZXYvNK/wA+4kb5zuf5DwFOGeFobGMrHzSSSHmmmkOZLh/Fnb7TgdhWzQKUpQKUpQKUpQc+oafFPG0U6LLE4wyuAQw9QakP6v3+m76a/tloP1S4bDRjytrk5x/kbb18relBOaNx7aXEnQYta3Xjb3I6cmf2QdnHqpOao6z9Z4ftrxOndQxzp4B1B5fVW7qfUGp08E3Vv+jb+WJR2huh7RH6BSxEiD7x91BZUqNXXtZg2uLCK6XxeznA/CCYA/mr1/aZCufaLTULbHfqWsjAffj5h/Gg1uI+HTcmGWKToXNs5eGQrzj4y8ro6ZHMrLsdwdgc7V70LQjA800riW5uGUyMqcigRryoiIWYgAZ7kklifHAxB8L2kfSuemfJ4plP4FKH4XtI+jc9Q+SRTMfwCUFlSo/+0yF8ez2moXOe3TtZFB+/Jyj+NeW13WZ9rewitV8HvJwT9sEIJ/NQWVTms8e2lvJ0ELXd14QWw6kme3xgNkHmWIxXAOCLq4/SV/NMp7w2w9nj9QxUmRx94e6qLRuH7azTp2sMcCeIRQOb1Zu7H1NBMf1ev9S31J/ZLQ/qlu+WkHlc3Ixn/Iu3rVfp+nxQRrFAixRIMKqAAKPQCuilApSlApSl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://upload.wikimedia.org/wikipedia/commons/thumb/d/d7/Horlo%C4%9Do_001.svg/220px-Horlo%C4%9Do_001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900" y="2705099"/>
            <a:ext cx="1714500" cy="1714501"/>
          </a:xfrm>
          <a:prstGeom prst="rect">
            <a:avLst/>
          </a:prstGeom>
          <a:noFill/>
        </p:spPr>
      </p:pic>
      <p:sp>
        <p:nvSpPr>
          <p:cNvPr id="18" name="Freeform 17"/>
          <p:cNvSpPr/>
          <p:nvPr/>
        </p:nvSpPr>
        <p:spPr>
          <a:xfrm>
            <a:off x="8067368" y="2521974"/>
            <a:ext cx="914400" cy="1135626"/>
          </a:xfrm>
          <a:custGeom>
            <a:avLst/>
            <a:gdLst>
              <a:gd name="connsiteX0" fmla="*/ 14748 w 914400"/>
              <a:gd name="connsiteY0" fmla="*/ 250723 h 1135626"/>
              <a:gd name="connsiteX1" fmla="*/ 0 w 914400"/>
              <a:gd name="connsiteY1" fmla="*/ 1135626 h 1135626"/>
              <a:gd name="connsiteX2" fmla="*/ 914400 w 914400"/>
              <a:gd name="connsiteY2" fmla="*/ 501445 h 1135626"/>
              <a:gd name="connsiteX3" fmla="*/ 0 w 914400"/>
              <a:gd name="connsiteY3" fmla="*/ 0 h 1135626"/>
              <a:gd name="connsiteX4" fmla="*/ 14748 w 914400"/>
              <a:gd name="connsiteY4" fmla="*/ 589936 h 1135626"/>
              <a:gd name="connsiteX5" fmla="*/ 0 w 914400"/>
              <a:gd name="connsiteY5" fmla="*/ 619433 h 113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1135626">
                <a:moveTo>
                  <a:pt x="14748" y="250723"/>
                </a:moveTo>
                <a:lnTo>
                  <a:pt x="0" y="1135626"/>
                </a:lnTo>
                <a:lnTo>
                  <a:pt x="914400" y="501445"/>
                </a:lnTo>
                <a:lnTo>
                  <a:pt x="0" y="0"/>
                </a:lnTo>
                <a:lnTo>
                  <a:pt x="14748" y="589936"/>
                </a:lnTo>
                <a:lnTo>
                  <a:pt x="0" y="619433"/>
                </a:lnTo>
              </a:path>
            </a:pathLst>
          </a:custGeom>
          <a:solidFill>
            <a:srgbClr val="92D050">
              <a:alpha val="53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80333">
            <a:off x="8057410" y="250814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ookman Old Style" pitchFamily="18" charset="0"/>
              </a:rPr>
              <a:t>10 Min</a:t>
            </a:r>
            <a:endParaRPr lang="en-US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odoni MT Black" pitchFamily="18" charset="0"/>
              </a:rPr>
              <a:t>Global Child Labor Today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88153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Bookman Old Style" pitchFamily="18" charset="0"/>
              </a:rPr>
              <a:t>Students will be able to perform a public policy analysis on the issue of contemporary global child labor, following the six steps of PPA.</a:t>
            </a:r>
          </a:p>
          <a:p>
            <a:pPr>
              <a:buNone/>
            </a:pPr>
            <a:r>
              <a:rPr lang="en-US" sz="2400" i="1" dirty="0" smtClean="0">
                <a:latin typeface="Bookman Old Style" pitchFamily="18" charset="0"/>
              </a:rPr>
              <a:t>Today we will complete steps 1 and 2.</a:t>
            </a:r>
          </a:p>
          <a:p>
            <a:pPr>
              <a:buNone/>
            </a:pPr>
            <a:endParaRPr lang="en-US" sz="2400" dirty="0" smtClean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Bookman Old Style" pitchFamily="18" charset="0"/>
              </a:rPr>
              <a:t>Define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Bookman Old Style" pitchFamily="18" charset="0"/>
              </a:rPr>
              <a:t>Gather the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Bookman Old Style" pitchFamily="18" charset="0"/>
              </a:rPr>
              <a:t>Identify the Cause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Bookman Old Style" pitchFamily="18" charset="0"/>
              </a:rPr>
              <a:t>Evaluate an Existing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Bookman Old Style" pitchFamily="18" charset="0"/>
              </a:rPr>
              <a:t>Develop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Bookman Old Style" pitchFamily="18" charset="0"/>
              </a:rPr>
              <a:t>Select the Best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mattsingley.com/blog/wp-content/uploads/2009/07/copper-factory.jpg"/>
          <p:cNvPicPr>
            <a:picLocks noChangeAspect="1" noChangeArrowheads="1"/>
          </p:cNvPicPr>
          <p:nvPr/>
        </p:nvPicPr>
        <p:blipFill>
          <a:blip r:embed="rId2" cstate="print">
            <a:lum bright="43000"/>
          </a:blip>
          <a:srcRect/>
          <a:stretch>
            <a:fillRect/>
          </a:stretch>
        </p:blipFill>
        <p:spPr bwMode="auto">
          <a:xfrm>
            <a:off x="0" y="0"/>
            <a:ext cx="9144000" cy="69915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470025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Bodoni MT Black" pitchFamily="18" charset="0"/>
              </a:rPr>
              <a:t>Are YOU a victim of child labor? </a:t>
            </a:r>
            <a:endParaRPr lang="en-US" sz="4200" dirty="0">
              <a:latin typeface="Bodoni MT Black" pitchFamily="18" charset="0"/>
            </a:endParaRPr>
          </a:p>
        </p:txBody>
      </p:sp>
      <p:pic>
        <p:nvPicPr>
          <p:cNvPr id="11268" name="Picture 4" descr="http://1.bp.blogspot.com/_u90L3S2thGo/S_g2eoDYrBI/AAAAAAAAAmQ/eVkk5dVMbL0/s1600/Kids+cleaning+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200" y="1371600"/>
            <a:ext cx="55880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9600" y="590389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Bodoni MT Black" pitchFamily="18" charset="0"/>
              </a:rPr>
              <a:t>(</a:t>
            </a:r>
            <a:r>
              <a:rPr lang="en-US" sz="4400" b="1" dirty="0" smtClean="0">
                <a:latin typeface="Bodoni MT Black" pitchFamily="18" charset="0"/>
              </a:rPr>
              <a:t>probably</a:t>
            </a:r>
            <a:r>
              <a:rPr lang="en-US" sz="5600" b="1" dirty="0" smtClean="0">
                <a:latin typeface="Bodoni MT Black" pitchFamily="18" charset="0"/>
              </a:rPr>
              <a:t> not)</a:t>
            </a:r>
            <a:endParaRPr lang="en-US" sz="5600" b="1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AutoShape 8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6" name="Picture 12" descr="http://www.att.com/wireless/iphone/assets/iphone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17901">
            <a:off x="452980" y="1912057"/>
            <a:ext cx="3048000" cy="34099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5486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doni MT Black" pitchFamily="18" charset="0"/>
              </a:rPr>
              <a:t>(maybe: all of the above products are alleged to be produced using child labor )</a:t>
            </a:r>
            <a:endParaRPr lang="en-US" sz="2400" b="1" dirty="0">
              <a:latin typeface="Bodoni MT Black" pitchFamily="18" charset="0"/>
            </a:endParaRPr>
          </a:p>
        </p:txBody>
      </p:sp>
      <p:pic>
        <p:nvPicPr>
          <p:cNvPr id="11278" name="Picture 14" descr="http://www.fastcodesign.com/multisite_files/codesign/imagecache/inline-large/post-inline/inline-2-nike-running-innovation-su12-knit-4-7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1335">
            <a:off x="3274242" y="1208856"/>
            <a:ext cx="4038600" cy="2698691"/>
          </a:xfrm>
          <a:prstGeom prst="rect">
            <a:avLst/>
          </a:prstGeom>
          <a:noFill/>
        </p:spPr>
      </p:pic>
      <p:pic>
        <p:nvPicPr>
          <p:cNvPr id="11280" name="Picture 16" descr="http://momsneedtoknow.com/wp-content/uploads/2010/12/hershey-chocolate-b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6145">
            <a:off x="5474968" y="3021173"/>
            <a:ext cx="3226009" cy="17563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1"/>
            <a:ext cx="9144000" cy="914399"/>
          </a:xfrm>
        </p:spPr>
        <p:txBody>
          <a:bodyPr>
            <a:noAutofit/>
          </a:bodyPr>
          <a:lstStyle/>
          <a:p>
            <a:r>
              <a:rPr lang="en-US" sz="4300" dirty="0" smtClean="0">
                <a:latin typeface="Bodoni MT Black" pitchFamily="18" charset="0"/>
              </a:rPr>
              <a:t>Are YOU a cause of child labor?</a:t>
            </a:r>
            <a:endParaRPr lang="en-US" sz="4300" dirty="0"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763000" cy="68579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Bodoni MT Black" pitchFamily="18" charset="0"/>
              </a:rPr>
              <a:t>Step 1: </a:t>
            </a:r>
            <a:r>
              <a:rPr lang="en-US" sz="4000" dirty="0" smtClean="0">
                <a:latin typeface="Bodoni MT Black" pitchFamily="18" charset="0"/>
                <a:hlinkClick r:id="rId2"/>
              </a:rPr>
              <a:t>Define the Problem</a:t>
            </a:r>
            <a:endParaRPr lang="en-US" sz="4000" dirty="0">
              <a:latin typeface="Bodoni MT Black" pitchFamily="18" charset="0"/>
            </a:endParaRPr>
          </a:p>
        </p:txBody>
      </p:sp>
      <p:sp>
        <p:nvSpPr>
          <p:cNvPr id="11272" name="AutoShape 8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838200"/>
            <a:ext cx="85344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b="1" dirty="0" smtClean="0">
                <a:latin typeface="Bookman Old Style" pitchFamily="18" charset="0"/>
              </a:rPr>
              <a:t>Respond: </a:t>
            </a:r>
            <a:r>
              <a:rPr lang="en-US" sz="2400" dirty="0" smtClean="0">
                <a:latin typeface="Bookman Old Style" pitchFamily="18" charset="0"/>
              </a:rPr>
              <a:t>What </a:t>
            </a:r>
            <a:r>
              <a:rPr lang="en-US" sz="2400" i="1" dirty="0" smtClean="0">
                <a:latin typeface="Bookman Old Style" pitchFamily="18" charset="0"/>
              </a:rPr>
              <a:t>exactly </a:t>
            </a:r>
            <a:r>
              <a:rPr lang="en-US" sz="2400" dirty="0" smtClean="0">
                <a:latin typeface="Bookman Old Style" pitchFamily="18" charset="0"/>
              </a:rPr>
              <a:t>is child labor?</a:t>
            </a:r>
          </a:p>
          <a:p>
            <a:r>
              <a:rPr lang="en-US" sz="2400" b="1" dirty="0" smtClean="0">
                <a:latin typeface="Bookman Old Style" pitchFamily="18" charset="0"/>
              </a:rPr>
              <a:t>B. Respond: </a:t>
            </a:r>
            <a:r>
              <a:rPr lang="en-US" sz="2400" dirty="0" smtClean="0">
                <a:latin typeface="Bookman Old Style" pitchFamily="18" charset="0"/>
              </a:rPr>
              <a:t>Where does child labor occur?</a:t>
            </a:r>
          </a:p>
          <a:p>
            <a:r>
              <a:rPr lang="en-US" sz="2400" b="1" dirty="0" smtClean="0">
                <a:latin typeface="Bookman Old Style" pitchFamily="18" charset="0"/>
              </a:rPr>
              <a:t>C. Respond: </a:t>
            </a:r>
            <a:r>
              <a:rPr lang="en-US" sz="2400" dirty="0" smtClean="0">
                <a:latin typeface="Bookman Old Style" pitchFamily="18" charset="0"/>
              </a:rPr>
              <a:t>What undesirable social conditions result from child labor?</a:t>
            </a:r>
          </a:p>
          <a:p>
            <a:r>
              <a:rPr lang="en-US" sz="2400" b="1" dirty="0" smtClean="0">
                <a:latin typeface="Bookman Old Style" pitchFamily="18" charset="0"/>
              </a:rPr>
              <a:t>D. Summarize</a:t>
            </a:r>
            <a:r>
              <a:rPr lang="en-US" sz="2400" dirty="0" smtClean="0">
                <a:latin typeface="Bookman Old Style" pitchFamily="18" charset="0"/>
              </a:rPr>
              <a:t>: In a single sentence, what is the problem and where does it occur?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763000" cy="68579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Bodoni MT Black" pitchFamily="18" charset="0"/>
              </a:rPr>
              <a:t>Step 1: Define the Problem</a:t>
            </a:r>
            <a:endParaRPr lang="en-US" sz="2400" dirty="0">
              <a:latin typeface="Bodoni MT Black" pitchFamily="18" charset="0"/>
            </a:endParaRPr>
          </a:p>
        </p:txBody>
      </p:sp>
      <p:sp>
        <p:nvSpPr>
          <p:cNvPr id="11272" name="AutoShape 8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85800"/>
            <a:ext cx="85344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b="1" dirty="0" smtClean="0">
                <a:latin typeface="Bookman Old Style" pitchFamily="18" charset="0"/>
              </a:rPr>
              <a:t>Respond: </a:t>
            </a:r>
            <a:r>
              <a:rPr lang="en-US" sz="2400" dirty="0" smtClean="0">
                <a:latin typeface="Bookman Old Style" pitchFamily="18" charset="0"/>
              </a:rPr>
              <a:t>What </a:t>
            </a:r>
            <a:r>
              <a:rPr lang="en-US" sz="2400" i="1" dirty="0" smtClean="0">
                <a:latin typeface="Bookman Old Style" pitchFamily="18" charset="0"/>
              </a:rPr>
              <a:t>exactly </a:t>
            </a:r>
            <a:r>
              <a:rPr lang="en-US" sz="2400" dirty="0" smtClean="0">
                <a:latin typeface="Bookman Old Style" pitchFamily="18" charset="0"/>
              </a:rPr>
              <a:t>is child labor?</a:t>
            </a:r>
          </a:p>
          <a:p>
            <a:r>
              <a:rPr lang="en-US" sz="1400" dirty="0" smtClean="0">
                <a:latin typeface="Bookman Old Style" pitchFamily="18" charset="0"/>
              </a:rPr>
              <a:t>B. Respond: Where does child labor occur?</a:t>
            </a:r>
          </a:p>
          <a:p>
            <a:r>
              <a:rPr lang="en-US" sz="1400" dirty="0" smtClean="0">
                <a:latin typeface="Bookman Old Style" pitchFamily="18" charset="0"/>
              </a:rPr>
              <a:t>C. Respond: What undesirable social conditions result from child labor?</a:t>
            </a:r>
          </a:p>
          <a:p>
            <a:r>
              <a:rPr lang="en-US" sz="1400" dirty="0" smtClean="0">
                <a:latin typeface="Bookman Old Style" pitchFamily="18" charset="0"/>
              </a:rPr>
              <a:t>D. Summarize: In a single sentence, what is the problem and where does it occur?</a:t>
            </a:r>
          </a:p>
        </p:txBody>
      </p:sp>
      <p:pic>
        <p:nvPicPr>
          <p:cNvPr id="7" name="Picture 4" descr="http://1.bp.blogspot.com/_u90L3S2thGo/S_g2eoDYrBI/AAAAAAAAAmQ/eVkk5dVMbL0/s1600/Kids+cleaning+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438400"/>
            <a:ext cx="33782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6" name="Picture 2" descr="http://www.b-fair.net/wp-content/uploads/2011/01/child_labour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438400"/>
            <a:ext cx="3733800" cy="2469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8600" y="5105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Child labor is </a:t>
            </a:r>
            <a:r>
              <a:rPr lang="en-US" sz="2400" i="1" dirty="0" smtClean="0">
                <a:latin typeface="Bookman Old Style" pitchFamily="18" charset="0"/>
              </a:rPr>
              <a:t>exploitative</a:t>
            </a:r>
            <a:r>
              <a:rPr lang="en-US" sz="2400" i="1" baseline="30000" dirty="0" smtClean="0">
                <a:latin typeface="Bookman Old Style" pitchFamily="18" charset="0"/>
              </a:rPr>
              <a:t>1</a:t>
            </a:r>
            <a:r>
              <a:rPr lang="en-US" sz="2400" i="1" dirty="0" smtClean="0">
                <a:latin typeface="Bookman Old Style" pitchFamily="18" charset="0"/>
              </a:rPr>
              <a:t>. </a:t>
            </a:r>
            <a:r>
              <a:rPr lang="en-US" sz="2400" dirty="0" smtClean="0">
                <a:latin typeface="Bookman Old Style" pitchFamily="18" charset="0"/>
              </a:rPr>
              <a:t>Which picture shows children being exploited?</a:t>
            </a:r>
          </a:p>
          <a:p>
            <a:endParaRPr lang="en-US" sz="2400" baseline="30000" dirty="0" smtClean="0">
              <a:latin typeface="Bookman Old Style" pitchFamily="18" charset="0"/>
            </a:endParaRPr>
          </a:p>
          <a:p>
            <a:endParaRPr lang="en-US" sz="2400" baseline="30000" dirty="0" smtClean="0">
              <a:latin typeface="Bookman Old Style" pitchFamily="18" charset="0"/>
            </a:endParaRPr>
          </a:p>
          <a:p>
            <a:r>
              <a:rPr lang="en-US" sz="1600" baseline="30000" dirty="0" smtClean="0">
                <a:latin typeface="Bookman Old Style" pitchFamily="18" charset="0"/>
              </a:rPr>
              <a:t>1</a:t>
            </a:r>
            <a:r>
              <a:rPr lang="en-US" sz="1600" dirty="0" smtClean="0">
                <a:latin typeface="Bookman Old Style" pitchFamily="18" charset="0"/>
              </a:rPr>
              <a:t>exploit: to use for profit, without regard for someone’s well-being</a:t>
            </a:r>
            <a:endParaRPr lang="en-US" sz="1600" baseline="30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763000" cy="68579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Bodoni MT Black" pitchFamily="18" charset="0"/>
              </a:rPr>
              <a:t>Step 1: Define the Problem</a:t>
            </a:r>
            <a:endParaRPr lang="en-US" sz="2400" dirty="0">
              <a:latin typeface="Bodoni MT Black" pitchFamily="18" charset="0"/>
            </a:endParaRPr>
          </a:p>
        </p:txBody>
      </p:sp>
      <p:sp>
        <p:nvSpPr>
          <p:cNvPr id="11272" name="AutoShape 8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85800"/>
            <a:ext cx="85344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b="1" dirty="0" smtClean="0">
                <a:latin typeface="Bookman Old Style" pitchFamily="18" charset="0"/>
              </a:rPr>
              <a:t>Respond: </a:t>
            </a:r>
            <a:r>
              <a:rPr lang="en-US" sz="2400" dirty="0" smtClean="0">
                <a:latin typeface="Bookman Old Style" pitchFamily="18" charset="0"/>
              </a:rPr>
              <a:t>What </a:t>
            </a:r>
            <a:r>
              <a:rPr lang="en-US" sz="2400" i="1" dirty="0" smtClean="0">
                <a:latin typeface="Bookman Old Style" pitchFamily="18" charset="0"/>
              </a:rPr>
              <a:t>exactly </a:t>
            </a:r>
            <a:r>
              <a:rPr lang="en-US" sz="2400" dirty="0" smtClean="0">
                <a:latin typeface="Bookman Old Style" pitchFamily="18" charset="0"/>
              </a:rPr>
              <a:t>is child labor?</a:t>
            </a:r>
          </a:p>
          <a:p>
            <a:r>
              <a:rPr lang="en-US" sz="1400" dirty="0" smtClean="0">
                <a:latin typeface="Bookman Old Style" pitchFamily="18" charset="0"/>
              </a:rPr>
              <a:t>B. Respond: Where does child labor occur?</a:t>
            </a:r>
          </a:p>
          <a:p>
            <a:r>
              <a:rPr lang="en-US" sz="1400" dirty="0" smtClean="0">
                <a:latin typeface="Bookman Old Style" pitchFamily="18" charset="0"/>
              </a:rPr>
              <a:t>C. Respond: What undesirable social conditions result from child labor?</a:t>
            </a:r>
          </a:p>
          <a:p>
            <a:r>
              <a:rPr lang="en-US" sz="1400" dirty="0" smtClean="0">
                <a:latin typeface="Bookman Old Style" pitchFamily="18" charset="0"/>
              </a:rPr>
              <a:t>D. Summarize: In a single sentence, what is the problem and where does it occur?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45108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Child labor is the exploitative use of children as a source of labor. It </a:t>
            </a:r>
            <a:r>
              <a:rPr lang="en-US" sz="2400" i="1" dirty="0" smtClean="0">
                <a:latin typeface="Bookman Old Style" pitchFamily="18" charset="0"/>
              </a:rPr>
              <a:t>takes advantage</a:t>
            </a:r>
            <a:r>
              <a:rPr lang="en-US" sz="2400" dirty="0" smtClean="0">
                <a:latin typeface="Bookman Old Style" pitchFamily="18" charset="0"/>
              </a:rPr>
              <a:t> of children for profit.</a:t>
            </a:r>
          </a:p>
          <a:p>
            <a:endParaRPr lang="en-US" sz="2400" dirty="0">
              <a:latin typeface="Bookman Old Style" pitchFamily="18" charset="0"/>
            </a:endParaRPr>
          </a:p>
          <a:p>
            <a:r>
              <a:rPr lang="en-US" sz="2400" b="1" dirty="0" smtClean="0">
                <a:latin typeface="Bookman Old Style" pitchFamily="18" charset="0"/>
              </a:rPr>
              <a:t>Exploitative or Not?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Choosing to work an after-school job for extra money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Being forced by a parent to take out the garbage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Leaving elementary school to work at a diamond mine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Assembling  products using dangerous materials or chemicals without any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763000" cy="68579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Bodoni MT Black" pitchFamily="18" charset="0"/>
              </a:rPr>
              <a:t>Step 1: Define the Problem</a:t>
            </a:r>
            <a:endParaRPr lang="en-US" sz="2400" dirty="0">
              <a:latin typeface="Bodoni MT Black" pitchFamily="18" charset="0"/>
            </a:endParaRPr>
          </a:p>
        </p:txBody>
      </p:sp>
      <p:sp>
        <p:nvSpPr>
          <p:cNvPr id="11272" name="AutoShape 8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85800"/>
            <a:ext cx="85344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400" dirty="0" smtClean="0">
                <a:latin typeface="Bookman Old Style" pitchFamily="18" charset="0"/>
              </a:rPr>
              <a:t>A. Respond: What </a:t>
            </a:r>
            <a:r>
              <a:rPr lang="en-US" sz="1400" i="1" dirty="0" smtClean="0">
                <a:latin typeface="Bookman Old Style" pitchFamily="18" charset="0"/>
              </a:rPr>
              <a:t>exactly </a:t>
            </a:r>
            <a:r>
              <a:rPr lang="en-US" sz="1400" dirty="0" smtClean="0">
                <a:latin typeface="Bookman Old Style" pitchFamily="18" charset="0"/>
              </a:rPr>
              <a:t>is child labor?</a:t>
            </a:r>
          </a:p>
          <a:p>
            <a:r>
              <a:rPr lang="en-US" sz="2400" b="1" dirty="0" smtClean="0">
                <a:latin typeface="Bookman Old Style" pitchFamily="18" charset="0"/>
              </a:rPr>
              <a:t>B. Respond: </a:t>
            </a:r>
            <a:r>
              <a:rPr lang="en-US" sz="2400" dirty="0" smtClean="0">
                <a:latin typeface="Bookman Old Style" pitchFamily="18" charset="0"/>
              </a:rPr>
              <a:t>Where does child labor occur?</a:t>
            </a:r>
          </a:p>
          <a:p>
            <a:r>
              <a:rPr lang="en-US" sz="1400" dirty="0" smtClean="0">
                <a:latin typeface="Bookman Old Style" pitchFamily="18" charset="0"/>
              </a:rPr>
              <a:t>C. Respond: What undesirable social conditions result from child labor?</a:t>
            </a:r>
          </a:p>
          <a:p>
            <a:r>
              <a:rPr lang="en-US" sz="1400" dirty="0" smtClean="0">
                <a:latin typeface="Bookman Old Style" pitchFamily="18" charset="0"/>
              </a:rPr>
              <a:t>D. Summarize: In a single sentence, what is the problem and where does it occur?</a:t>
            </a:r>
          </a:p>
        </p:txBody>
      </p:sp>
      <p:pic>
        <p:nvPicPr>
          <p:cNvPr id="19458" name="Picture 2" descr="Child Labour Risk Map 2012 from Maplecro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236" y="2133600"/>
            <a:ext cx="8418764" cy="46482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4572000"/>
          <a:ext cx="1447800" cy="2194560"/>
        </p:xfrm>
        <a:graphic>
          <a:graphicData uri="http://schemas.openxmlformats.org/drawingml/2006/table">
            <a:tbl>
              <a:tblPr/>
              <a:tblGrid>
                <a:gridCol w="1447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Legend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0000"/>
                          </a:solidFill>
                        </a:rPr>
                        <a:t>Extreme risk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High risk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FFFF00"/>
                          </a:solidFill>
                        </a:rPr>
                        <a:t>Medium risk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99CC00"/>
                          </a:solidFill>
                        </a:rPr>
                        <a:t>Low risk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No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763000" cy="68579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Bodoni MT Black" pitchFamily="18" charset="0"/>
              </a:rPr>
              <a:t>Step 1: Define the Problem</a:t>
            </a:r>
            <a:endParaRPr lang="en-US" sz="2400" dirty="0">
              <a:latin typeface="Bodoni MT Black" pitchFamily="18" charset="0"/>
            </a:endParaRPr>
          </a:p>
        </p:txBody>
      </p:sp>
      <p:sp>
        <p:nvSpPr>
          <p:cNvPr id="11272" name="AutoShape 8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AutoShape 10" descr="data:image/jpeg;base64,/9j/4AAQSkZJRgABAQAAAQABAAD/2wCEAAkGBhQSERQUEBQVFRUWFRcXGBcWExgYGRUYFxQXGBcUFhUXGygeFx0jGRQVHy8gIycpLS0sGB4xNTAqNScrLCkBCQoKDgwOGg8PGikkHiQpLC0sLCk0LSksKTEsKSwuNTUsKikpKSwpLyk1LCwpLCwsKSksKSwpLSwtKSwsLywpLP/AABEIAO0A1AMBIgACEQEDEQH/xAAcAAEAAgMBAQEAAAAAAAAAAAAABggEBQcDAgH/xABMEAABAwEFAwUKCwUHBQEAAAABAAIRAwQFEiExBxNBBiJRYXMjMjVScYGRkrHBFBYXJDNCVKGywtIVYnKU0SVTgpOi4fBjg6PT4kT/xAAaAQEAAwEBAQAAAAAAAAAAAAAAAQIDBAUG/8QALhEAAgIBAwMDAQcFAAAAAAAAAAECEQMSITEEMkETUXGRBRRhgbHR8BUiocHh/9oADAMBAAIRAxEAPwDuKIiAIiIAiIgC8bXbWUmF9V7WMaJLnODQB0klfdasGNLnEANBJJ0AAkn0Ksm1Lac+3VQyjLKLMwDrOcHqMEdecIDtVq2w3Ywkb9744soVnNPWHBmFw6wSFj/LZdvj1v5ar+lVac8kySSetfkKaBab5bLt8et/LVf0p8tl2+PW/lqv6VVlISgWm+Wu7fHrfy1X9KfLXdvj1v5ar+lc45BX6113g1HAbiWOJ4NGbSf8JA8ykdivFlVgqUnBzXaEdRgiCJBBygqaIskny13b49b+Wq/pWutO3mytcQyz2mo0aPDWNDsvFe4OHnCw94m8SiLMj5fbN9ktX/i/9i2tg203c8N3j6lFx1a+hUOE9BdTa5vnmFot4vmoA4Q4AjoIB9qULOoXdetK0MFSz1GVWHRzHBw9IWWuLWDDd9f4XZ24RGGtTaSGuZI5+GYluvkxRmc+wXbeDK9KnVpGWVGh7T1OEqGiUzJREUEhERAEREAREQBERAEREAREQEa2lVCLqtsZE0Ht9cYT9xKqNa3TUef3j7VbfaY2bqtYPGnH+oKo9o7938R9qkg+ERFYkIiKASvkVeDbO6q20t7jVZDuaXZjQFrQScnOU1svK6x02hlNzmtGgFGrxzP1VyqlerwRJBAIkYRmOgmJXUaFy2V7WubTEOAcOcdCJHFCGb+y25tRjX03BzXCQRxC9d6sClDQGtAAGgAgDzL73ykgzN6m9WHvk3yAynuBBB0IIPnEKW7HLQXXWwOMllWszzCq4geghQjfKZbGB/ZuX2it975UMIniIiqWCIiAIiIAiIgCIiAIiIAiIgIRthvB1K7H4Y7pUp0nSJ5r3ZxnkcgqyWG79/aN2JlznRAzJnQBWe2u3bvrsqc7Dun06uk4gx3e65TOq4HsyslOperW1mNeyKstc0EGGmMipRB6fJq4FgfUawvmMRHCNcM5mcgsCtyPa1xG9mDEtEg9YK7q+5bAwwbNZwexYhuuwDWzUB/2WKrnFOrM/Vj7nB/im3xz6AnxUb459AXfXXFYQzGbPZ8MTO6bp6F4uumxD/8AJS/yWe7yKzaXLNoRlNXFHFaezwkNIqthwacyB3zg0AiNZcPNKnHI64HGyMmoIbiiTnhkkSOHV1FqmDbmsJIHwWiCdJoszyJjywCVsrruCzNcd3Z6LZyJFNomJgZDrPpUrdWis7i6kiG/s0eN9yfs4eN9y6Kbipf3VP1R/RY77spAxumeqFKp8FW6ICbvHjfcsizXCXugPAynnEAR5VOq1x0WCXigwdLoA8klfNW4aYbiDKREcANOkZZoLZzi8rMaL8BIJHEGQptsZ8G/9+r+IKIctGtZaGhgDRu2mAI+s5S/Yx4NHbVfaFDJTsnaIiqWCIiAIiIAiIgCIiAIiIAiIgIttOtDW3ZacTg3E0NbJAxOLhDR0k9CrzswdF6t8lX8JXdds1kfUuw7sTgrUXvzAhjX5uz1jJcG2cGLzbPRV/CVaPKKy4Z2K57Y39pkVYI3Y3eLTeSMs8piYUn5W2lrbLVNUDvDgzGLHHNwdc9CiFSi7FjYGyDlNQNcCOI9Oq8vgjzmWty4msDHnK4sn3iLnGONO26do8p5OojqjHHdt07RsOT5FajRp1hiD4a9p0IJzELx+L1M17bRbYrIDRoUqlDEea41H1m46zoGEdyBwjQDUzl62Z7qYaQWywg9WR6uC9rfamVd8atnY7fU2UqnzlzcbKbnOa2IECXu01nOQuz03pja3o9Lp8koQq6PG5btpijUqtpUTgqhtCvSpmm2vTLWzUY0k5S57AQYIEjIrZWW2uaHOkYWkTnEEwBK11OsGUzSYxzWOcHHFaalc82IDTUcSwaZDJelnt4YCx9JlRhIf3R2EBzRkZIIOg1GsJkwueGUFtaaEsv96k969zLue87QazjUzpnQ4gQQYLcIGmqza1oIccWRkLCst6SHRSaw45BZXaCBAEd7BGuREL8q1y6TpPWToOJOpWXS4Jwtzq3XHG37l82SMqpEd5SWne21wtB5mFopyea0EZvjyys3kdbHNp2inJNIOGDWP3sIOgMAwvS0WPGOe2m4DTEQI9PuX1SpOaAIaGzENIPs0XSk+Cja5Ixy7rfOG9k38T1O9i/gwdtU9oXNuXtX5w3sm/ieuk7F/Bje1qe0KJ8smHCJ2iIszQIiIAiIgCIiAIiIAiIgCIiAjW0jwXauz/MFW/Z4f7SbHRV9hXeNtLnC7ebOdoozE97jzmOC4HyDP9ojyVPYVeHKM59r+Dqduv2lTrUqdYPio4M3jWYmte7vWuAzM9WkhelO2095aKW6dv7O3Hu4HdGRIe1+jfI6F9Wbk+2oW2gNiq0nC4Ey2JbI4AwT6Vpb2ujdMrMBed+ZqjePmp/G+cUdUxwhdfp5JPZo4fvGGO0rJPdFsbaGUnUhDagaW4soxdPQttbbgp0gHPqMAdAEU5kmY456KLckyPm7HDKWtIGQAHCBopz+z6VRtRjgYxc2HEFuQgjo5wP3rHLKUJL22v6+DfElJfp9DSVLMxocWVAcOHEA0tPOJDSBxzBSzWIVAS50AdI18yy72u6nQsry1z3OLmS97sRPPGWeXFRuzW94eC3nNBE6fdGS2xXkUtO9XXu6Sf5b3+VFMtQktX5/UkVK4mtIMgA9LDn9687W4Uy6S3ITPVE6arzt15AUzgJc4jIQfSclqLZanmk8uAnAenxT1rj6DPl6nC8uSDhTqnte34mvURx45qEJXtZ52a/nVg51GzVHtac3DDA45nQZZr7oXxzw19JzJOEOlpE6gZdK1F08pqdOyVGOnG4twtGUc2CegafetZZ70L61OTAxgwPb1lXwZnJS17O6X4kSg9mltW55bQX/ADluv0Tdf4n9S6lsX8GN7Wp7lyHl7V+cN1+ibqI+s5de2LeC29rU9yjJyzbH2oniIizNAiIgCIiAIiIAiIgCIiAIiICNbSPBdq7P8wVZ+RZi3if+p7CrMbSfBdq7P8wVZeRziLcI/wCp7CtMfcvkyydr+Dr908on0Wmm1tMtkuBqEsidQHDWUtt7ueDLLPpPNqlx8kZZqNWu+Gsdhcc/KMvSvL4wUeMnyvHsXS80IS7v8M5Pu0ssbcb/ADRu7PaXMLXB4DmmQNcwZ70Lc2flI6JpsoNc45tdVc1xzPOwmYHUOnyqMuvVoomqBzA0u8w6h5FImckbU4HnWfLJwbUdzTlLSRT1Eqcuh9z5/ngnEpraK4/nk87wv+tVbgLGBsgktcCHcRBd0Hq4LzsN4OYXBxowRPdHEAEZZO84yheF63RUsu7NfC4VC4NNOo485okhwcwHQ6idFhU62Kq2lSoOfVf3rZzIE5y7QQDmYCmDhCFxdFZxlOWmSs3/AMYXEQfg0dG+6BGsRw0lax9o32Mupkk5ZZCIjLIlZdt5M2qmwvFNjw2CW0n4nARMjEwB2RnmytLYbwbVDSHkhxgecwM5gjTQK0Zqe1lZY3j3qjEfyPM5V6cTxeB92p96+7Jyc3ThUdXpktMgNcCZ6deCl/xdo8apP+H/AOl4W25mU2F1N4JGcFkSPKCVHoU7o0eWTRzTl3Vm0NznuTc/8Tl2jYt4Lb2r/cuHcu6h+ENn+7b+Jy7jsW8Ft7V/uXJl7mdWLsRPERFkahERAEREAREQBERAEREAREQEa2keDLV2f5gqw8lj899f2FWe2keDLV2f5mqr3Jo/PPX960x9y+TLL2v4LA8hLuo1LIxz6VNxL6olzGk5PgZkKTNuSz/3FL/LZ/Rcq5Pcra1nG6a+kKZLnA1GOIYSM82kZEgdK2tTaLaQ2Q+yOPita+dQMpMHWfSuLP0eZ5ZNcN7bkYs8FjSfhEe2huaypbGtAaBIAGQHcwcgBHFdkp2jvue3JxGQyZmOa7nZu6c/MuI2uobS55ruHdSd46Ms9chwiBAWWbztoyF7OgZDMdXHd/1XpTxS0xXskY4csVqv3ZLtqFp5tiLXAne1RIOX0U8CtTs3tjP2lVpvdL32dm7yzOGqTUDYOsYD5GnWCo9b6lSoWutNuNqwTgbi73FAcQGtAnTicgtXarq3tWm9rn0XMOVRpgt65VljfpNEPLH1b/AsB8Fqt72u3BqMbC92HWMe8bIA4mTGpK4jRtjalWq6zfRutNUsI0g1jDh1TmB0L9vi02uvRfSr3m59MtzYCxrn6c1xayXZdJIMLXXfZm0mNZTLubmI6ZmfSpwY3GVjqMilGkTulZ3YC1zpcY58EBpETAmTInUcF83pXJpOxNgNZAI1DROR6dZ6ysOjyprFgM2dpkyHtcDkdcjGeXpWLenKKq5uDeWcNdqaYcXACMjiOX+y9KXUxlao8xQzKm6o57y0qA1mxMbsa+Vy77sV8Ft7V/uVe+WlSa452LuYzPldkrB7FfBbe1qe5eNl7me3i7F8E9REWRqEREAREQBERAEREAREQBERARraR4LtXZ/maqucnj879f3q0e0nwXauz/M1VbuE/Oj/AI/etMfcvkzydr+DoNjsgfhAa97nBxAGQEYtSGmO9OZjhrK3VXki5omCcidYiDByNPMdfFYfJakHjMOIDCThBJHdakOEZAyPas11Y0Qd+9xLicM7x0UzEaHmuzCxy9TkjNq/L/X4NMPS45Y068L9DR0qOKq1mKA4tzI0DgDoOMFS6ycgaLxi3lWOBc5gBjo5qgtd53sMJxcyDrBwNzhdKuq01YD2uMFlJowU8RbhjeAicjkY6cXlXpxcpY4yvwinT9JCettcSaXJHeUPJ1lmYTTcQ4Fsh4bBBMSCB1ysa4LibaZ3lV/fYQ2nGZiTJIPSF+8uLS8im150Ly8D96pNNhPSNTnq5ePIqqd64Nhoc1zRi0xECCTqJEt1+tK3hBvZs5esxQ6fIk+K/wBtElds9oNE4qhgSecwx1wAohetn3VV1Nrxhyww3nGRkIHGcl0H4XU40dyym4EOJeeaHDE0yYLnMBGU5nrlcttFodvsTxLg5pngIIIClwkot/zc5PVxTpRN/YuTjTQbWtL30y9zmsaXAE4YyIc2QSeAngvi2XG1lE1WwM4bicDigS4wM4Gk9OS9rzpVanwOtXqAMfUbuaYMkgvGOpE805j7phbDlBdjW2eq6XEhhiT+7zRppC+dyT6vBlipy5rimuafg9WWLFmi5YVSSfNr8V7+Dj/LF01xp9GNNO+crD7FfBbO1qe5V05VHuw/gGnlcrGbFvBbO1f7l3Ze5lcXYieIiLI1CIiAIiIAiIgCIiAIiIAiIgI1tJ8F2rs/zBVYuZ0Wk+V/vVptpPgu1dn+ZqqvdTotBPW73q8OUZz7X8HQ7nvQ0afc7Q2mXTia+g98DEYhzdQRmR0nzr0tl6CqBvK9nMEPj4K/vhoTBzK87huIV2MJa57n4j3+FrGte5uZA/dJkmNOtbOryRphhewU6jROI0rTvMMRMx5R0jMLSaxana3+DKDzaUk9vkjdprEVCWPxQQQ/DEmB9U6Z5R0Bbqzcpnho7vTY6OcDQceiAMJz4yo/eFPd1HMnIRE6w5rXCY6nLHD+geddSe2zMYZsmNvS2bi973qVCG42PbribTLBMnIh2fAHzhfty3iWF/d6dMmCA+mXg6yQR3v1RrnPUtMao459QX7vD1N9qtqfuZZX6rvJv8ktqcqapbBtNEQXDOzuIIBgFsO49C0L3tqVjvK0gn6QMIGmUN1AnJa3GOs9ZX7vuj/ZRb8soscIu4xSNsSA5jvhTXFjmQN1UyGJsxOUASYy0WfbL3NZhZUtjA08BRf6sz7Aozj/AOBfm8CzyQWSSlPdrizeGRwi4x2T5NFynPdRGfMHCOLlY7Yt4LZ2j/cq3conTUH8I9pVkdivgtva1PcuXJ3M7MfaieIiLM0CIiAIiIAiIgCIiAIiIAiIgIztK8F2rs/zBVTsB7uY6Xe9Ws2l+C7V2f5gqoWX6Y+V3tV48opLhnTLk3vwJppYHDnCowubjewVqrnAUzm5uY06FnWW3m0PpmzNptDMWJwIp02MJAcKrnZGT5z0KHXDfApB7XVnUxk5nchVGKedzSJGQHEaytqL9pDFu7QGDJ0Gwsku0nICSJ6FMotsrGSoweUBi1VBqRuxrl9CzTpCwDU6TPUFivtTnEuqOJc4y4kySSgqHhl1roTpHLJWzL3p4Q0fevneLF3o8q/d4fIp1EaTK3v/AAr83s6SVi4/+FN6SmoaTJL+k+Zfm9jqWNvI6B95X5vegecn3JqJ0mvvt0vH8I18pVlNingtva1Pcq0Xq6XCehWW2JeC29rU9oXNPlnZDhE+REWZcIiIAiIgCIiAIiIAiIgCIiAjG0vwXa+z/MFU+ie6unpPtVsNpngq19n+YKpzD3R3lPtVkVfk3923HabQ0us1B72gwXNiJ6JcRPmWX8Srd9lq/wCj9Sl+ym8mRSo2iQxzqsZwC9ziWgnhOnlhZlovyqwvDmvGB2F0tPNM5BxiAT9/Bc+Tq3BvbzX0OCeZR8eaOW7twfgwnHiw4YOLFMYcOsytz8SLfxslX/R+pfdG0vN6trYXxvmunCf7sCZ0Xd7sutlSjTqPfUGNgdzQDmeERIXo49MsfqSdL/lmibbSivFlfrwuW02ZrX2izOptDxDntBa4+I/CdDEcOhfFju+va3VDZrMHc7E4UmQ2nJJDGYnQ1v7skwAuo7WrE9llfTph7wd07QEg74ZQNdOEqObN7W6jRqNqA05q4peCzVjGg55xzdVtDDrmop8qyJZNMW2uGRv4k277JV9LP1LUWqi+m91Oq0se0w5hEEHLIjzhdxtzqs4WCAwS44xMOJIEDvXEZxrGa5ZymrOfebKmBxAdQkhpIOB4kzpoFTJjUYOafDotB6pqHlnlT5BXiQC2xVoOYyaMjpkXSFj3lyTtlnYalos1WmwRLiAQJ0nCTHlXWr25S1XU4sz2sqOcAHPEgAySYg8AVqr1vKp+y7VTrVHVn7uqC/DGKcxlwjTzL5+H2rGTXG7o97J9kSgm34RxS8DmFZnYj4Lb21X2hVktfBWb2IeCm9tV/EF6kjyo8In6IiqXCIiAIiIAiIgCIiAIiIAiIgIxtM8FWvs/zBVOptmqR0uPtVsdpvgq19n+YKprLQGVS4ic3ZTHHpVkQdK5KWqkaW7e15eHOPNpl0gmfq55TCldXljjomi+pUdTIgh1EyQPql5EnznzrkFl5WOp94zDwkVHAweGQWe/aLVLS0tcQRBBrOz8uS4J9FGU5SUpK/Znmz6BSlKSlJX7Ml132xgtLXuYTTFQEs4luka68V0ht9UA3uNW0NYMgN28tbpzZ8/3rgFPlpDp3InX6R39FsKG0x7Mm0iOOVZ4BPTEL0ccnjiorj6nZ6MaS9kdYv8Avqk5urnPyElrgQBwMnisK6LwouJxh+IEYSGYp6oGc5SuZVNpBdM0AZ1mq7PrJhfjNoxbpQAzn6V39Fos0lLUvairwJx0nY6V9UGfWqxDgO5P4kkuPTmdVAb+vBpruNIEMBbAIgmAJJHCSo9U2oVXAg0yQdRvnZ/ctdV5Z4jJoj/Md/RMmaU1pYxdOsc9S5JzStrXFtR7aoY3KA0lhJESSBrn08V7Xne9lp2KpRoseC5ha0FjhGI5uLna6kqDUtoNVghjS0TMCq6J6YjVY1r5Zvq/SMxGIk1Dp6F4f9Lx6oyt7NOr22Pdz/aeXMmmkr9r/c1F5th58s+nNWX2HeCm9tV/Eqy221bwyG4coiZVmNhngpvb1vxr1meUkdCREVSQiIgCIiAIiIAiIgCIiAIiICL7Tz/ZNr7L8wVSK/fO8p9qt5tFszql121rBLvg73ADU4RiyHHvVUW1tio4fvH2qUQeSIisSERfTIkTpOfkQHtZbK+oSKYmBJMgR5Scgv202R7I3g1mMwdNc2nrC31kucYKjJIFQMz1HNdP3hfQ5ONwhskw5x6O+DR0fuqCLIsi9rY1oe4M70GAvFSSEREAVoNhngpvb1vxqsDRJgcVazY9dzqN1UQ7V76tTzOqOLT6sKGQTVERVJCIiAIiIAiIgCIiAIiIAiIgPl7ZEHQquu07ZBUsxdXsvPokk4Yjdt1a0kZQNAcsgFYxfLmyIOikFJXWN41Y70T94Xz8Hd4rvVKtxbdm13VXF9SyUsR1cBhJ8paRKx/knuz7K313/qSwVP8Ag7vFd6pT4O/xXeqVbD5J7s+yt9Z/6k+Se7PsrfWf+pTZBWS677rURhwY28A5py8hGa9rx5R16rcLae7B1wgyeqTp5lZX5J7s+yt9Z/6k+Se7PsrfWf8AqUWCp/wd3iu9Up8Hd4rvQVbD5J7s+yt9d/6k+Se7PsrfWf8AqSySp/wd3iu9Ur9bZXn6rvQVa/5J7s+yt9Z/6l6WfZddjHBzbHSkZguBdEfxEpYOD7LNnL7baWvqsduKfOL45hcCMLA/Rx1ybMRnEqztms7WMaxghrWhoA4ACAF9UqIaA1oAAyAGg8i+1ACIiAIiIAiIgCIiAIiIAiIgCIiAIiIAiIgCIiAIiIAiIgCIiAIiIAiIgCIiAIiIA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85800"/>
            <a:ext cx="85344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400" dirty="0" smtClean="0">
                <a:latin typeface="Bookman Old Style" pitchFamily="18" charset="0"/>
              </a:rPr>
              <a:t>A. Respond: What </a:t>
            </a:r>
            <a:r>
              <a:rPr lang="en-US" sz="1400" i="1" dirty="0" smtClean="0">
                <a:latin typeface="Bookman Old Style" pitchFamily="18" charset="0"/>
              </a:rPr>
              <a:t>exactly </a:t>
            </a:r>
            <a:r>
              <a:rPr lang="en-US" sz="1400" dirty="0" smtClean="0">
                <a:latin typeface="Bookman Old Style" pitchFamily="18" charset="0"/>
              </a:rPr>
              <a:t>is child labor?</a:t>
            </a:r>
          </a:p>
          <a:p>
            <a:r>
              <a:rPr lang="en-US" sz="2400" b="1" dirty="0" smtClean="0">
                <a:latin typeface="Bookman Old Style" pitchFamily="18" charset="0"/>
              </a:rPr>
              <a:t>B. Respond: </a:t>
            </a:r>
            <a:r>
              <a:rPr lang="en-US" sz="2400" dirty="0" smtClean="0">
                <a:latin typeface="Bookman Old Style" pitchFamily="18" charset="0"/>
              </a:rPr>
              <a:t>Where does child labor occur?</a:t>
            </a:r>
          </a:p>
          <a:p>
            <a:r>
              <a:rPr lang="en-US" sz="1400" dirty="0" smtClean="0">
                <a:latin typeface="Bookman Old Style" pitchFamily="18" charset="0"/>
              </a:rPr>
              <a:t>C. Respond: What undesirable social conditions result from child labor?</a:t>
            </a:r>
          </a:p>
          <a:p>
            <a:r>
              <a:rPr lang="en-US" sz="1400" dirty="0" smtClean="0">
                <a:latin typeface="Bookman Old Style" pitchFamily="18" charset="0"/>
              </a:rPr>
              <a:t>D. Summarize: In a single sentence, what is the problem and where does it occur?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971800" y="2606040"/>
          <a:ext cx="3124200" cy="4023360"/>
        </p:xfrm>
        <a:graphic>
          <a:graphicData uri="http://schemas.openxmlformats.org/drawingml/2006/table">
            <a:tbl>
              <a:tblPr/>
              <a:tblGrid>
                <a:gridCol w="685800"/>
                <a:gridCol w="24384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Myanmar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Korea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Somalia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Sudan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 Congo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Zimbabwe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Afghanistan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Burundi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Pakistan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Ethiopia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213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Countries with the Highest Rate of Child Labor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737</Words>
  <Application>Microsoft Office PowerPoint</Application>
  <PresentationFormat>On-screen Show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Global Child Labor Today</vt:lpstr>
      <vt:lpstr>Global Child Labor Today</vt:lpstr>
      <vt:lpstr>Are YOU a victim of child labor? </vt:lpstr>
      <vt:lpstr>Are YOU a cause of child labor?</vt:lpstr>
      <vt:lpstr>Step 1: Define the Problem</vt:lpstr>
      <vt:lpstr>Step 1: Define the Problem</vt:lpstr>
      <vt:lpstr>Step 1: Define the Problem</vt:lpstr>
      <vt:lpstr>Step 1: Define the Problem</vt:lpstr>
      <vt:lpstr>Step 1: Define the Problem</vt:lpstr>
      <vt:lpstr>Step 1: Define the Problem</vt:lpstr>
      <vt:lpstr>Step 1: Define the Problem</vt:lpstr>
      <vt:lpstr>Step 2: Gather the Evidence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Joe Montecalvo</cp:lastModifiedBy>
  <cp:revision>22</cp:revision>
  <dcterms:created xsi:type="dcterms:W3CDTF">2013-01-30T17:47:47Z</dcterms:created>
  <dcterms:modified xsi:type="dcterms:W3CDTF">2013-02-09T17:34:07Z</dcterms:modified>
</cp:coreProperties>
</file>