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5" r:id="rId3"/>
    <p:sldId id="274" r:id="rId4"/>
    <p:sldId id="276" r:id="rId5"/>
    <p:sldId id="272" r:id="rId6"/>
    <p:sldId id="273" r:id="rId7"/>
    <p:sldId id="259" r:id="rId8"/>
    <p:sldId id="264" r:id="rId9"/>
    <p:sldId id="260" r:id="rId10"/>
    <p:sldId id="266" r:id="rId11"/>
    <p:sldId id="263" r:id="rId12"/>
    <p:sldId id="267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3:35:06.171" idx="1">
    <p:pos x="5293" y="2055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5D0E6-CAEC-464B-85F8-86E80276EC6F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D94B9-F1F4-4665-9A46-57159A278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6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D94B9-F1F4-4665-9A46-57159A278C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0C2AA7-2677-43E7-9787-4C3266B16E25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9975E-6FE9-47CA-81ED-F4BBAF3908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en.wikipedia.org/wiki/Ga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olencepreventioninstitute.com/youngpeople.html" TargetMode="External"/><Relationship Id="rId2" Type="http://schemas.openxmlformats.org/officeDocument/2006/relationships/hyperlink" Target="http://people.missouristate.edu/MichaelCarlie/what_I_learned_about/gangs/WHYFORM/why_gangs_form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Maslow's_hierarchy_of_need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Gang’s</a:t>
            </a:r>
            <a:r>
              <a:rPr lang="en-US" dirty="0" smtClean="0"/>
              <a:t> All Here!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Aim: Why do people join gangs?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things that make you feel empowered?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</a:p>
          <a:p>
            <a:r>
              <a:rPr lang="en-US" dirty="0" smtClean="0"/>
              <a:t>Confidence</a:t>
            </a:r>
          </a:p>
          <a:p>
            <a:r>
              <a:rPr lang="en-US" dirty="0" smtClean="0"/>
              <a:t>Team work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Developing talent</a:t>
            </a:r>
          </a:p>
          <a:p>
            <a:r>
              <a:rPr lang="en-US" dirty="0" smtClean="0"/>
              <a:t>Developing skills</a:t>
            </a:r>
          </a:p>
          <a:p>
            <a:r>
              <a:rPr lang="en-US" dirty="0" smtClean="0"/>
              <a:t>Autonomy and Independence</a:t>
            </a:r>
            <a:endParaRPr lang="en-US" dirty="0"/>
          </a:p>
        </p:txBody>
      </p:sp>
      <p:pic>
        <p:nvPicPr>
          <p:cNvPr id="10" name="Content Placeholder 9" descr="th-24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626" b="-5626"/>
          <a:stretch>
            <a:fillRect/>
          </a:stretch>
        </p:blipFill>
        <p:spPr>
          <a:xfrm>
            <a:off x="4648200" y="1981200"/>
            <a:ext cx="4038600" cy="4434840"/>
          </a:xfr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Identity</a:t>
            </a:r>
            <a:endParaRPr lang="en-US" dirty="0"/>
          </a:p>
        </p:txBody>
      </p:sp>
      <p:pic>
        <p:nvPicPr>
          <p:cNvPr id="5" name="Content Placeholder 4" descr="identy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226224"/>
            <a:ext cx="3048000" cy="35462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Gang culture can provide a sense of self</a:t>
            </a:r>
          </a:p>
          <a:p>
            <a:r>
              <a:rPr lang="en-US" dirty="0" smtClean="0"/>
              <a:t>Gangs have clearly defined roles</a:t>
            </a:r>
          </a:p>
          <a:p>
            <a:r>
              <a:rPr lang="en-US" dirty="0" smtClean="0"/>
              <a:t>They are like a “society within a society”</a:t>
            </a:r>
          </a:p>
          <a:p>
            <a:r>
              <a:rPr lang="en-US" dirty="0" smtClean="0"/>
              <a:t>Frequently there is a common way of dressing and use of slang that helps to give one a personal identity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gives you a sense of Identity?</a:t>
            </a:r>
            <a:endParaRPr lang="en-US" dirty="0"/>
          </a:p>
        </p:txBody>
      </p:sp>
      <p:pic>
        <p:nvPicPr>
          <p:cNvPr id="5" name="Content Placeholder 4" descr="th-26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4266" b="-4426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Fashion choices</a:t>
            </a:r>
          </a:p>
          <a:p>
            <a:r>
              <a:rPr lang="en-US" dirty="0" smtClean="0"/>
              <a:t>Special Talents and skills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Teams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00" dirty="0" smtClean="0"/>
              <a:t>Image courtesy of  saib91.wordpress.com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Gangs can provide  a method to make quick money</a:t>
            </a:r>
          </a:p>
          <a:p>
            <a:r>
              <a:rPr lang="en-US" dirty="0" smtClean="0"/>
              <a:t>Many gangs are involved in selling drugs</a:t>
            </a:r>
          </a:p>
          <a:p>
            <a:r>
              <a:rPr lang="en-US" dirty="0" smtClean="0"/>
              <a:t>Many communities have limited opportunities for young people to earn money</a:t>
            </a:r>
            <a:endParaRPr lang="en-US" dirty="0"/>
          </a:p>
        </p:txBody>
      </p:sp>
      <p:pic>
        <p:nvPicPr>
          <p:cNvPr id="9" name="Content Placeholder 8" descr="th-2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5949" b="-15949"/>
          <a:stretch>
            <a:fillRect/>
          </a:stretch>
        </p:blipFill>
        <p:spPr>
          <a:xfrm>
            <a:off x="4993364" y="1920085"/>
            <a:ext cx="3693436" cy="3261515"/>
          </a:xfrm>
        </p:spPr>
      </p:pic>
      <p:sp>
        <p:nvSpPr>
          <p:cNvPr id="10" name="TextBox 9"/>
          <p:cNvSpPr txBox="1"/>
          <p:nvPr/>
        </p:nvSpPr>
        <p:spPr>
          <a:xfrm>
            <a:off x="6477000" y="5486400"/>
            <a:ext cx="2492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Courtesy of: </a:t>
            </a:r>
            <a:r>
              <a:rPr lang="en-US" sz="1000" dirty="0" err="1" smtClean="0"/>
              <a:t>Loveofmoney:hurtsthefamily</a:t>
            </a:r>
            <a:endParaRPr 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Fear/Protection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Gangs can intimidate people into joining</a:t>
            </a:r>
          </a:p>
          <a:p>
            <a:r>
              <a:rPr lang="en-US" dirty="0" smtClean="0"/>
              <a:t>In neighborhoods with a lot of gang activity, joining a gang can offer a level of protection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97" dirty="0" smtClean="0"/>
              <a:t>Picture courtesy of http:melangenewsletter.wordpress.com/2011/07/01/violent-youths/</a:t>
            </a:r>
            <a:endParaRPr lang="en-US" sz="1297" dirty="0"/>
          </a:p>
        </p:txBody>
      </p:sp>
      <p:pic>
        <p:nvPicPr>
          <p:cNvPr id="5" name="Content Placeholder 4" descr="th-27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9144" b="-9144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Into the Abyss, </a:t>
            </a:r>
            <a:r>
              <a:rPr lang="en-US" dirty="0" smtClean="0">
                <a:hlinkClick r:id="rId2"/>
              </a:rPr>
              <a:t>http://people.missouristate.edu/MichaelCarlie/what_I_learned_about/gangs/WHYFORM/why_gangs_form.htm</a:t>
            </a:r>
            <a:endParaRPr lang="en-US" dirty="0" smtClean="0"/>
          </a:p>
          <a:p>
            <a:r>
              <a:rPr lang="en-US" dirty="0" smtClean="0"/>
              <a:t>Violence Prevention Institute, </a:t>
            </a:r>
            <a:r>
              <a:rPr lang="en-US" dirty="0" smtClean="0">
                <a:hlinkClick r:id="rId3"/>
              </a:rPr>
              <a:t>http://www.violencepreventioninstitute.com/youngpeople.html</a:t>
            </a:r>
            <a:endParaRPr lang="en-US" dirty="0" smtClean="0"/>
          </a:p>
          <a:p>
            <a:r>
              <a:rPr lang="en-US" dirty="0" smtClean="0"/>
              <a:t>Wikipedia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Outsiders</a:t>
            </a:r>
            <a:endParaRPr lang="en-US" dirty="0"/>
          </a:p>
        </p:txBody>
      </p:sp>
      <p:pic>
        <p:nvPicPr>
          <p:cNvPr id="6" name="Content Placeholder 5" descr="download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78092" y="2438399"/>
            <a:ext cx="3989108" cy="2987981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Ponyboy</a:t>
            </a:r>
            <a:r>
              <a:rPr lang="en-US" dirty="0" smtClean="0"/>
              <a:t>, the gang is one of he most important  parts of his life</a:t>
            </a:r>
          </a:p>
          <a:p>
            <a:r>
              <a:rPr lang="en-US" dirty="0" smtClean="0"/>
              <a:t>His life is defined by his membership in the gang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why do young people in cities join gangs?</a:t>
            </a:r>
          </a:p>
          <a:p>
            <a:pPr>
              <a:buNone/>
            </a:pPr>
            <a:r>
              <a:rPr lang="en-US" sz="1200" dirty="0" smtClean="0"/>
              <a:t>Picture courtesy of </a:t>
            </a:r>
            <a:r>
              <a:rPr lang="en-US" sz="1200" i="1" dirty="0" smtClean="0"/>
              <a:t>The Outsiders </a:t>
            </a:r>
            <a:r>
              <a:rPr lang="en-US" sz="1200" dirty="0" smtClean="0"/>
              <a:t>Website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>
                <a:hlinkClick r:id="rId2"/>
              </a:rPr>
              <a:t>Identify the Causes</a:t>
            </a:r>
            <a:endParaRPr lang="en-US" dirty="0" smtClean="0"/>
          </a:p>
          <a:p>
            <a:r>
              <a:rPr lang="en-US" dirty="0" smtClean="0"/>
              <a:t>Evaluate a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already: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the Problem: Young people in New York City joining gangs</a:t>
            </a:r>
          </a:p>
          <a:p>
            <a:r>
              <a:rPr lang="en-US" dirty="0" smtClean="0"/>
              <a:t>Gathered Evidence: Found articles and research about gang membership and violence</a:t>
            </a:r>
          </a:p>
          <a:p>
            <a:r>
              <a:rPr lang="en-US" dirty="0" smtClean="0"/>
              <a:t>Now let’s examine the causes, so we can determine best practices for policy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Gangs are violent: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25,000 gangs and 750,000 active members</a:t>
            </a:r>
          </a:p>
          <a:p>
            <a:r>
              <a:rPr lang="en-US" dirty="0" smtClean="0"/>
              <a:t>Gangs are more prevalent in large cities</a:t>
            </a:r>
          </a:p>
          <a:p>
            <a:r>
              <a:rPr lang="en-US" dirty="0" smtClean="0"/>
              <a:t>Gang violence is responsible for 12% of homicides nationally</a:t>
            </a:r>
          </a:p>
          <a:p>
            <a:r>
              <a:rPr lang="en-US" dirty="0" smtClean="0"/>
              <a:t>This number is higher in large cities: Los Angeles and Chicago are closer to 50%</a:t>
            </a:r>
          </a:p>
          <a:p>
            <a:r>
              <a:rPr lang="en-US" dirty="0" smtClean="0"/>
              <a:t>Gangs are involved with drug trafficking and firearms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Source: </a:t>
            </a:r>
            <a:r>
              <a:rPr lang="en-US" dirty="0" err="1" smtClean="0">
                <a:hlinkClick r:id="" action="ppaction://noaction"/>
              </a:rPr>
              <a:t>www.nationalgangcenter.gov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there is so much violence associated with gangs, why do people join?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848506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problem is gangs membership can fulfill needs</a:t>
            </a:r>
          </a:p>
          <a:p>
            <a:r>
              <a:rPr lang="en-US" sz="2800" dirty="0" smtClean="0"/>
              <a:t>of young people.  If we want a policy that can address</a:t>
            </a:r>
          </a:p>
          <a:p>
            <a:r>
              <a:rPr lang="en-US" sz="2800" dirty="0" smtClean="0"/>
              <a:t>the problem of young people joining gangs, we must </a:t>
            </a:r>
          </a:p>
          <a:p>
            <a:r>
              <a:rPr lang="en-US" sz="2800" dirty="0" smtClean="0"/>
              <a:t>first understand why people join.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A. Maslow </a:t>
            </a:r>
            <a:r>
              <a:rPr lang="en-US" dirty="0" smtClean="0"/>
              <a:t>describes a hierarchy of needs that everyone has</a:t>
            </a:r>
          </a:p>
          <a:p>
            <a:r>
              <a:rPr lang="en-US" dirty="0" smtClean="0"/>
              <a:t>People have a need  to belong to a group</a:t>
            </a:r>
          </a:p>
          <a:p>
            <a:r>
              <a:rPr lang="en-US" dirty="0" smtClean="0"/>
              <a:t>Gangs offer a sense of acceptance or belonging</a:t>
            </a:r>
          </a:p>
          <a:p>
            <a:r>
              <a:rPr lang="en-US" dirty="0" smtClean="0"/>
              <a:t>People who feel alienated or rejected are vulnerable </a:t>
            </a:r>
          </a:p>
          <a:p>
            <a:endParaRPr lang="en-US" dirty="0"/>
          </a:p>
        </p:txBody>
      </p:sp>
      <p:pic>
        <p:nvPicPr>
          <p:cNvPr id="11" name="Content Placeholder 10" descr="download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2209800"/>
            <a:ext cx="3105150" cy="3581400"/>
          </a:xfr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role does social acceptance play in your life?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groups do you belong to?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Team</a:t>
            </a:r>
          </a:p>
          <a:p>
            <a:r>
              <a:rPr lang="en-US" dirty="0" smtClean="0"/>
              <a:t>Gang?</a:t>
            </a:r>
          </a:p>
          <a:p>
            <a:r>
              <a:rPr lang="en-US" dirty="0" smtClean="0"/>
              <a:t>Are these groups important to you?</a:t>
            </a:r>
            <a:endParaRPr lang="en-US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Joining a gang can be empowering</a:t>
            </a:r>
          </a:p>
          <a:p>
            <a:r>
              <a:rPr lang="en-US" dirty="0" smtClean="0"/>
              <a:t>Gangs offer protection in dangerous neighborhood</a:t>
            </a:r>
          </a:p>
          <a:p>
            <a:r>
              <a:rPr lang="en-US" dirty="0" smtClean="0"/>
              <a:t>Being a member of a gang can elevate your place in the social hierarchy</a:t>
            </a:r>
            <a:endParaRPr lang="en-US" dirty="0"/>
          </a:p>
        </p:txBody>
      </p:sp>
      <p:pic>
        <p:nvPicPr>
          <p:cNvPr id="7" name="Content Placeholder 6" descr="i2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45614" y="2438401"/>
            <a:ext cx="2311986" cy="3474296"/>
          </a:xfrm>
        </p:spPr>
      </p:pic>
      <p:sp>
        <p:nvSpPr>
          <p:cNvPr id="5" name="TextBox 4"/>
          <p:cNvSpPr txBox="1"/>
          <p:nvPr/>
        </p:nvSpPr>
        <p:spPr>
          <a:xfrm>
            <a:off x="1295400" y="5943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news.eastvillagers.org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492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Gang’s All Here!</vt:lpstr>
      <vt:lpstr>The Outsiders</vt:lpstr>
      <vt:lpstr>Steps of the PPA</vt:lpstr>
      <vt:lpstr>We have already:</vt:lpstr>
      <vt:lpstr>Gangs are violent:</vt:lpstr>
      <vt:lpstr>If there is so much violence associated with gangs, why do people join?</vt:lpstr>
      <vt:lpstr>Social Acceptance</vt:lpstr>
      <vt:lpstr>What role does social acceptance play in your life?</vt:lpstr>
      <vt:lpstr>Empowerment</vt:lpstr>
      <vt:lpstr>What are things that make you feel empowered?</vt:lpstr>
      <vt:lpstr>Sense of Identity</vt:lpstr>
      <vt:lpstr>What gives you a sense of Identity?</vt:lpstr>
      <vt:lpstr>Economic Gain </vt:lpstr>
      <vt:lpstr>Fear/Protection</vt:lpstr>
      <vt:lpstr>Sources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Gang’s All Here!</dc:title>
  <dc:creator>Admin</dc:creator>
  <cp:lastModifiedBy>Joe Montecalvo</cp:lastModifiedBy>
  <cp:revision>16</cp:revision>
  <dcterms:created xsi:type="dcterms:W3CDTF">2013-02-10T15:06:29Z</dcterms:created>
  <dcterms:modified xsi:type="dcterms:W3CDTF">2013-02-28T15:54:04Z</dcterms:modified>
</cp:coreProperties>
</file>