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58" r:id="rId5"/>
    <p:sldId id="260" r:id="rId6"/>
    <p:sldId id="261" r:id="rId7"/>
    <p:sldId id="262" r:id="rId8"/>
    <p:sldId id="259"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C56E142-AB75-4805-8F52-580BD106D777}" type="datetimeFigureOut">
              <a:rPr lang="en-US" smtClean="0"/>
              <a:pPr/>
              <a:t>2/23/2015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E03225C-5B32-42B5-B8E9-DFAA7777AD4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56E142-AB75-4805-8F52-580BD106D777}" type="datetimeFigureOut">
              <a:rPr lang="en-US" smtClean="0"/>
              <a:pPr/>
              <a:t>2/23/2015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3225C-5B32-42B5-B8E9-DFAA7777AD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56E142-AB75-4805-8F52-580BD106D777}" type="datetimeFigureOut">
              <a:rPr lang="en-US" smtClean="0"/>
              <a:pPr/>
              <a:t>2/23/2015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3225C-5B32-42B5-B8E9-DFAA7777AD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56E142-AB75-4805-8F52-580BD106D777}" type="datetimeFigureOut">
              <a:rPr lang="en-US" smtClean="0"/>
              <a:pPr/>
              <a:t>2/23/2015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03225C-5B32-42B5-B8E9-DFAA7777AD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C56E142-AB75-4805-8F52-580BD106D777}" type="datetimeFigureOut">
              <a:rPr lang="en-US" smtClean="0"/>
              <a:pPr/>
              <a:t>2/23/2015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E03225C-5B32-42B5-B8E9-DFAA7777AD4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56E142-AB75-4805-8F52-580BD106D777}" type="datetimeFigureOut">
              <a:rPr lang="en-US" smtClean="0"/>
              <a:pPr/>
              <a:t>2/23/2015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E03225C-5B32-42B5-B8E9-DFAA7777AD4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56E142-AB75-4805-8F52-580BD106D777}" type="datetimeFigureOut">
              <a:rPr lang="en-US" smtClean="0"/>
              <a:pPr/>
              <a:t>2/23/2015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E03225C-5B32-42B5-B8E9-DFAA7777AD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56E142-AB75-4805-8F52-580BD106D777}" type="datetimeFigureOut">
              <a:rPr lang="en-US" smtClean="0"/>
              <a:pPr/>
              <a:t>2/23/2015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03225C-5B32-42B5-B8E9-DFAA7777AD4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56E142-AB75-4805-8F52-580BD106D777}" type="datetimeFigureOut">
              <a:rPr lang="en-US" smtClean="0"/>
              <a:pPr/>
              <a:t>2/23/2015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E03225C-5B32-42B5-B8E9-DFAA7777AD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C56E142-AB75-4805-8F52-580BD106D777}" type="datetimeFigureOut">
              <a:rPr lang="en-US" smtClean="0"/>
              <a:pPr/>
              <a:t>2/23/2015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E03225C-5B32-42B5-B8E9-DFAA7777AD4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C56E142-AB75-4805-8F52-580BD106D777}" type="datetimeFigureOut">
              <a:rPr lang="en-US" smtClean="0"/>
              <a:pPr/>
              <a:t>2/23/2015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E03225C-5B32-42B5-B8E9-DFAA7777AD4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C56E142-AB75-4805-8F52-580BD106D777}" type="datetimeFigureOut">
              <a:rPr lang="en-US" smtClean="0"/>
              <a:pPr/>
              <a:t>2/23/2015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E03225C-5B32-42B5-B8E9-DFAA7777AD4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villota88@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goodreads.com/work/quotes/153313" TargetMode="External"/><Relationship Id="rId2" Type="http://schemas.openxmlformats.org/officeDocument/2006/relationships/hyperlink" Target="http://www.goodreads.com/author/show/3706.George_Orwell"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www.criticalcommons.org/Members/ccManager/clips/DarkKnightMontage.mov/view"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morningsidecenter.org/teachable-moment/lessons/nsa-surveillance-politics-whistleblowing" TargetMode="External"/><Relationship Id="rId2" Type="http://schemas.openxmlformats.org/officeDocument/2006/relationships/hyperlink" Target="http://www.guardian.co.uk/world/2013/jun/06/us-tech-giants-nsa-data"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Define the Problem </a:t>
            </a:r>
            <a:br>
              <a:rPr lang="en-US" dirty="0" smtClean="0"/>
            </a:br>
            <a:r>
              <a:rPr lang="en-US" dirty="0" smtClean="0"/>
              <a:t>Constant </a:t>
            </a:r>
            <a:r>
              <a:rPr lang="en-US" smtClean="0"/>
              <a:t>surveillance </a:t>
            </a:r>
            <a:r>
              <a:rPr lang="en-US" smtClean="0"/>
              <a:t>of citizens </a:t>
            </a:r>
            <a:r>
              <a:rPr lang="en-US" dirty="0" smtClean="0"/>
              <a:t>in our country </a:t>
            </a:r>
            <a:endParaRPr lang="en-US" dirty="0"/>
          </a:p>
        </p:txBody>
      </p:sp>
      <p:sp>
        <p:nvSpPr>
          <p:cNvPr id="5" name="TextBox 4"/>
          <p:cNvSpPr txBox="1"/>
          <p:nvPr/>
        </p:nvSpPr>
        <p:spPr>
          <a:xfrm>
            <a:off x="152400" y="2895600"/>
            <a:ext cx="2743200" cy="1477328"/>
          </a:xfrm>
          <a:prstGeom prst="rect">
            <a:avLst/>
          </a:prstGeom>
          <a:noFill/>
        </p:spPr>
        <p:txBody>
          <a:bodyPr wrap="square" rtlCol="0">
            <a:spAutoFit/>
          </a:bodyPr>
          <a:lstStyle/>
          <a:p>
            <a:r>
              <a:rPr lang="en-US" dirty="0" smtClean="0"/>
              <a:t>Mr. V</a:t>
            </a:r>
          </a:p>
          <a:p>
            <a:r>
              <a:rPr lang="en-US" dirty="0" smtClean="0"/>
              <a:t>Social Studies / Law</a:t>
            </a:r>
          </a:p>
          <a:p>
            <a:r>
              <a:rPr lang="en-US" dirty="0" err="1" smtClean="0"/>
              <a:t>Ditmas</a:t>
            </a:r>
            <a:r>
              <a:rPr lang="en-US" dirty="0" smtClean="0"/>
              <a:t> I.S. 62</a:t>
            </a:r>
          </a:p>
          <a:p>
            <a:r>
              <a:rPr lang="en-US" dirty="0" smtClean="0">
                <a:hlinkClick r:id="rId2"/>
              </a:rPr>
              <a:t>ivillota88@gmail.com</a:t>
            </a:r>
            <a:endParaRPr lang="en-US" dirty="0" smtClean="0"/>
          </a:p>
          <a:p>
            <a:endParaRPr lang="en-US" dirty="0" smtClean="0"/>
          </a:p>
        </p:txBody>
      </p:sp>
      <p:pic>
        <p:nvPicPr>
          <p:cNvPr id="1026" name="Picture 2" descr="C:\Users\Student #14.COMP14LAB102\Desktop\nsa-spying-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3365500"/>
            <a:ext cx="5029200" cy="3492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52400" y="5111750"/>
            <a:ext cx="3886200" cy="707886"/>
          </a:xfrm>
          <a:prstGeom prst="rect">
            <a:avLst/>
          </a:prstGeom>
          <a:noFill/>
        </p:spPr>
        <p:txBody>
          <a:bodyPr wrap="square" rtlCol="0">
            <a:spAutoFit/>
          </a:bodyPr>
          <a:lstStyle/>
          <a:p>
            <a:r>
              <a:rPr lang="en-US" sz="2000" dirty="0" smtClean="0"/>
              <a:t>Do Now: Describe and Explain what you see in the picture?</a:t>
            </a:r>
            <a:endParaRPr lang="en-US" sz="2000" dirty="0"/>
          </a:p>
        </p:txBody>
      </p:sp>
    </p:spTree>
    <p:extLst>
      <p:ext uri="{BB962C8B-B14F-4D97-AF65-F5344CB8AC3E}">
        <p14:creationId xmlns:p14="http://schemas.microsoft.com/office/powerpoint/2010/main" xmlns="" val="3779268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965982"/>
          </a:xfrm>
        </p:spPr>
        <p:txBody>
          <a:bodyPr>
            <a:normAutofit/>
          </a:bodyPr>
          <a:lstStyle/>
          <a:p>
            <a:r>
              <a:rPr lang="en-US" sz="2800" dirty="0" smtClean="0"/>
              <a:t>Gather the Information </a:t>
            </a:r>
            <a:br>
              <a:rPr lang="en-US" sz="2800" dirty="0" smtClean="0"/>
            </a:br>
            <a:r>
              <a:rPr lang="en-US" sz="2800" dirty="0" smtClean="0"/>
              <a:t>Answer the following questions </a:t>
            </a:r>
            <a:endParaRPr lang="en-US" sz="2800" dirty="0"/>
          </a:p>
        </p:txBody>
      </p:sp>
      <p:sp>
        <p:nvSpPr>
          <p:cNvPr id="3" name="TextBox 2"/>
          <p:cNvSpPr txBox="1"/>
          <p:nvPr/>
        </p:nvSpPr>
        <p:spPr>
          <a:xfrm>
            <a:off x="381000" y="1318022"/>
            <a:ext cx="8305800" cy="5539978"/>
          </a:xfrm>
          <a:prstGeom prst="rect">
            <a:avLst/>
          </a:prstGeom>
          <a:noFill/>
        </p:spPr>
        <p:txBody>
          <a:bodyPr wrap="square" rtlCol="0">
            <a:spAutoFit/>
          </a:bodyPr>
          <a:lstStyle/>
          <a:p>
            <a:pPr marL="285750" indent="-285750">
              <a:buFont typeface="Arial" pitchFamily="34" charset="0"/>
              <a:buChar char="•"/>
            </a:pPr>
            <a:r>
              <a:rPr lang="en-US" sz="2400" b="1" dirty="0" smtClean="0"/>
              <a:t>According </a:t>
            </a:r>
            <a:r>
              <a:rPr lang="en-US" sz="2400" b="1" dirty="0"/>
              <a:t>to the reading, what did the information leaked by Edward Snowden reveal about U.S. government activities?</a:t>
            </a:r>
          </a:p>
          <a:p>
            <a:pPr marL="285750" indent="-285750">
              <a:buFont typeface="Arial" pitchFamily="34" charset="0"/>
              <a:buChar char="•"/>
            </a:pPr>
            <a:r>
              <a:rPr lang="en-US" sz="2400" b="1" dirty="0"/>
              <a:t>What sacrifices did Snowden make in revealing this information? What does he say his motives for doing this were? Do you think his explanation is credible?</a:t>
            </a:r>
          </a:p>
          <a:p>
            <a:pPr marL="285750" indent="-285750">
              <a:buFont typeface="Arial" pitchFamily="34" charset="0"/>
              <a:buChar char="•"/>
            </a:pPr>
            <a:r>
              <a:rPr lang="en-US" sz="2400" b="1" dirty="0"/>
              <a:t>Jeffrey </a:t>
            </a:r>
            <a:r>
              <a:rPr lang="en-US" sz="2400" b="1" dirty="0" err="1"/>
              <a:t>Toobin</a:t>
            </a:r>
            <a:r>
              <a:rPr lang="en-US" sz="2400" b="1" dirty="0"/>
              <a:t> argues that Snowden should have gone through official channels rather than leaking information to a newspaper. What do you think of this argument?</a:t>
            </a:r>
          </a:p>
          <a:p>
            <a:pPr marL="285750" indent="-285750">
              <a:buFont typeface="Arial" pitchFamily="34" charset="0"/>
              <a:buChar char="•"/>
            </a:pPr>
            <a:r>
              <a:rPr lang="en-US" sz="2400" b="1" dirty="0"/>
              <a:t>While some critics have attacked Snowden’s character, his defenders hold him up as a hero. What do you think? Is Snowden’s personal character relevant to the debate?</a:t>
            </a:r>
          </a:p>
          <a:p>
            <a:endParaRPr lang="en-US" dirty="0"/>
          </a:p>
        </p:txBody>
      </p:sp>
    </p:spTree>
    <p:extLst>
      <p:ext uri="{BB962C8B-B14F-4D97-AF65-F5344CB8AC3E}">
        <p14:creationId xmlns:p14="http://schemas.microsoft.com/office/powerpoint/2010/main" xmlns="" val="10354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Causes </a:t>
            </a:r>
            <a:endParaRPr lang="en-US" dirty="0"/>
          </a:p>
        </p:txBody>
      </p:sp>
      <p:sp>
        <p:nvSpPr>
          <p:cNvPr id="3" name="TextBox 2"/>
          <p:cNvSpPr txBox="1"/>
          <p:nvPr/>
        </p:nvSpPr>
        <p:spPr>
          <a:xfrm>
            <a:off x="533400" y="1524000"/>
            <a:ext cx="8305800" cy="1015663"/>
          </a:xfrm>
          <a:prstGeom prst="rect">
            <a:avLst/>
          </a:prstGeom>
          <a:noFill/>
        </p:spPr>
        <p:txBody>
          <a:bodyPr wrap="square" rtlCol="0">
            <a:spAutoFit/>
          </a:bodyPr>
          <a:lstStyle/>
          <a:p>
            <a:r>
              <a:rPr lang="en-US" sz="2000" dirty="0" smtClean="0"/>
              <a:t>9 -11- 2001</a:t>
            </a:r>
          </a:p>
          <a:p>
            <a:endParaRPr lang="en-US" sz="2000" dirty="0"/>
          </a:p>
          <a:p>
            <a:r>
              <a:rPr lang="en-US" sz="2000" dirty="0" smtClean="0"/>
              <a:t>United States Patriot Act</a:t>
            </a:r>
            <a:endParaRPr lang="en-US" sz="2000" dirty="0"/>
          </a:p>
        </p:txBody>
      </p:sp>
      <p:pic>
        <p:nvPicPr>
          <p:cNvPr id="4" name="Picture 3"/>
          <p:cNvPicPr>
            <a:picLocks noChangeAspect="1"/>
          </p:cNvPicPr>
          <p:nvPr/>
        </p:nvPicPr>
        <p:blipFill>
          <a:blip r:embed="rId2" cstate="print"/>
          <a:stretch>
            <a:fillRect/>
          </a:stretch>
        </p:blipFill>
        <p:spPr>
          <a:xfrm>
            <a:off x="228600" y="2590800"/>
            <a:ext cx="8686800" cy="4038600"/>
          </a:xfrm>
          <a:prstGeom prst="rect">
            <a:avLst/>
          </a:prstGeom>
        </p:spPr>
      </p:pic>
    </p:spTree>
    <p:extLst>
      <p:ext uri="{BB962C8B-B14F-4D97-AF65-F5344CB8AC3E}">
        <p14:creationId xmlns:p14="http://schemas.microsoft.com/office/powerpoint/2010/main" xmlns="" val="213787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Public Policy Analyst</a:t>
            </a:r>
            <a:endParaRPr lang="en-US" dirty="0"/>
          </a:p>
        </p:txBody>
      </p:sp>
      <p:sp>
        <p:nvSpPr>
          <p:cNvPr id="3" name="TextBox 2"/>
          <p:cNvSpPr txBox="1"/>
          <p:nvPr/>
        </p:nvSpPr>
        <p:spPr>
          <a:xfrm>
            <a:off x="457200" y="1600200"/>
            <a:ext cx="8534400" cy="3816429"/>
          </a:xfrm>
          <a:prstGeom prst="rect">
            <a:avLst/>
          </a:prstGeom>
          <a:noFill/>
        </p:spPr>
        <p:txBody>
          <a:bodyPr wrap="square" rtlCol="0">
            <a:spAutoFit/>
          </a:bodyPr>
          <a:lstStyle/>
          <a:p>
            <a:pPr marL="457200" indent="-457200">
              <a:buFont typeface="Arial" pitchFamily="34" charset="0"/>
              <a:buChar char="•"/>
            </a:pPr>
            <a:r>
              <a:rPr lang="en-US" altLang="en-US" sz="3200" dirty="0" smtClean="0">
                <a:solidFill>
                  <a:srgbClr val="FFC000"/>
                </a:solidFill>
              </a:rPr>
              <a:t>Define the problem</a:t>
            </a:r>
          </a:p>
          <a:p>
            <a:pPr marL="457200" indent="-457200">
              <a:buFont typeface="Arial" pitchFamily="34" charset="0"/>
              <a:buChar char="•"/>
            </a:pPr>
            <a:r>
              <a:rPr lang="en-US" altLang="en-US" sz="3200" dirty="0" smtClean="0">
                <a:solidFill>
                  <a:srgbClr val="FFC000"/>
                </a:solidFill>
              </a:rPr>
              <a:t>Gather the evidence</a:t>
            </a:r>
          </a:p>
          <a:p>
            <a:pPr marL="457200" indent="-457200">
              <a:buFont typeface="Arial" pitchFamily="34" charset="0"/>
              <a:buChar char="•"/>
            </a:pPr>
            <a:r>
              <a:rPr lang="en-US" altLang="en-US" sz="3200" dirty="0" smtClean="0">
                <a:solidFill>
                  <a:srgbClr val="FFC000"/>
                </a:solidFill>
              </a:rPr>
              <a:t>Identify the causes</a:t>
            </a:r>
          </a:p>
          <a:p>
            <a:pPr marL="457200" indent="-457200">
              <a:buFont typeface="Arial" pitchFamily="34" charset="0"/>
              <a:buChar char="•"/>
            </a:pPr>
            <a:r>
              <a:rPr lang="en-US" altLang="en-US" sz="3200" dirty="0" smtClean="0"/>
              <a:t>Evaluate an existing policy</a:t>
            </a:r>
          </a:p>
          <a:p>
            <a:pPr marL="457200" indent="-457200">
              <a:buFont typeface="Arial" pitchFamily="34" charset="0"/>
              <a:buChar char="•"/>
            </a:pPr>
            <a:r>
              <a:rPr lang="en-US" altLang="en-US" sz="3200" dirty="0" smtClean="0"/>
              <a:t>Develop solutions</a:t>
            </a:r>
          </a:p>
          <a:p>
            <a:pPr marL="457200" indent="-457200">
              <a:buFont typeface="Arial" pitchFamily="34" charset="0"/>
              <a:buChar char="•"/>
            </a:pPr>
            <a:r>
              <a:rPr lang="en-US" altLang="en-US" sz="3200" dirty="0" smtClean="0"/>
              <a:t>Select the best solution (Feasibility vs. Effectiveness)</a:t>
            </a:r>
          </a:p>
          <a:p>
            <a:endParaRPr lang="en-US" dirty="0"/>
          </a:p>
        </p:txBody>
      </p:sp>
    </p:spTree>
    <p:extLst>
      <p:ext uri="{BB962C8B-B14F-4D97-AF65-F5344CB8AC3E}">
        <p14:creationId xmlns:p14="http://schemas.microsoft.com/office/powerpoint/2010/main" xmlns="" val="190854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98873" cy="1066800"/>
          </a:xfrm>
        </p:spPr>
        <p:txBody>
          <a:bodyPr>
            <a:noAutofit/>
          </a:bodyPr>
          <a:lstStyle/>
          <a:p>
            <a:pPr algn="l"/>
            <a:r>
              <a:rPr lang="en-US" sz="2400" dirty="0" smtClean="0"/>
              <a:t>	Gather the information</a:t>
            </a:r>
            <a:br>
              <a:rPr lang="en-US" sz="2400" dirty="0" smtClean="0"/>
            </a:br>
            <a:r>
              <a:rPr lang="en-US" sz="2400" dirty="0" smtClean="0"/>
              <a:t>Discuss the meaning behind the quote, and discuss what you see in the picture  </a:t>
            </a:r>
            <a:endParaRPr lang="en-US" sz="2400"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0"/>
            <a:ext cx="447675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447800"/>
            <a:ext cx="42672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0217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600" dirty="0" smtClean="0"/>
              <a:t>Gather the Information</a:t>
            </a:r>
            <a:endParaRPr lang="en-US" sz="3600" dirty="0"/>
          </a:p>
        </p:txBody>
      </p:sp>
      <p:sp>
        <p:nvSpPr>
          <p:cNvPr id="3" name="TextBox 2"/>
          <p:cNvSpPr txBox="1"/>
          <p:nvPr/>
        </p:nvSpPr>
        <p:spPr>
          <a:xfrm>
            <a:off x="180975" y="609600"/>
            <a:ext cx="7848600" cy="2677656"/>
          </a:xfrm>
          <a:prstGeom prst="rect">
            <a:avLst/>
          </a:prstGeom>
          <a:noFill/>
        </p:spPr>
        <p:txBody>
          <a:bodyPr wrap="square" rtlCol="0">
            <a:spAutoFit/>
          </a:bodyPr>
          <a:lstStyle/>
          <a:p>
            <a:r>
              <a:rPr lang="en-US" sz="2800" dirty="0" smtClean="0"/>
              <a:t>“Always eyes watching you and the voice enveloping you. Asleep or awake, indoors or out of doors, in the bath or bed- no escape. Nothing was your own except the few cubic centimeters in your skull.” </a:t>
            </a:r>
            <a:br>
              <a:rPr lang="en-US" sz="2800" dirty="0" smtClean="0"/>
            </a:br>
            <a:r>
              <a:rPr lang="en-US" sz="2800" dirty="0" smtClean="0"/>
              <a:t>― </a:t>
            </a:r>
            <a:r>
              <a:rPr lang="en-US" sz="2800" dirty="0" smtClean="0">
                <a:hlinkClick r:id="rId2"/>
              </a:rPr>
              <a:t>George Orwell</a:t>
            </a:r>
            <a:r>
              <a:rPr lang="en-US" sz="2800" dirty="0" smtClean="0"/>
              <a:t>, </a:t>
            </a:r>
            <a:r>
              <a:rPr lang="en-US" sz="2800" i="1" dirty="0" smtClean="0">
                <a:hlinkClick r:id="rId3"/>
              </a:rPr>
              <a:t>1984</a:t>
            </a:r>
            <a:endParaRPr lang="en-US" sz="28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2590800"/>
            <a:ext cx="43434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545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 </a:t>
            </a:r>
            <a:endParaRPr lang="en-US" dirty="0"/>
          </a:p>
        </p:txBody>
      </p:sp>
      <p:sp>
        <p:nvSpPr>
          <p:cNvPr id="3" name="TextBox 2"/>
          <p:cNvSpPr txBox="1"/>
          <p:nvPr/>
        </p:nvSpPr>
        <p:spPr>
          <a:xfrm>
            <a:off x="838200" y="1676400"/>
            <a:ext cx="9220200" cy="1846659"/>
          </a:xfrm>
          <a:prstGeom prst="rect">
            <a:avLst/>
          </a:prstGeom>
          <a:noFill/>
        </p:spPr>
        <p:txBody>
          <a:bodyPr wrap="square" rtlCol="0">
            <a:spAutoFit/>
          </a:bodyPr>
          <a:lstStyle/>
          <a:p>
            <a:r>
              <a:rPr lang="en-US" sz="2400" dirty="0" smtClean="0">
                <a:solidFill>
                  <a:srgbClr val="FFC000"/>
                </a:solidFill>
              </a:rPr>
              <a:t>NSA – National Security Agency</a:t>
            </a:r>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228600" y="2553563"/>
            <a:ext cx="8686800" cy="4431983"/>
          </a:xfrm>
          <a:prstGeom prst="rect">
            <a:avLst/>
          </a:prstGeom>
          <a:noFill/>
        </p:spPr>
        <p:txBody>
          <a:bodyPr wrap="square" rtlCol="0">
            <a:spAutoFit/>
          </a:bodyPr>
          <a:lstStyle/>
          <a:p>
            <a:r>
              <a:rPr lang="en-US" sz="2400" dirty="0">
                <a:solidFill>
                  <a:srgbClr val="FFC000"/>
                </a:solidFill>
              </a:rPr>
              <a:t>The</a:t>
            </a:r>
            <a:r>
              <a:rPr lang="en-US" sz="2400" dirty="0"/>
              <a:t> </a:t>
            </a:r>
            <a:r>
              <a:rPr lang="en-US" sz="2400" dirty="0">
                <a:solidFill>
                  <a:srgbClr val="FFC000"/>
                </a:solidFill>
              </a:rPr>
              <a:t>N</a:t>
            </a:r>
            <a:r>
              <a:rPr lang="en-US" sz="2400" dirty="0"/>
              <a:t>ational </a:t>
            </a:r>
            <a:r>
              <a:rPr lang="en-US" sz="2400" dirty="0">
                <a:solidFill>
                  <a:srgbClr val="FFC000"/>
                </a:solidFill>
              </a:rPr>
              <a:t>S</a:t>
            </a:r>
            <a:r>
              <a:rPr lang="en-US" sz="2400" dirty="0"/>
              <a:t>ecurity </a:t>
            </a:r>
            <a:r>
              <a:rPr lang="en-US" sz="2400" dirty="0">
                <a:solidFill>
                  <a:srgbClr val="FFC000"/>
                </a:solidFill>
              </a:rPr>
              <a:t>A</a:t>
            </a:r>
            <a:r>
              <a:rPr lang="en-US" sz="2400" dirty="0"/>
              <a:t>gency is the Nation's cryptologic organization. It coordinates, directs, and </a:t>
            </a:r>
            <a:r>
              <a:rPr lang="en-US" sz="2400" dirty="0">
                <a:solidFill>
                  <a:srgbClr val="FFC000"/>
                </a:solidFill>
              </a:rPr>
              <a:t>performs highly specialized activities to protect U.S. information systems and produce foreign intelligence information</a:t>
            </a:r>
            <a:r>
              <a:rPr lang="en-US" sz="2400" dirty="0"/>
              <a:t>. A high technology organization, NSA is on the frontiers of communications and data processing. It is also one of the most important </a:t>
            </a:r>
            <a:r>
              <a:rPr lang="en-US" sz="2400" dirty="0">
                <a:hlinkClick r:id="rId2"/>
              </a:rPr>
              <a:t>centers</a:t>
            </a:r>
            <a:r>
              <a:rPr lang="en-US" sz="2400" dirty="0"/>
              <a:t> of foreign language analysis and research within the government</a:t>
            </a:r>
            <a:r>
              <a:rPr lang="en-US" sz="2400" dirty="0" smtClean="0"/>
              <a:t>.</a:t>
            </a:r>
          </a:p>
          <a:p>
            <a:endParaRPr lang="en-US" sz="2400" dirty="0"/>
          </a:p>
          <a:p>
            <a:r>
              <a:rPr lang="en-US" sz="2400" dirty="0" smtClean="0">
                <a:hlinkClick r:id="rId2"/>
              </a:rPr>
              <a:t>http://www.criticalcommons.org/Members/ccManager/clips/DarkKnightMontage.mov/view</a:t>
            </a:r>
            <a:endParaRPr lang="en-US" sz="2400" dirty="0"/>
          </a:p>
          <a:p>
            <a:endParaRPr lang="en-US" dirty="0"/>
          </a:p>
        </p:txBody>
      </p:sp>
    </p:spTree>
    <p:extLst>
      <p:ext uri="{BB962C8B-B14F-4D97-AF65-F5344CB8AC3E}">
        <p14:creationId xmlns:p14="http://schemas.microsoft.com/office/powerpoint/2010/main" xmlns="" val="1569977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2863"/>
            <a:ext cx="9144000" cy="590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4800" y="6172200"/>
            <a:ext cx="7467600" cy="381000"/>
          </a:xfrm>
          <a:prstGeom prst="rect">
            <a:avLst/>
          </a:prstGeom>
          <a:noFill/>
        </p:spPr>
        <p:txBody>
          <a:bodyPr wrap="square" rtlCol="0">
            <a:spAutoFit/>
          </a:bodyPr>
          <a:lstStyle/>
          <a:p>
            <a:r>
              <a:rPr lang="en-US" dirty="0" smtClean="0"/>
              <a:t>Gather the information</a:t>
            </a:r>
            <a:endParaRPr lang="en-US" dirty="0"/>
          </a:p>
        </p:txBody>
      </p:sp>
    </p:spTree>
    <p:extLst>
      <p:ext uri="{BB962C8B-B14F-4D97-AF65-F5344CB8AC3E}">
        <p14:creationId xmlns:p14="http://schemas.microsoft.com/office/powerpoint/2010/main" xmlns="" val="3711832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Pair </a:t>
            </a:r>
            <a:endParaRPr lang="en-US" dirty="0"/>
          </a:p>
        </p:txBody>
      </p:sp>
      <p:sp>
        <p:nvSpPr>
          <p:cNvPr id="3" name="TextBox 2"/>
          <p:cNvSpPr txBox="1"/>
          <p:nvPr/>
        </p:nvSpPr>
        <p:spPr>
          <a:xfrm>
            <a:off x="381000" y="2667000"/>
            <a:ext cx="8382000" cy="2246769"/>
          </a:xfrm>
          <a:prstGeom prst="rect">
            <a:avLst/>
          </a:prstGeom>
          <a:noFill/>
        </p:spPr>
        <p:txBody>
          <a:bodyPr wrap="square" rtlCol="0">
            <a:spAutoFit/>
          </a:bodyPr>
          <a:lstStyle/>
          <a:p>
            <a:r>
              <a:rPr lang="en-US" sz="2800" dirty="0" smtClean="0"/>
              <a:t>Students will discuss the Court case Jewel v. NSA.</a:t>
            </a:r>
          </a:p>
          <a:p>
            <a:endParaRPr lang="en-US" sz="2800" dirty="0"/>
          </a:p>
          <a:p>
            <a:r>
              <a:rPr lang="en-US" sz="2800" dirty="0" smtClean="0"/>
              <a:t>   They will discuss whether or not the NSA had the right to spy and Jewel. Discuss the Pro’s and Con’s on spying on people to protect National  Security.</a:t>
            </a:r>
            <a:endParaRPr lang="en-US" sz="2800" dirty="0"/>
          </a:p>
        </p:txBody>
      </p:sp>
    </p:spTree>
    <p:extLst>
      <p:ext uri="{BB962C8B-B14F-4D97-AF65-F5344CB8AC3E}">
        <p14:creationId xmlns:p14="http://schemas.microsoft.com/office/powerpoint/2010/main" xmlns="" val="376114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Gather the Information</a:t>
            </a:r>
            <a:br>
              <a:rPr lang="en-US" dirty="0" smtClean="0">
                <a:solidFill>
                  <a:srgbClr val="FFC000"/>
                </a:solidFill>
              </a:rPr>
            </a:br>
            <a:r>
              <a:rPr lang="en-US" dirty="0" smtClean="0">
                <a:solidFill>
                  <a:srgbClr val="FFC000"/>
                </a:solidFill>
              </a:rPr>
              <a:t>Jewel v. NSA </a:t>
            </a:r>
            <a:endParaRPr lang="en-US" dirty="0">
              <a:solidFill>
                <a:srgbClr val="FFC000"/>
              </a:solidFill>
            </a:endParaRPr>
          </a:p>
        </p:txBody>
      </p:sp>
      <p:sp>
        <p:nvSpPr>
          <p:cNvPr id="3" name="TextBox 2"/>
          <p:cNvSpPr txBox="1"/>
          <p:nvPr/>
        </p:nvSpPr>
        <p:spPr>
          <a:xfrm>
            <a:off x="381000" y="1981200"/>
            <a:ext cx="8305800" cy="4524315"/>
          </a:xfrm>
          <a:prstGeom prst="rect">
            <a:avLst/>
          </a:prstGeom>
          <a:noFill/>
        </p:spPr>
        <p:txBody>
          <a:bodyPr wrap="square" rtlCol="0">
            <a:spAutoFit/>
          </a:bodyPr>
          <a:lstStyle/>
          <a:p>
            <a:r>
              <a:rPr lang="en-US" sz="2400" dirty="0"/>
              <a:t>This case involves claims by numerous citizens that their </a:t>
            </a:r>
            <a:r>
              <a:rPr lang="en-US" sz="2400" dirty="0">
                <a:solidFill>
                  <a:srgbClr val="FFC000"/>
                </a:solidFill>
              </a:rPr>
              <a:t>constitutional rights were violated</a:t>
            </a:r>
            <a:r>
              <a:rPr lang="en-US" sz="2400" dirty="0"/>
              <a:t> by the United States government </a:t>
            </a:r>
            <a:r>
              <a:rPr lang="en-US" sz="2400" dirty="0">
                <a:solidFill>
                  <a:srgbClr val="FFC000"/>
                </a:solidFill>
              </a:rPr>
              <a:t>through unauthorized surveillance of their telephone and internet activity by the </a:t>
            </a:r>
            <a:r>
              <a:rPr lang="en-US" sz="2400" dirty="0"/>
              <a:t>National Security Agency </a:t>
            </a:r>
            <a:r>
              <a:rPr lang="en-US" sz="2400" dirty="0">
                <a:solidFill>
                  <a:srgbClr val="FFC000"/>
                </a:solidFill>
              </a:rPr>
              <a:t>(NSA) </a:t>
            </a:r>
            <a:r>
              <a:rPr lang="en-US" sz="2400" dirty="0"/>
              <a:t>and other government actors under the "Terrorist Surveillance Program" or TSP</a:t>
            </a:r>
            <a:r>
              <a:rPr lang="en-US" sz="2400" dirty="0" smtClean="0"/>
              <a:t>.</a:t>
            </a:r>
            <a:r>
              <a:rPr lang="en-US" sz="2400" dirty="0"/>
              <a:t> </a:t>
            </a:r>
            <a:r>
              <a:rPr lang="en-US" sz="2400" dirty="0" smtClean="0"/>
              <a:t>The NSA </a:t>
            </a:r>
            <a:r>
              <a:rPr lang="en-US" sz="2400" dirty="0"/>
              <a:t> </a:t>
            </a:r>
            <a:r>
              <a:rPr lang="en-US" sz="2400" dirty="0" smtClean="0"/>
              <a:t>continued </a:t>
            </a:r>
            <a:r>
              <a:rPr lang="en-US" sz="2400" dirty="0"/>
              <a:t>to acquire the content of a significant portion of phone calls, emails, instant messages, text messages, web communications and other communications, both international and domestic, of practically every American who uses the phone system or the internet</a:t>
            </a:r>
          </a:p>
        </p:txBody>
      </p:sp>
    </p:spTree>
    <p:extLst>
      <p:ext uri="{BB962C8B-B14F-4D97-AF65-F5344CB8AC3E}">
        <p14:creationId xmlns:p14="http://schemas.microsoft.com/office/powerpoint/2010/main" xmlns="" val="2947476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t>Gather the information   </a:t>
            </a:r>
            <a:br>
              <a:rPr lang="en-US" dirty="0" smtClean="0"/>
            </a:br>
            <a:r>
              <a:rPr lang="en-US" dirty="0" smtClean="0"/>
              <a:t>Analyze the following document  </a:t>
            </a:r>
            <a:endParaRPr lang="en-US" dirty="0"/>
          </a:p>
        </p:txBody>
      </p:sp>
      <p:sp>
        <p:nvSpPr>
          <p:cNvPr id="3" name="TextBox 2"/>
          <p:cNvSpPr txBox="1"/>
          <p:nvPr/>
        </p:nvSpPr>
        <p:spPr>
          <a:xfrm>
            <a:off x="228600" y="1828800"/>
            <a:ext cx="8534400" cy="4678204"/>
          </a:xfrm>
          <a:prstGeom prst="rect">
            <a:avLst/>
          </a:prstGeom>
          <a:noFill/>
        </p:spPr>
        <p:txBody>
          <a:bodyPr wrap="square" rtlCol="0">
            <a:spAutoFit/>
          </a:bodyPr>
          <a:lstStyle/>
          <a:p>
            <a:r>
              <a:rPr lang="en-US" sz="1400" dirty="0"/>
              <a:t>On June 6, 2013, 29-year old computer assistant Edward Snowden made public a collection of classified documents from the government’s National Security Agency (NSA). The documents revealed details about government surveillance of U.S. citizens’ phone records and internet histories. Under a program known as PRISM, which partners government with well-known technology and communications companies such as Verizon, Yahoo, Microsoft, Google, and Facebook, the NSA was able to obtain access to data about citizens' personal communications.</a:t>
            </a:r>
            <a:br>
              <a:rPr lang="en-US" sz="1400" dirty="0"/>
            </a:br>
            <a:r>
              <a:rPr lang="en-US" sz="1400" dirty="0"/>
              <a:t> </a:t>
            </a:r>
            <a:br>
              <a:rPr lang="en-US" sz="1400" dirty="0"/>
            </a:br>
            <a:r>
              <a:rPr lang="en-US" sz="1400" dirty="0"/>
              <a:t>Glenn Greenwald, the journalist who broke the story for the British paper </a:t>
            </a:r>
            <a:r>
              <a:rPr lang="en-US" sz="1400" i="1" dirty="0">
                <a:hlinkClick r:id="rId2"/>
              </a:rPr>
              <a:t>The Guardian</a:t>
            </a:r>
            <a:r>
              <a:rPr lang="en-US" sz="1400" dirty="0">
                <a:hlinkClick r:id="rId2"/>
              </a:rPr>
              <a:t>(link is external)</a:t>
            </a:r>
            <a:r>
              <a:rPr lang="en-US" sz="1400" dirty="0"/>
              <a:t>, wrote an article on June 7 explaining the scale of the surveillance that Snowden’s leak revealed. He wrote:</a:t>
            </a:r>
            <a:br>
              <a:rPr lang="en-US" sz="1400" dirty="0"/>
            </a:br>
            <a:r>
              <a:rPr lang="en-US" sz="1400" dirty="0"/>
              <a:t> </a:t>
            </a:r>
          </a:p>
          <a:p>
            <a:r>
              <a:rPr lang="en-US" sz="1400" dirty="0"/>
              <a:t>The National Security Agency has obtained direct access to the systems of Google, Facebook, Apple and other U.S. internet giants, according to a top secret document obtained by the </a:t>
            </a:r>
            <a:r>
              <a:rPr lang="en-US" sz="1400" i="1" dirty="0"/>
              <a:t>Guardian</a:t>
            </a:r>
            <a:r>
              <a:rPr lang="en-US" sz="1400" dirty="0"/>
              <a:t>. The NSA access is part of a previously undisclosed program called Prism, which allows officials to collect material including search history, the content of emails, file transfers and live chats, the document says.….The NSA access was enabled by changes to U.S. surveillance law introduced under President Bush and renewed under Obama in December 2012</a:t>
            </a:r>
            <a:r>
              <a:rPr lang="en-US" sz="1400" dirty="0" smtClean="0"/>
              <a:t>. . . . . . . . . . . . . . . . . . . . . . . . . . </a:t>
            </a:r>
            <a:r>
              <a:rPr lang="en-US" sz="1400" dirty="0"/>
              <a:t/>
            </a:r>
            <a:br>
              <a:rPr lang="en-US" sz="1400" dirty="0"/>
            </a:br>
            <a:endParaRPr lang="en-US" sz="1400" dirty="0" smtClean="0"/>
          </a:p>
          <a:p>
            <a:r>
              <a:rPr lang="en-US" sz="1400" dirty="0" smtClean="0"/>
              <a:t>The documents will be handed out to the students. . . . . </a:t>
            </a:r>
          </a:p>
          <a:p>
            <a:r>
              <a:rPr lang="en-US" sz="1600" dirty="0" smtClean="0">
                <a:hlinkClick r:id="rId3"/>
              </a:rPr>
              <a:t>http://www.morningsidecenter.org/teachable-moment/lessons/nsa-surveillance-politics-whistleblowing</a:t>
            </a:r>
            <a:endParaRPr lang="en-US" sz="1600" dirty="0"/>
          </a:p>
        </p:txBody>
      </p:sp>
    </p:spTree>
    <p:extLst>
      <p:ext uri="{BB962C8B-B14F-4D97-AF65-F5344CB8AC3E}">
        <p14:creationId xmlns:p14="http://schemas.microsoft.com/office/powerpoint/2010/main" xmlns="" val="41506923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227</TotalTime>
  <Words>493</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Foundry</vt:lpstr>
      <vt:lpstr>            Define the Problem  Constant surveillance of citizens in our country </vt:lpstr>
      <vt:lpstr>Public Policy Analyst</vt:lpstr>
      <vt:lpstr> Gather the information Discuss the meaning behind the quote, and discuss what you see in the picture  </vt:lpstr>
      <vt:lpstr>Gather the Information</vt:lpstr>
      <vt:lpstr>NSA </vt:lpstr>
      <vt:lpstr>Slide 6</vt:lpstr>
      <vt:lpstr>Share Pair </vt:lpstr>
      <vt:lpstr>Gather the Information Jewel v. NSA </vt:lpstr>
      <vt:lpstr>Gather the information    Analyze the following document  </vt:lpstr>
      <vt:lpstr>Gather the Information  Answer the following questions </vt:lpstr>
      <vt:lpstr>Identify the Causes </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 surveillance of it’s citizens in our country</dc:title>
  <dc:creator>Student #14</dc:creator>
  <cp:lastModifiedBy>ann nigro</cp:lastModifiedBy>
  <cp:revision>14</cp:revision>
  <dcterms:created xsi:type="dcterms:W3CDTF">2015-02-17T15:39:29Z</dcterms:created>
  <dcterms:modified xsi:type="dcterms:W3CDTF">2015-02-24T00:34:24Z</dcterms:modified>
</cp:coreProperties>
</file>