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1" r:id="rId3"/>
    <p:sldId id="257" r:id="rId4"/>
    <p:sldId id="258" r:id="rId5"/>
    <p:sldId id="259" r:id="rId6"/>
    <p:sldId id="260"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82"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141A924-1D03-4B69-AEBC-0FC82C3C9874}" type="datetimeFigureOut">
              <a:rPr lang="en-US" smtClean="0"/>
              <a:pPr/>
              <a:t>2/23/2015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0985DB-AC96-49A5-B8FA-29700514C5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1A924-1D03-4B69-AEBC-0FC82C3C9874}"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985DB-AC96-49A5-B8FA-29700514C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1A924-1D03-4B69-AEBC-0FC82C3C9874}"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985DB-AC96-49A5-B8FA-29700514C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141A924-1D03-4B69-AEBC-0FC82C3C9874}" type="datetimeFigureOut">
              <a:rPr lang="en-US" smtClean="0"/>
              <a:pPr/>
              <a:t>2/23/2015</a:t>
            </a:fld>
            <a:endParaRPr lang="en-US"/>
          </a:p>
        </p:txBody>
      </p:sp>
      <p:sp>
        <p:nvSpPr>
          <p:cNvPr id="9" name="Slide Number Placeholder 8"/>
          <p:cNvSpPr>
            <a:spLocks noGrp="1"/>
          </p:cNvSpPr>
          <p:nvPr>
            <p:ph type="sldNum" sz="quarter" idx="15"/>
          </p:nvPr>
        </p:nvSpPr>
        <p:spPr/>
        <p:txBody>
          <a:bodyPr rtlCol="0"/>
          <a:lstStyle/>
          <a:p>
            <a:fld id="{860985DB-AC96-49A5-B8FA-29700514C59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141A924-1D03-4B69-AEBC-0FC82C3C9874}" type="datetimeFigureOut">
              <a:rPr lang="en-US" smtClean="0"/>
              <a:pPr/>
              <a:t>2/23/2015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0985DB-AC96-49A5-B8FA-29700514C5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41A924-1D03-4B69-AEBC-0FC82C3C9874}"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985DB-AC96-49A5-B8FA-29700514C59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141A924-1D03-4B69-AEBC-0FC82C3C9874}"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985DB-AC96-49A5-B8FA-29700514C59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141A924-1D03-4B69-AEBC-0FC82C3C9874}" type="datetimeFigureOut">
              <a:rPr lang="en-US" smtClean="0"/>
              <a:pPr/>
              <a:t>2/23/2015</a:t>
            </a:fld>
            <a:endParaRPr lang="en-US"/>
          </a:p>
        </p:txBody>
      </p:sp>
      <p:sp>
        <p:nvSpPr>
          <p:cNvPr id="7" name="Slide Number Placeholder 6"/>
          <p:cNvSpPr>
            <a:spLocks noGrp="1"/>
          </p:cNvSpPr>
          <p:nvPr>
            <p:ph type="sldNum" sz="quarter" idx="11"/>
          </p:nvPr>
        </p:nvSpPr>
        <p:spPr/>
        <p:txBody>
          <a:bodyPr rtlCol="0"/>
          <a:lstStyle/>
          <a:p>
            <a:fld id="{860985DB-AC96-49A5-B8FA-29700514C59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1A924-1D03-4B69-AEBC-0FC82C3C9874}" type="datetimeFigureOut">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985DB-AC96-49A5-B8FA-29700514C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141A924-1D03-4B69-AEBC-0FC82C3C9874}" type="datetimeFigureOut">
              <a:rPr lang="en-US" smtClean="0"/>
              <a:pPr/>
              <a:t>2/23/2015</a:t>
            </a:fld>
            <a:endParaRPr lang="en-US"/>
          </a:p>
        </p:txBody>
      </p:sp>
      <p:sp>
        <p:nvSpPr>
          <p:cNvPr id="22" name="Slide Number Placeholder 21"/>
          <p:cNvSpPr>
            <a:spLocks noGrp="1"/>
          </p:cNvSpPr>
          <p:nvPr>
            <p:ph type="sldNum" sz="quarter" idx="15"/>
          </p:nvPr>
        </p:nvSpPr>
        <p:spPr/>
        <p:txBody>
          <a:bodyPr rtlCol="0"/>
          <a:lstStyle/>
          <a:p>
            <a:fld id="{860985DB-AC96-49A5-B8FA-29700514C59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141A924-1D03-4B69-AEBC-0FC82C3C9874}" type="datetimeFigureOut">
              <a:rPr lang="en-US" smtClean="0"/>
              <a:pPr/>
              <a:t>2/23/2015</a:t>
            </a:fld>
            <a:endParaRPr lang="en-US"/>
          </a:p>
        </p:txBody>
      </p:sp>
      <p:sp>
        <p:nvSpPr>
          <p:cNvPr id="18" name="Slide Number Placeholder 17"/>
          <p:cNvSpPr>
            <a:spLocks noGrp="1"/>
          </p:cNvSpPr>
          <p:nvPr>
            <p:ph type="sldNum" sz="quarter" idx="11"/>
          </p:nvPr>
        </p:nvSpPr>
        <p:spPr/>
        <p:txBody>
          <a:bodyPr rtlCol="0"/>
          <a:lstStyle/>
          <a:p>
            <a:fld id="{860985DB-AC96-49A5-B8FA-29700514C59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141A924-1D03-4B69-AEBC-0FC82C3C9874}" type="datetimeFigureOut">
              <a:rPr lang="en-US" smtClean="0"/>
              <a:pPr/>
              <a:t>2/23/2015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0985DB-AC96-49A5-B8FA-29700514C5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lippedtips.com/plegal/ppa/ppasteps.htm"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history.state.gov/milestones/1776-1783/artic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townschools.org/cms/lib/PA01000774/Centricity/Domain/629/Articles%20of%20Confederation101.pdf"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mericanhistory.about.com/od/governmentandpolitics/f/articles_of_confederation_fail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mericanhistory.about.com/od/governmentandpolitics/f/articles_of_confederation_fails.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history.com/this-day-in-history/constitutional-convention-begins"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hyperlink" Target="http://www.thisnation.com/constitutio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Weakness of the Articles of Confederation</a:t>
            </a:r>
            <a:endParaRPr lang="en-US" dirty="0"/>
          </a:p>
        </p:txBody>
      </p:sp>
      <p:sp>
        <p:nvSpPr>
          <p:cNvPr id="3" name="Subtitle 2"/>
          <p:cNvSpPr>
            <a:spLocks noGrp="1"/>
          </p:cNvSpPr>
          <p:nvPr>
            <p:ph type="subTitle" idx="1"/>
          </p:nvPr>
        </p:nvSpPr>
        <p:spPr/>
        <p:txBody>
          <a:bodyPr/>
          <a:lstStyle/>
          <a:p>
            <a:r>
              <a:rPr lang="en-US" dirty="0" smtClean="0"/>
              <a:t>By: Jonathan </a:t>
            </a:r>
            <a:r>
              <a:rPr lang="en-US" dirty="0" err="1" smtClean="0"/>
              <a:t>Suliman-Zada</a:t>
            </a:r>
            <a:endParaRPr lang="en-US" dirty="0"/>
          </a:p>
        </p:txBody>
      </p:sp>
      <p:pic>
        <p:nvPicPr>
          <p:cNvPr id="1026" name="Picture 2" descr="http://media-3.web.britannica.com/eb-media/86/90486-004-CC936CC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457199"/>
            <a:ext cx="2057400" cy="34037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rms941.net/images/ArtofConf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799" y="457198"/>
            <a:ext cx="2497537" cy="3403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1805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sz="quarter" idx="1"/>
          </p:nvPr>
        </p:nvSpPr>
        <p:spPr>
          <a:xfrm>
            <a:off x="457200" y="1600200"/>
            <a:ext cx="7467600" cy="4572000"/>
          </a:xfrm>
        </p:spPr>
        <p:txBody>
          <a:bodyPr/>
          <a:lstStyle/>
          <a:p>
            <a:r>
              <a:rPr lang="en-US" dirty="0" smtClean="0">
                <a:solidFill>
                  <a:srgbClr val="FF0000"/>
                </a:solidFill>
              </a:rPr>
              <a:t>Think Pair Share: </a:t>
            </a:r>
            <a:r>
              <a:rPr lang="en-US" dirty="0" smtClean="0"/>
              <a:t>Turn to your partner and discuss the following questions. Make sure to write your responses down so that you can share your thoughts.</a:t>
            </a:r>
          </a:p>
          <a:p>
            <a:pPr lvl="1"/>
            <a:r>
              <a:rPr lang="en-US" dirty="0" smtClean="0"/>
              <a:t>Do you think the U.S Constitution “repaired” the problems the Articles of Confederation had?</a:t>
            </a:r>
          </a:p>
          <a:p>
            <a:pPr lvl="1"/>
            <a:r>
              <a:rPr lang="en-US" dirty="0" smtClean="0"/>
              <a:t>What would you add or delete from the U.S Constitution?</a:t>
            </a:r>
          </a:p>
          <a:p>
            <a:pPr lvl="1"/>
            <a:r>
              <a:rPr lang="en-US" dirty="0" smtClean="0"/>
              <a:t>Why?</a:t>
            </a:r>
            <a:endParaRPr lang="en-US" dirty="0"/>
          </a:p>
        </p:txBody>
      </p:sp>
    </p:spTree>
    <p:extLst>
      <p:ext uri="{BB962C8B-B14F-4D97-AF65-F5344CB8AC3E}">
        <p14:creationId xmlns:p14="http://schemas.microsoft.com/office/powerpoint/2010/main" xmlns="" val="15145221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 steps of the </a:t>
            </a:r>
            <a:r>
              <a:rPr lang="en-US" dirty="0" err="1" smtClean="0"/>
              <a:t>american</a:t>
            </a:r>
            <a:r>
              <a:rPr lang="en-US" dirty="0" smtClean="0"/>
              <a:t> history public policy analyst (</a:t>
            </a:r>
            <a:r>
              <a:rPr lang="en-US" dirty="0" err="1" smtClean="0"/>
              <a:t>ahppa</a:t>
            </a:r>
            <a:r>
              <a:rPr lang="en-US" dirty="0" smtClean="0"/>
              <a: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Define the problem</a:t>
            </a:r>
          </a:p>
          <a:p>
            <a:pPr marL="457200" indent="-457200">
              <a:buFont typeface="+mj-lt"/>
              <a:buAutoNum type="arabicPeriod"/>
            </a:pPr>
            <a:r>
              <a:rPr lang="en-US" dirty="0" smtClean="0"/>
              <a:t>Gather the evidence</a:t>
            </a:r>
          </a:p>
          <a:p>
            <a:pPr marL="457200" indent="-457200">
              <a:buFont typeface="+mj-lt"/>
              <a:buAutoNum type="arabicPeriod"/>
            </a:pPr>
            <a:r>
              <a:rPr lang="en-US" dirty="0" smtClean="0"/>
              <a:t>Identify the causes</a:t>
            </a:r>
          </a:p>
          <a:p>
            <a:pPr marL="457200" indent="-457200">
              <a:buFont typeface="+mj-lt"/>
              <a:buAutoNum type="arabicPeriod"/>
            </a:pPr>
            <a:r>
              <a:rPr lang="en-US" dirty="0" smtClean="0"/>
              <a:t>Evaluate the policy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t>
            </a:r>
            <a:r>
              <a:rPr lang="en-US" dirty="0" err="1" smtClean="0"/>
              <a:t>Source:</a:t>
            </a:r>
            <a:r>
              <a:rPr lang="en-US" dirty="0" err="1" smtClean="0">
                <a:hlinkClick r:id="rId2"/>
              </a:rPr>
              <a:t>http</a:t>
            </a:r>
            <a:r>
              <a:rPr lang="en-US" dirty="0" smtClean="0">
                <a:hlinkClick r:id="rId2"/>
              </a:rPr>
              <a:t>://</a:t>
            </a:r>
            <a:r>
              <a:rPr lang="en-US" dirty="0" err="1" smtClean="0">
                <a:hlinkClick r:id="rId2"/>
              </a:rPr>
              <a:t>flippedtips.com</a:t>
            </a:r>
            <a:r>
              <a:rPr lang="en-US" dirty="0" smtClean="0">
                <a:hlinkClick r:id="rId2"/>
              </a:rPr>
              <a:t>/</a:t>
            </a:r>
            <a:r>
              <a:rPr lang="en-US" dirty="0" err="1" smtClean="0">
                <a:hlinkClick r:id="rId2"/>
              </a:rPr>
              <a:t>plegal</a:t>
            </a:r>
            <a:r>
              <a:rPr lang="en-US" dirty="0" smtClean="0">
                <a:hlinkClick r:id="rId2"/>
              </a:rPr>
              <a:t>/</a:t>
            </a:r>
            <a:r>
              <a:rPr lang="en-US" dirty="0" err="1" smtClean="0">
                <a:hlinkClick r:id="rId2"/>
              </a:rPr>
              <a:t>ppa</a:t>
            </a:r>
            <a:r>
              <a:rPr lang="en-US" dirty="0" smtClean="0">
                <a:hlinkClick r:id="rId2"/>
              </a:rPr>
              <a:t>/</a:t>
            </a:r>
            <a:r>
              <a:rPr lang="en-US" dirty="0" err="1" smtClean="0">
                <a:hlinkClick r:id="rId2"/>
              </a:rPr>
              <a:t>ppasteps.htm</a:t>
            </a:r>
            <a:r>
              <a:rPr lang="en-US" dirty="0" smtClean="0"/>
              <a:t>)</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589582">
            <a:off x="6010449" y="1392575"/>
            <a:ext cx="2514600" cy="15749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07429" y="3276600"/>
            <a:ext cx="2560320" cy="17068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3581400"/>
            <a:ext cx="3048000" cy="1931950"/>
          </a:xfrm>
          <a:prstGeom prst="rect">
            <a:avLst/>
          </a:prstGeom>
        </p:spPr>
      </p:pic>
    </p:spTree>
    <p:extLst>
      <p:ext uri="{BB962C8B-B14F-4D97-AF65-F5344CB8AC3E}">
        <p14:creationId xmlns:p14="http://schemas.microsoft.com/office/powerpoint/2010/main" xmlns="" val="10145188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the Articles of Confederation created?</a:t>
            </a:r>
            <a:endParaRPr lang="en-US" dirty="0"/>
          </a:p>
        </p:txBody>
      </p:sp>
      <p:sp>
        <p:nvSpPr>
          <p:cNvPr id="5" name="Content Placeholder 4"/>
          <p:cNvSpPr>
            <a:spLocks noGrp="1"/>
          </p:cNvSpPr>
          <p:nvPr>
            <p:ph sz="quarter" idx="1"/>
          </p:nvPr>
        </p:nvSpPr>
        <p:spPr>
          <a:xfrm>
            <a:off x="457200" y="1600200"/>
            <a:ext cx="4876800" cy="5029200"/>
          </a:xfrm>
        </p:spPr>
        <p:txBody>
          <a:bodyPr>
            <a:normAutofit fontScale="92500"/>
          </a:bodyPr>
          <a:lstStyle/>
          <a:p>
            <a:r>
              <a:rPr lang="en-US" dirty="0"/>
              <a:t>The Articles of Confederation served as the written document that established the functions of the national government of the United States after it declared independence from Great Britain. </a:t>
            </a:r>
            <a:endParaRPr lang="en-US" dirty="0" smtClean="0"/>
          </a:p>
          <a:p>
            <a:r>
              <a:rPr lang="en-US" dirty="0" smtClean="0"/>
              <a:t>It </a:t>
            </a:r>
            <a:r>
              <a:rPr lang="en-US" dirty="0"/>
              <a:t>established a weak central government that mostly, but not entirely, prevented the individual states from conducting their own foreign diplomacy</a:t>
            </a:r>
            <a:r>
              <a:rPr lang="en-US" dirty="0" smtClean="0"/>
              <a:t>.</a:t>
            </a:r>
          </a:p>
          <a:p>
            <a:pPr marL="0" indent="0">
              <a:buNone/>
            </a:pPr>
            <a:r>
              <a:rPr lang="en-US" dirty="0" smtClean="0"/>
              <a:t>(</a:t>
            </a:r>
            <a:r>
              <a:rPr lang="en-US" dirty="0" err="1" smtClean="0"/>
              <a:t>Source:</a:t>
            </a:r>
            <a:r>
              <a:rPr lang="en-US" dirty="0" err="1" smtClean="0">
                <a:hlinkClick r:id="rId2"/>
              </a:rPr>
              <a:t>https</a:t>
            </a:r>
            <a:r>
              <a:rPr lang="en-US" dirty="0">
                <a:hlinkClick r:id="rId2"/>
              </a:rPr>
              <a:t>://</a:t>
            </a:r>
            <a:r>
              <a:rPr lang="en-US" dirty="0" smtClean="0">
                <a:hlinkClick r:id="rId2"/>
              </a:rPr>
              <a:t>history.state.gov/milestones/1776-1783/articles</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351109">
            <a:off x="5326838" y="821861"/>
            <a:ext cx="3324775" cy="2106271"/>
          </a:xfrm>
          <a:prstGeom prst="rect">
            <a:avLst/>
          </a:prstGeom>
        </p:spPr>
      </p:pic>
    </p:spTree>
    <p:extLst>
      <p:ext uri="{BB962C8B-B14F-4D97-AF65-F5344CB8AC3E}">
        <p14:creationId xmlns:p14="http://schemas.microsoft.com/office/powerpoint/2010/main" xmlns="" val="19116122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the articles of confederation</a:t>
            </a:r>
            <a:endParaRPr lang="en-US" dirty="0"/>
          </a:p>
        </p:txBody>
      </p:sp>
      <p:sp>
        <p:nvSpPr>
          <p:cNvPr id="3" name="Content Placeholder 2"/>
          <p:cNvSpPr>
            <a:spLocks noGrp="1"/>
          </p:cNvSpPr>
          <p:nvPr>
            <p:ph sz="quarter" idx="1"/>
          </p:nvPr>
        </p:nvSpPr>
        <p:spPr/>
        <p:txBody>
          <a:bodyPr/>
          <a:lstStyle/>
          <a:p>
            <a:r>
              <a:rPr lang="en-US" dirty="0" smtClean="0"/>
              <a:t>The Articles of Confederation didn’t </a:t>
            </a:r>
            <a:r>
              <a:rPr lang="en-US" dirty="0"/>
              <a:t>balance power between </a:t>
            </a:r>
            <a:r>
              <a:rPr lang="en-US" dirty="0" smtClean="0"/>
              <a:t>the federal </a:t>
            </a:r>
            <a:r>
              <a:rPr lang="en-US" dirty="0"/>
              <a:t>government and </a:t>
            </a:r>
            <a:r>
              <a:rPr lang="en-US" dirty="0" smtClean="0"/>
              <a:t>the states.</a:t>
            </a:r>
          </a:p>
          <a:p>
            <a:r>
              <a:rPr lang="en-US" dirty="0" smtClean="0"/>
              <a:t>The </a:t>
            </a:r>
            <a:r>
              <a:rPr lang="en-US" dirty="0"/>
              <a:t>f</a:t>
            </a:r>
            <a:r>
              <a:rPr lang="en-US" dirty="0" smtClean="0"/>
              <a:t>ederal </a:t>
            </a:r>
            <a:r>
              <a:rPr lang="en-US" dirty="0"/>
              <a:t>government had no real source of </a:t>
            </a:r>
            <a:r>
              <a:rPr lang="en-US" dirty="0" smtClean="0"/>
              <a:t>income or financial aid.</a:t>
            </a:r>
          </a:p>
          <a:p>
            <a:endParaRPr lang="en-US"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0" y="3810000"/>
            <a:ext cx="3276600" cy="2647492"/>
          </a:xfrm>
          <a:prstGeom prst="rect">
            <a:avLst/>
          </a:prstGeom>
        </p:spPr>
      </p:pic>
    </p:spTree>
    <p:extLst>
      <p:ext uri="{BB962C8B-B14F-4D97-AF65-F5344CB8AC3E}">
        <p14:creationId xmlns:p14="http://schemas.microsoft.com/office/powerpoint/2010/main" xmlns="" val="401260163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articles of confederation</a:t>
            </a:r>
            <a:endParaRPr lang="en-US" dirty="0"/>
          </a:p>
        </p:txBody>
      </p:sp>
      <p:sp>
        <p:nvSpPr>
          <p:cNvPr id="3" name="Content Placeholder 2"/>
          <p:cNvSpPr>
            <a:spLocks noGrp="1"/>
          </p:cNvSpPr>
          <p:nvPr>
            <p:ph sz="quarter" idx="1"/>
          </p:nvPr>
        </p:nvSpPr>
        <p:spPr>
          <a:xfrm>
            <a:off x="457200" y="1600200"/>
            <a:ext cx="5715000" cy="4873752"/>
          </a:xfrm>
        </p:spPr>
        <p:txBody>
          <a:bodyPr>
            <a:normAutofit fontScale="92500"/>
          </a:bodyPr>
          <a:lstStyle/>
          <a:p>
            <a:pPr fontAlgn="base"/>
            <a:r>
              <a:rPr lang="en-US" dirty="0" smtClean="0"/>
              <a:t>Congress did </a:t>
            </a:r>
            <a:r>
              <a:rPr lang="en-US" dirty="0"/>
              <a:t>not have the power to tax.</a:t>
            </a:r>
          </a:p>
          <a:p>
            <a:pPr fontAlgn="base"/>
            <a:r>
              <a:rPr lang="en-US" dirty="0"/>
              <a:t>Congress did not have the power to regulate foreign and interstate commerce.</a:t>
            </a:r>
          </a:p>
          <a:p>
            <a:pPr fontAlgn="base"/>
            <a:r>
              <a:rPr lang="en-US" dirty="0"/>
              <a:t>There was no executive branch to enforce any acts passed by Congress.</a:t>
            </a:r>
          </a:p>
          <a:p>
            <a:pPr fontAlgn="base"/>
            <a:r>
              <a:rPr lang="en-US" dirty="0"/>
              <a:t>There was no national court system.</a:t>
            </a:r>
          </a:p>
          <a:p>
            <a:pPr fontAlgn="base"/>
            <a:r>
              <a:rPr lang="en-US" dirty="0" smtClean="0"/>
              <a:t>Each state printed its own money</a:t>
            </a:r>
            <a:endParaRPr lang="en-US" dirty="0"/>
          </a:p>
          <a:p>
            <a:pPr fontAlgn="base"/>
            <a:r>
              <a:rPr lang="en-US" dirty="0" smtClean="0"/>
              <a:t>There was no national army.</a:t>
            </a:r>
          </a:p>
          <a:p>
            <a:pPr marL="0" indent="0" fontAlgn="base">
              <a:buNone/>
            </a:pPr>
            <a:r>
              <a:rPr lang="en-US" dirty="0" smtClean="0"/>
              <a:t>(</a:t>
            </a:r>
            <a:r>
              <a:rPr lang="en-US" dirty="0" err="1" smtClean="0"/>
              <a:t>Source:</a:t>
            </a:r>
            <a:r>
              <a:rPr lang="en-US" dirty="0" err="1" smtClean="0">
                <a:hlinkClick r:id="rId2"/>
              </a:rPr>
              <a:t>http</a:t>
            </a:r>
            <a:r>
              <a:rPr lang="en-US" dirty="0" smtClean="0">
                <a:hlinkClick r:id="rId2"/>
              </a:rPr>
              <a:t>://www.etownschools.org/cms/lib/PA01000774/Centricity/Domain/629/Articles%20of%20Confederation101.pdf</a:t>
            </a:r>
            <a:r>
              <a:rPr lang="en-US" dirty="0" smtClean="0"/>
              <a:t>)</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2467" y="1981200"/>
            <a:ext cx="2895223" cy="22186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52406" y="4343400"/>
            <a:ext cx="2389920" cy="1515178"/>
          </a:xfrm>
          <a:prstGeom prst="rect">
            <a:avLst/>
          </a:prstGeom>
        </p:spPr>
      </p:pic>
    </p:spTree>
    <p:extLst>
      <p:ext uri="{BB962C8B-B14F-4D97-AF65-F5344CB8AC3E}">
        <p14:creationId xmlns:p14="http://schemas.microsoft.com/office/powerpoint/2010/main" xmlns="" val="31787784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caused the articles of confederation to be re-designed?</a:t>
            </a:r>
            <a:endParaRPr lang="en-US" dirty="0"/>
          </a:p>
        </p:txBody>
      </p:sp>
      <p:sp>
        <p:nvSpPr>
          <p:cNvPr id="3" name="Content Placeholder 2"/>
          <p:cNvSpPr>
            <a:spLocks noGrp="1"/>
          </p:cNvSpPr>
          <p:nvPr>
            <p:ph sz="quarter" idx="1"/>
          </p:nvPr>
        </p:nvSpPr>
        <p:spPr>
          <a:xfrm>
            <a:off x="457200" y="1600200"/>
            <a:ext cx="5562600" cy="4873752"/>
          </a:xfrm>
        </p:spPr>
        <p:txBody>
          <a:bodyPr>
            <a:normAutofit/>
          </a:bodyPr>
          <a:lstStyle/>
          <a:p>
            <a:r>
              <a:rPr lang="en-US" sz="2200" dirty="0"/>
              <a:t>Under the Articles of Confederation, states often argued amongst themselves. They also refused to financially support the national government. </a:t>
            </a:r>
            <a:endParaRPr lang="en-US" sz="2200" dirty="0" smtClean="0"/>
          </a:p>
          <a:p>
            <a:r>
              <a:rPr lang="en-US" sz="2200" dirty="0" smtClean="0"/>
              <a:t>The </a:t>
            </a:r>
            <a:r>
              <a:rPr lang="en-US" sz="2200" dirty="0"/>
              <a:t>national government was powerless to enforce any acts it did pass. </a:t>
            </a:r>
            <a:endParaRPr lang="en-US" sz="2200" dirty="0" smtClean="0"/>
          </a:p>
          <a:p>
            <a:r>
              <a:rPr lang="en-US" sz="2200" dirty="0" smtClean="0"/>
              <a:t>There </a:t>
            </a:r>
            <a:r>
              <a:rPr lang="en-US" sz="2200" dirty="0"/>
              <a:t>was no stable economy</a:t>
            </a:r>
            <a:r>
              <a:rPr lang="en-US" sz="2200" dirty="0" smtClean="0"/>
              <a:t>.</a:t>
            </a:r>
          </a:p>
          <a:p>
            <a:pPr marL="0" indent="0">
              <a:buNone/>
            </a:pPr>
            <a:r>
              <a:rPr lang="en-US" sz="2200" dirty="0" smtClean="0"/>
              <a:t>(</a:t>
            </a:r>
            <a:r>
              <a:rPr lang="en-US" sz="2200" dirty="0" err="1" smtClean="0"/>
              <a:t>Source:</a:t>
            </a:r>
            <a:r>
              <a:rPr lang="en-US" sz="2200" dirty="0" err="1" smtClean="0">
                <a:hlinkClick r:id="rId2"/>
              </a:rPr>
              <a:t>http</a:t>
            </a:r>
            <a:r>
              <a:rPr lang="en-US" sz="2200" dirty="0" smtClean="0">
                <a:hlinkClick r:id="rId2"/>
              </a:rPr>
              <a:t>://americanhistory.about.com/od/governmentandpolitics/f/articles_of_confederation_fails.htm</a:t>
            </a:r>
            <a:r>
              <a:rPr lang="en-US" sz="2200" dirty="0" smtClean="0"/>
              <a:t>)</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0" y="2438400"/>
            <a:ext cx="2466975" cy="1847850"/>
          </a:xfrm>
          <a:prstGeom prst="rect">
            <a:avLst/>
          </a:prstGeom>
        </p:spPr>
      </p:pic>
    </p:spTree>
    <p:extLst>
      <p:ext uri="{BB962C8B-B14F-4D97-AF65-F5344CB8AC3E}">
        <p14:creationId xmlns:p14="http://schemas.microsoft.com/office/powerpoint/2010/main" xmlns="" val="35674812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caused the articles of confederation to be re-designed</a:t>
            </a:r>
            <a:r>
              <a:rPr lang="en-US" dirty="0" smtClean="0"/>
              <a:t>? (continued)</a:t>
            </a:r>
            <a:endParaRPr lang="en-US" dirty="0"/>
          </a:p>
        </p:txBody>
      </p:sp>
      <p:sp>
        <p:nvSpPr>
          <p:cNvPr id="3" name="Content Placeholder 2"/>
          <p:cNvSpPr>
            <a:spLocks noGrp="1"/>
          </p:cNvSpPr>
          <p:nvPr>
            <p:ph sz="quarter" idx="1"/>
          </p:nvPr>
        </p:nvSpPr>
        <p:spPr>
          <a:xfrm>
            <a:off x="457200" y="1600200"/>
            <a:ext cx="6248400" cy="4873752"/>
          </a:xfrm>
        </p:spPr>
        <p:txBody>
          <a:bodyPr>
            <a:normAutofit fontScale="92500" lnSpcReduction="20000"/>
          </a:bodyPr>
          <a:lstStyle/>
          <a:p>
            <a:r>
              <a:rPr lang="en-US" dirty="0"/>
              <a:t>In 1786, Shays' Rebellion occurred </a:t>
            </a:r>
            <a:r>
              <a:rPr lang="en-US" dirty="0" smtClean="0"/>
              <a:t>as </a:t>
            </a:r>
            <a:r>
              <a:rPr lang="en-US" dirty="0"/>
              <a:t>a protest to rising debt and economic chaos. T</a:t>
            </a:r>
            <a:r>
              <a:rPr lang="en-US" dirty="0" smtClean="0"/>
              <a:t>he </a:t>
            </a:r>
            <a:r>
              <a:rPr lang="en-US" dirty="0"/>
              <a:t>national government was unable to gather a combined military force amongst the states to help put down the rebellion.</a:t>
            </a:r>
          </a:p>
          <a:p>
            <a:r>
              <a:rPr lang="en-US" dirty="0" smtClean="0"/>
              <a:t>As </a:t>
            </a:r>
            <a:r>
              <a:rPr lang="en-US" dirty="0"/>
              <a:t>the economic and military weaknesses became apparent, individuals began asking for changes to the Articles that would create a stronger national government. As more states became interested in meeting to change the Articles, a meeting was set in Philadelphia on May 25, 1787. This became the </a:t>
            </a:r>
            <a:r>
              <a:rPr lang="en-US" dirty="0" err="1" smtClean="0"/>
              <a:t>Constituntional</a:t>
            </a:r>
            <a:r>
              <a:rPr lang="en-US" dirty="0" smtClean="0"/>
              <a:t> Convention.</a:t>
            </a:r>
          </a:p>
          <a:p>
            <a:pPr marL="0" indent="0">
              <a:buNone/>
            </a:pPr>
            <a:r>
              <a:rPr lang="en-US" dirty="0" smtClean="0"/>
              <a:t> (</a:t>
            </a:r>
            <a:r>
              <a:rPr lang="en-US" dirty="0" err="1" smtClean="0"/>
              <a:t>Source:</a:t>
            </a:r>
            <a:r>
              <a:rPr lang="en-US" dirty="0" err="1" smtClean="0">
                <a:hlinkClick r:id="rId2"/>
              </a:rPr>
              <a:t>http</a:t>
            </a:r>
            <a:r>
              <a:rPr lang="en-US" dirty="0" smtClean="0">
                <a:hlinkClick r:id="rId2"/>
              </a:rPr>
              <a:t>://americanhistory.about.com/od/</a:t>
            </a:r>
            <a:r>
              <a:rPr lang="en-US" dirty="0" err="1" smtClean="0">
                <a:hlinkClick r:id="rId2"/>
              </a:rPr>
              <a:t>governmentandpolitics</a:t>
            </a:r>
            <a:r>
              <a:rPr lang="en-US" dirty="0" smtClean="0">
                <a:hlinkClick r:id="rId2"/>
              </a:rPr>
              <a:t>/f/articles_of_confederation_fails.htm</a:t>
            </a:r>
            <a:r>
              <a:rPr lang="en-US" dirty="0" smtClean="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1447800"/>
            <a:ext cx="2227881" cy="1752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23681" y="3352800"/>
            <a:ext cx="1828800" cy="2438400"/>
          </a:xfrm>
          <a:prstGeom prst="rect">
            <a:avLst/>
          </a:prstGeom>
        </p:spPr>
      </p:pic>
    </p:spTree>
    <p:extLst>
      <p:ext uri="{BB962C8B-B14F-4D97-AF65-F5344CB8AC3E}">
        <p14:creationId xmlns:p14="http://schemas.microsoft.com/office/powerpoint/2010/main" xmlns="" val="27164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constitutional convention</a:t>
            </a:r>
            <a:endParaRPr lang="en-US" dirty="0"/>
          </a:p>
        </p:txBody>
      </p:sp>
      <p:sp>
        <p:nvSpPr>
          <p:cNvPr id="3" name="Content Placeholder 2"/>
          <p:cNvSpPr>
            <a:spLocks noGrp="1"/>
          </p:cNvSpPr>
          <p:nvPr>
            <p:ph sz="quarter" idx="1"/>
          </p:nvPr>
        </p:nvSpPr>
        <p:spPr>
          <a:xfrm>
            <a:off x="457200" y="1600200"/>
            <a:ext cx="5410200" cy="4873752"/>
          </a:xfrm>
        </p:spPr>
        <p:txBody>
          <a:bodyPr>
            <a:normAutofit fontScale="92500" lnSpcReduction="10000"/>
          </a:bodyPr>
          <a:lstStyle/>
          <a:p>
            <a:pPr fontAlgn="base"/>
            <a:r>
              <a:rPr lang="en-US" dirty="0"/>
              <a:t>On May 25, 1787, delegates </a:t>
            </a:r>
            <a:r>
              <a:rPr lang="en-US" dirty="0" smtClean="0"/>
              <a:t>convened </a:t>
            </a:r>
            <a:r>
              <a:rPr lang="en-US" dirty="0"/>
              <a:t>at Philadelphia's </a:t>
            </a:r>
            <a:r>
              <a:rPr lang="en-US" dirty="0" smtClean="0"/>
              <a:t>Pennsylvania</a:t>
            </a:r>
            <a:r>
              <a:rPr lang="en-US" dirty="0"/>
              <a:t> State House for the Constitutional Convention. </a:t>
            </a:r>
            <a:r>
              <a:rPr lang="en-US" dirty="0" smtClean="0"/>
              <a:t>The </a:t>
            </a:r>
            <a:r>
              <a:rPr lang="en-US" dirty="0"/>
              <a:t>assembly immediately discarded the idea of amending the Articles of Confederation and set about drawing up a new scheme of government. </a:t>
            </a:r>
            <a:endParaRPr lang="en-US" dirty="0" smtClean="0"/>
          </a:p>
          <a:p>
            <a:pPr fontAlgn="base"/>
            <a:r>
              <a:rPr lang="en-US" dirty="0" smtClean="0"/>
              <a:t>During </a:t>
            </a:r>
            <a:r>
              <a:rPr lang="en-US" dirty="0"/>
              <a:t>three months of debate, the delegates devised a brilliant federal system characterized by an intricate system of checks and </a:t>
            </a:r>
            <a:r>
              <a:rPr lang="en-US" dirty="0" smtClean="0"/>
              <a:t>balances. </a:t>
            </a:r>
          </a:p>
          <a:p>
            <a:pPr marL="0" indent="0" fontAlgn="base">
              <a:buNone/>
            </a:pPr>
            <a:r>
              <a:rPr lang="en-US" dirty="0" smtClean="0"/>
              <a:t>(Source: </a:t>
            </a:r>
            <a:r>
              <a:rPr lang="en-US" dirty="0" smtClean="0">
                <a:hlinkClick r:id="rId2"/>
              </a:rPr>
              <a:t>http://www.history.com/this-day-in-history/constitutional-convention-begins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0" y="1676400"/>
            <a:ext cx="2895600" cy="19926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01145" y="3810000"/>
            <a:ext cx="2909455" cy="1935534"/>
          </a:xfrm>
          <a:prstGeom prst="rect">
            <a:avLst/>
          </a:prstGeom>
        </p:spPr>
      </p:pic>
    </p:spTree>
    <p:extLst>
      <p:ext uri="{BB962C8B-B14F-4D97-AF65-F5344CB8AC3E}">
        <p14:creationId xmlns:p14="http://schemas.microsoft.com/office/powerpoint/2010/main" xmlns="" val="19842750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Constitution</a:t>
            </a:r>
            <a:endParaRPr lang="en-US" dirty="0"/>
          </a:p>
        </p:txBody>
      </p:sp>
      <p:sp>
        <p:nvSpPr>
          <p:cNvPr id="3" name="Content Placeholder 2"/>
          <p:cNvSpPr>
            <a:spLocks noGrp="1"/>
          </p:cNvSpPr>
          <p:nvPr>
            <p:ph sz="quarter" idx="1"/>
          </p:nvPr>
        </p:nvSpPr>
        <p:spPr>
          <a:xfrm>
            <a:off x="457200" y="1600200"/>
            <a:ext cx="7696200" cy="4873752"/>
          </a:xfrm>
        </p:spPr>
        <p:txBody>
          <a:bodyPr>
            <a:normAutofit fontScale="85000" lnSpcReduction="20000"/>
          </a:bodyPr>
          <a:lstStyle/>
          <a:p>
            <a:r>
              <a:rPr lang="en-US" dirty="0"/>
              <a:t>On September 17, 1787, the Constitution of the United States of America was signed by 38 of the 41 delegates present at the conclusion of the convention</a:t>
            </a:r>
            <a:r>
              <a:rPr lang="en-US" dirty="0" smtClean="0"/>
              <a:t>.</a:t>
            </a:r>
          </a:p>
          <a:p>
            <a:r>
              <a:rPr lang="en-US" dirty="0"/>
              <a:t>The </a:t>
            </a:r>
            <a:r>
              <a:rPr lang="en-US" dirty="0" smtClean="0"/>
              <a:t>United States Constitution was </a:t>
            </a:r>
            <a:r>
              <a:rPr lang="en-US" dirty="0"/>
              <a:t>groundbreaking in numerous ways, establishing a new government, the likes of which the world had never seen. </a:t>
            </a:r>
            <a:endParaRPr lang="en-US" dirty="0" smtClean="0"/>
          </a:p>
          <a:p>
            <a:r>
              <a:rPr lang="en-US" dirty="0" smtClean="0"/>
              <a:t>Indeed</a:t>
            </a:r>
            <a:r>
              <a:rPr lang="en-US" dirty="0"/>
              <a:t>, the very features which made it unique have also contributed to its longevity. These features also define the framework of American government and politics, establishing the United States of America, its national government and outlining the relationships between that government, the people and the states.</a:t>
            </a:r>
          </a:p>
          <a:p>
            <a:r>
              <a:rPr lang="en-US" dirty="0"/>
              <a:t>The most significant features of the U.S. Constitution are the establishment of the rule of law, the creation of a federal system with a supreme national government, the separation of governmental powers into three branches that check and balance each </a:t>
            </a:r>
            <a:r>
              <a:rPr lang="en-US" dirty="0" smtClean="0"/>
              <a:t>other and </a:t>
            </a:r>
            <a:r>
              <a:rPr lang="en-US" dirty="0"/>
              <a:t>its </a:t>
            </a:r>
            <a:r>
              <a:rPr lang="en-US" dirty="0" smtClean="0"/>
              <a:t>flexibility.</a:t>
            </a:r>
          </a:p>
          <a:p>
            <a:pPr marL="0" indent="0">
              <a:buNone/>
            </a:pPr>
            <a:r>
              <a:rPr lang="en-US" dirty="0" smtClean="0"/>
              <a:t>(Source: </a:t>
            </a:r>
            <a:r>
              <a:rPr lang="en-US" dirty="0" smtClean="0">
                <a:hlinkClick r:id="rId2"/>
              </a:rPr>
              <a:t>http://www.thisnation.com/constitution.html</a:t>
            </a:r>
            <a:r>
              <a:rPr lang="en-US" dirty="0" smtClean="0"/>
              <a:t>)</a:t>
            </a:r>
            <a:endParaRPr lang="en-US" dirty="0" smtClean="0"/>
          </a:p>
        </p:txBody>
      </p:sp>
    </p:spTree>
    <p:extLst>
      <p:ext uri="{BB962C8B-B14F-4D97-AF65-F5344CB8AC3E}">
        <p14:creationId xmlns:p14="http://schemas.microsoft.com/office/powerpoint/2010/main" xmlns="" val="7407604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142</TotalTime>
  <Words>475</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Weakness of the Articles of Confederation</vt:lpstr>
      <vt:lpstr>The 4 steps of the american history public policy analyst (ahppa)</vt:lpstr>
      <vt:lpstr>Why was the Articles of Confederation created?</vt:lpstr>
      <vt:lpstr>Problems of the articles of confederation</vt:lpstr>
      <vt:lpstr>Weaknesses of the articles of confederation</vt:lpstr>
      <vt:lpstr>What caused the articles of confederation to be re-designed?</vt:lpstr>
      <vt:lpstr>What caused the articles of confederation to be re-designed? (continued)</vt:lpstr>
      <vt:lpstr>The constitutional convention</vt:lpstr>
      <vt:lpstr>The U.S Constitution</vt:lpstr>
      <vt:lpstr>What do you think?</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#08</dc:creator>
  <cp:lastModifiedBy>ann nigro</cp:lastModifiedBy>
  <cp:revision>30</cp:revision>
  <dcterms:created xsi:type="dcterms:W3CDTF">2015-02-17T15:47:43Z</dcterms:created>
  <dcterms:modified xsi:type="dcterms:W3CDTF">2015-02-24T00:21:24Z</dcterms:modified>
</cp:coreProperties>
</file>