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8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1695-8339-4454-98DE-822C36A0A267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168A-B857-4064-B45F-DF3ADFDB0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1695-8339-4454-98DE-822C36A0A267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168A-B857-4064-B45F-DF3ADFDB0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1695-8339-4454-98DE-822C36A0A267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168A-B857-4064-B45F-DF3ADFDB0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1695-8339-4454-98DE-822C36A0A267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168A-B857-4064-B45F-DF3ADFDB0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1695-8339-4454-98DE-822C36A0A267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168A-B857-4064-B45F-DF3ADFDB0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1695-8339-4454-98DE-822C36A0A267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168A-B857-4064-B45F-DF3ADFDB0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1695-8339-4454-98DE-822C36A0A267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168A-B857-4064-B45F-DF3ADFDB0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1695-8339-4454-98DE-822C36A0A267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168A-B857-4064-B45F-DF3ADFDB0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1695-8339-4454-98DE-822C36A0A267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168A-B857-4064-B45F-DF3ADFDB0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1695-8339-4454-98DE-822C36A0A267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168A-B857-4064-B45F-DF3ADFDB0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1695-8339-4454-98DE-822C36A0A267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D7168A-B857-4064-B45F-DF3ADFDB0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1D7168A-B857-4064-B45F-DF3ADFDB01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0D71695-8339-4454-98DE-822C36A0A267}" type="datetimeFigureOut">
              <a:rPr lang="en-US" smtClean="0"/>
              <a:pPr/>
              <a:t>2/23/2015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/>
  </p:transition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ppa/ppastep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opbullying.gov/what-is-bullying/definition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cholastic.com/browse/collection.jsp?id=85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opbullying.gov/what-is-bullying/definition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http://www.stopbullying.gov/news/media/fact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chd.nih.gov/health/topics/bullying/conditioninfo/Pages/risk-factors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xcelsioryc.org/2014/07/31/bullying-the-problem-prevention-and-promising-advic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2593975"/>
          </a:xfrm>
        </p:spPr>
        <p:txBody>
          <a:bodyPr/>
          <a:lstStyle/>
          <a:p>
            <a:pPr algn="ctr"/>
            <a:r>
              <a:rPr lang="en-US" sz="4800" dirty="0" smtClean="0"/>
              <a:t>Reducing Bullying in Schools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124200"/>
            <a:ext cx="6461760" cy="10668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12800" b="1" dirty="0" smtClean="0"/>
              <a:t>Utilizing the Public Policy Analyst (PPA)</a:t>
            </a:r>
          </a:p>
          <a:p>
            <a:pPr algn="ctr"/>
            <a:endParaRPr lang="en-US" sz="12800" b="1" dirty="0"/>
          </a:p>
          <a:p>
            <a:pPr algn="ctr"/>
            <a:endParaRPr lang="en-US" sz="12800" b="1" dirty="0"/>
          </a:p>
          <a:p>
            <a:pPr algn="ctr"/>
            <a:endParaRPr lang="en-US" sz="12800" b="1" dirty="0" smtClean="0"/>
          </a:p>
          <a:p>
            <a:endParaRPr lang="en-US" sz="3500" dirty="0" smtClean="0"/>
          </a:p>
          <a:p>
            <a:r>
              <a:rPr lang="en-US" sz="5600" dirty="0" smtClean="0"/>
              <a:t>By: Steven </a:t>
            </a:r>
            <a:r>
              <a:rPr lang="en-US" sz="5600" dirty="0" err="1" smtClean="0"/>
              <a:t>Steigman</a:t>
            </a:r>
            <a:endParaRPr lang="en-US" sz="5600" dirty="0" smtClean="0"/>
          </a:p>
          <a:p>
            <a:r>
              <a:rPr lang="en-US" sz="5600" dirty="0" smtClean="0"/>
              <a:t>StevenLTG2015@gmail.com</a:t>
            </a:r>
          </a:p>
          <a:p>
            <a:r>
              <a:rPr lang="en-US" sz="5600" dirty="0" smtClean="0"/>
              <a:t>IVDU High School</a:t>
            </a:r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xmlns="" val="25417568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Best 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feasibility and effectiveness of each solution?</a:t>
            </a:r>
          </a:p>
          <a:p>
            <a:pPr marL="114300" indent="0"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9283514"/>
              </p:ext>
            </p:extLst>
          </p:nvPr>
        </p:nvGraphicFramePr>
        <p:xfrm>
          <a:off x="1143000" y="2438400"/>
          <a:ext cx="63246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150"/>
                <a:gridCol w="1581150"/>
                <a:gridCol w="1581150"/>
                <a:gridCol w="158115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0" y="202021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Feasibility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21219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18531" y="21219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408715" y="253301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1803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Policy Analyst (PPA)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1- Define the Problem</a:t>
            </a:r>
          </a:p>
          <a:p>
            <a:r>
              <a:rPr lang="en-US" dirty="0" smtClean="0"/>
              <a:t>Step 2- Gather the Evidence</a:t>
            </a:r>
          </a:p>
          <a:p>
            <a:r>
              <a:rPr lang="en-US" dirty="0" smtClean="0"/>
              <a:t>Step 3- Identify the Causes</a:t>
            </a:r>
          </a:p>
          <a:p>
            <a:r>
              <a:rPr lang="en-US" dirty="0" smtClean="0"/>
              <a:t>Step 4- Evaluate an Existing Policy</a:t>
            </a:r>
          </a:p>
          <a:p>
            <a:r>
              <a:rPr lang="en-US" dirty="0" smtClean="0"/>
              <a:t>Step 5- Develop Solutions</a:t>
            </a:r>
          </a:p>
          <a:p>
            <a:r>
              <a:rPr lang="en-US" dirty="0" smtClean="0"/>
              <a:t>Step 6- Select the Best Solution</a:t>
            </a:r>
          </a:p>
          <a:p>
            <a:pPr marL="114300" indent="0">
              <a:buNone/>
            </a:pPr>
            <a:r>
              <a:rPr lang="en-US" dirty="0"/>
              <a:t>Source: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flippedtips.com/plegal/ppa/ppasteps.htm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422260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Bullying?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definition of bullying?</a:t>
            </a:r>
          </a:p>
          <a:p>
            <a:r>
              <a:rPr lang="en-US" dirty="0" smtClean="0"/>
              <a:t>Bullying is repeated aggressive actions towards </a:t>
            </a:r>
            <a:r>
              <a:rPr lang="en-US" smtClean="0"/>
              <a:t>another individual </a:t>
            </a:r>
            <a:r>
              <a:rPr lang="en-US" dirty="0" smtClean="0"/>
              <a:t>that includes an imbalance of power</a:t>
            </a:r>
          </a:p>
          <a:p>
            <a:r>
              <a:rPr lang="en-US" dirty="0"/>
              <a:t>Source: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www.stopbullying.gov/what-is-bullying/definition/index.html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778364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Problem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bullying other students at IVDU High School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www.scholastic.com/browse/collection.jsp?id=853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4218" y="2286000"/>
            <a:ext cx="5114925" cy="301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97852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Bullying an Issue?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School should be a safe place for individuals to learn</a:t>
            </a:r>
          </a:p>
          <a:p>
            <a:r>
              <a:rPr lang="en-US" dirty="0" smtClean="0"/>
              <a:t>Bullying is an issue for both the person being bullied and the bully</a:t>
            </a:r>
          </a:p>
          <a:p>
            <a:r>
              <a:rPr lang="en-US" dirty="0" smtClean="0"/>
              <a:t>Individuals who are bullied are more likely to have lower test scores</a:t>
            </a:r>
          </a:p>
          <a:p>
            <a:r>
              <a:rPr lang="en-US" dirty="0" smtClean="0"/>
              <a:t>Individuals who are bullied are more likely to skip school</a:t>
            </a:r>
          </a:p>
          <a:p>
            <a:r>
              <a:rPr lang="en-US" dirty="0" smtClean="0"/>
              <a:t>Individuals who are bullied are more likely to experience anxiety and/or depression</a:t>
            </a:r>
          </a:p>
          <a:p>
            <a:r>
              <a:rPr lang="en-US" dirty="0" smtClean="0"/>
              <a:t>When bullies reach adulthood they tend to act in aggressive ways towards other people in their life</a:t>
            </a:r>
          </a:p>
          <a:p>
            <a:r>
              <a:rPr lang="en-US" dirty="0" smtClean="0"/>
              <a:t>Bullies tend to quit school</a:t>
            </a:r>
          </a:p>
          <a:p>
            <a:r>
              <a:rPr lang="en-US" dirty="0"/>
              <a:t>Source: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www.stopbullying.gov/what-is-bullying/definition/index.html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39777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the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United States of America, 20 percent of students between 9</a:t>
            </a:r>
            <a:r>
              <a:rPr lang="en-US" baseline="30000" dirty="0" smtClean="0"/>
              <a:t>th</a:t>
            </a:r>
            <a:r>
              <a:rPr lang="en-US" dirty="0" smtClean="0"/>
              <a:t> grade and 12</a:t>
            </a:r>
            <a:r>
              <a:rPr lang="en-US" baseline="30000" dirty="0" smtClean="0"/>
              <a:t>th</a:t>
            </a:r>
            <a:r>
              <a:rPr lang="en-US" dirty="0" smtClean="0"/>
              <a:t> grade have been bullied</a:t>
            </a:r>
          </a:p>
          <a:p>
            <a:r>
              <a:rPr lang="en-US" dirty="0" smtClean="0"/>
              <a:t>The most common incidents of bullying involve name calling and teasing</a:t>
            </a:r>
          </a:p>
          <a:p>
            <a:r>
              <a:rPr lang="en-US" dirty="0" smtClean="0"/>
              <a:t>Source: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://www.stopbullying.gov/news/media/facts/#</a:t>
            </a:r>
            <a:r>
              <a:rPr lang="en-US" dirty="0" smtClean="0">
                <a:hlinkClick r:id="rId2"/>
              </a:rPr>
              <a:t>ftn2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Program Files (x86)\Microsoft Office\MEDIA\CAGCAT10\j03052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9691" y="3810000"/>
            <a:ext cx="1600200" cy="257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694932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would an individual be bullied?</a:t>
            </a:r>
          </a:p>
          <a:p>
            <a:r>
              <a:rPr lang="en-US" dirty="0" smtClean="0"/>
              <a:t>Individuals who are bullied tend to not have adequate social skills</a:t>
            </a:r>
          </a:p>
          <a:p>
            <a:r>
              <a:rPr lang="en-US" dirty="0" smtClean="0"/>
              <a:t>Individuals who are bullied tend to have less friends</a:t>
            </a:r>
          </a:p>
          <a:p>
            <a:r>
              <a:rPr lang="en-US" dirty="0" smtClean="0"/>
              <a:t>Individuals who are bullied tend to appear dissimilar from their peers</a:t>
            </a:r>
          </a:p>
          <a:p>
            <a:pPr marL="114300" indent="0">
              <a:buNone/>
            </a:pPr>
            <a:r>
              <a:rPr lang="en-US" dirty="0"/>
              <a:t>Source: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www.nichd.nih.gov/health/topics/bullying/conditioninfo/Pages/risk-factors.aspx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80637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an Existing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school’s current policy on bullying?</a:t>
            </a:r>
          </a:p>
          <a:p>
            <a:r>
              <a:rPr lang="en-US" dirty="0" smtClean="0"/>
              <a:t>Is it an effective policy?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Source: </a:t>
            </a:r>
            <a:r>
              <a:rPr lang="en-US" dirty="0">
                <a:hlinkClick r:id="rId2"/>
              </a:rPr>
              <a:t>http://excelsioryc.org/2014/07/31/bullying-the-problem-prevention-and-promising-advice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2590800"/>
            <a:ext cx="3626224" cy="303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361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three solutions in order to decrease bullying in school?</a:t>
            </a:r>
          </a:p>
          <a:p>
            <a:r>
              <a:rPr lang="en-US" dirty="0" smtClean="0"/>
              <a:t>Solution 1- Incorporate a social skills class within school to teach prosocial behaviors to students</a:t>
            </a:r>
          </a:p>
          <a:p>
            <a:r>
              <a:rPr lang="en-US" dirty="0" smtClean="0"/>
              <a:t>Solution 2- Have the bully apologize to the individual who was bullied</a:t>
            </a:r>
          </a:p>
          <a:p>
            <a:r>
              <a:rPr lang="en-US" dirty="0" smtClean="0"/>
              <a:t>Solution 3- Suspend the bully from school if the individual bullies another student on 3 separate occasions.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61141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201</TotalTime>
  <Words>391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Reducing Bullying in Schools</vt:lpstr>
      <vt:lpstr>Public Policy Analyst (PPA) </vt:lpstr>
      <vt:lpstr>What is Bullying?  </vt:lpstr>
      <vt:lpstr>Define the Problem </vt:lpstr>
      <vt:lpstr>Why is Bullying an Issue? </vt:lpstr>
      <vt:lpstr>Gather the Evidence</vt:lpstr>
      <vt:lpstr>Identify the Causes</vt:lpstr>
      <vt:lpstr>Evaluate an Existing Policy</vt:lpstr>
      <vt:lpstr>Develop Solutions</vt:lpstr>
      <vt:lpstr>Select the Best 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Aggression in Schools</dc:title>
  <dc:creator>admin</dc:creator>
  <cp:lastModifiedBy>ann nigro</cp:lastModifiedBy>
  <cp:revision>28</cp:revision>
  <dcterms:created xsi:type="dcterms:W3CDTF">2015-02-16T15:47:57Z</dcterms:created>
  <dcterms:modified xsi:type="dcterms:W3CDTF">2015-02-24T00:40:03Z</dcterms:modified>
</cp:coreProperties>
</file>