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6" r:id="rId4"/>
    <p:sldId id="258" r:id="rId5"/>
    <p:sldId id="265" r:id="rId6"/>
    <p:sldId id="259" r:id="rId7"/>
    <p:sldId id="261" r:id="rId8"/>
    <p:sldId id="260" r:id="rId9"/>
    <p:sldId id="262"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E8476A-89C8-4B11-93EC-BD557E8D34BE}"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336758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8476A-89C8-4B11-93EC-BD557E8D34BE}"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2159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8476A-89C8-4B11-93EC-BD557E8D34BE}"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2836100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8476A-89C8-4B11-93EC-BD557E8D34BE}"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32974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E8476A-89C8-4B11-93EC-BD557E8D34BE}"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33535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E8476A-89C8-4B11-93EC-BD557E8D34BE}" type="datetimeFigureOut">
              <a:rPr lang="en-US" smtClean="0"/>
              <a:pPr/>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25211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E8476A-89C8-4B11-93EC-BD557E8D34BE}" type="datetimeFigureOut">
              <a:rPr lang="en-US" smtClean="0"/>
              <a:pPr/>
              <a:t>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78659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E8476A-89C8-4B11-93EC-BD557E8D34BE}" type="datetimeFigureOut">
              <a:rPr lang="en-US" smtClean="0"/>
              <a:pPr/>
              <a:t>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205492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8476A-89C8-4B11-93EC-BD557E8D34BE}" type="datetimeFigureOut">
              <a:rPr lang="en-US" smtClean="0"/>
              <a:pPr/>
              <a:t>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360948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8476A-89C8-4B11-93EC-BD557E8D34BE}" type="datetimeFigureOut">
              <a:rPr lang="en-US" smtClean="0"/>
              <a:pPr/>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13196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8476A-89C8-4B11-93EC-BD557E8D34BE}" type="datetimeFigureOut">
              <a:rPr lang="en-US" smtClean="0"/>
              <a:pPr/>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21250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7000">
              <a:srgbClr val="0A128C"/>
            </a:gs>
            <a:gs pos="70000">
              <a:srgbClr val="181CC7"/>
            </a:gs>
            <a:gs pos="88000">
              <a:srgbClr val="7005D4"/>
            </a:gs>
            <a:gs pos="81000">
              <a:srgbClr val="8C3D9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8476A-89C8-4B11-93EC-BD557E8D34BE}" type="datetimeFigureOut">
              <a:rPr lang="en-US" smtClean="0"/>
              <a:pPr/>
              <a:t>2/23/2015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512B5E-5CEF-4AF2-89A5-E3819D4EA2B9}" type="slidenum">
              <a:rPr lang="en-US" smtClean="0"/>
              <a:pPr/>
              <a:t>‹#›</a:t>
            </a:fld>
            <a:endParaRPr lang="en-US"/>
          </a:p>
        </p:txBody>
      </p:sp>
    </p:spTree>
    <p:extLst>
      <p:ext uri="{BB962C8B-B14F-4D97-AF65-F5344CB8AC3E}">
        <p14:creationId xmlns:p14="http://schemas.microsoft.com/office/powerpoint/2010/main" xmlns="" val="3120053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ercurynews.com/portal/education/ci_24640781/u-s-students-score-below-international-averages-math?_loopback=1"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flippedtips.com/plegal/tips/worksheet3.html"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92" y="0"/>
            <a:ext cx="9139621" cy="6845894"/>
          </a:xfrm>
          <a:prstGeom prst="rect">
            <a:avLst/>
          </a:prstGeom>
        </p:spPr>
      </p:pic>
      <p:sp>
        <p:nvSpPr>
          <p:cNvPr id="5" name="TextBox 4"/>
          <p:cNvSpPr txBox="1"/>
          <p:nvPr/>
        </p:nvSpPr>
        <p:spPr>
          <a:xfrm>
            <a:off x="2971799" y="5922564"/>
            <a:ext cx="3276600" cy="923330"/>
          </a:xfrm>
          <a:prstGeom prst="rect">
            <a:avLst/>
          </a:prstGeom>
          <a:noFill/>
        </p:spPr>
        <p:txBody>
          <a:bodyPr wrap="square" rtlCol="0">
            <a:spAutoFit/>
          </a:bodyPr>
          <a:lstStyle/>
          <a:p>
            <a:r>
              <a:rPr lang="en-US" dirty="0" smtClean="0">
                <a:solidFill>
                  <a:srgbClr val="FFFF00"/>
                </a:solidFill>
                <a:latin typeface="Comic Sans MS" panose="030F0702030302020204" pitchFamily="66" charset="0"/>
              </a:rPr>
              <a:t>Name: Sarah Shimkus</a:t>
            </a:r>
          </a:p>
          <a:p>
            <a:r>
              <a:rPr lang="en-US" dirty="0" smtClean="0">
                <a:solidFill>
                  <a:srgbClr val="FFFF00"/>
                </a:solidFill>
                <a:latin typeface="Comic Sans MS" panose="030F0702030302020204" pitchFamily="66" charset="0"/>
              </a:rPr>
              <a:t>School: I.S. 62</a:t>
            </a:r>
          </a:p>
          <a:p>
            <a:r>
              <a:rPr lang="en-US" dirty="0" smtClean="0">
                <a:solidFill>
                  <a:srgbClr val="FFFF00"/>
                </a:solidFill>
                <a:latin typeface="Comic Sans MS" panose="030F0702030302020204" pitchFamily="66" charset="0"/>
              </a:rPr>
              <a:t>sshimkus@schools.nyc.gov</a:t>
            </a:r>
            <a:endParaRPr lang="en-US" dirty="0">
              <a:solidFill>
                <a:srgbClr val="FFFF00"/>
              </a:solidFill>
              <a:latin typeface="Comic Sans MS" panose="030F0702030302020204" pitchFamily="66" charset="0"/>
            </a:endParaRPr>
          </a:p>
        </p:txBody>
      </p:sp>
      <p:sp>
        <p:nvSpPr>
          <p:cNvPr id="7" name="Rectangle 6"/>
          <p:cNvSpPr/>
          <p:nvPr/>
        </p:nvSpPr>
        <p:spPr>
          <a:xfrm>
            <a:off x="609600" y="381000"/>
            <a:ext cx="8000999" cy="378565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U.S. students are receiving low </a:t>
            </a:r>
            <a:r>
              <a:rPr lang="en-US" sz="8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t>
            </a: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ath </a:t>
            </a:r>
            <a:r>
              <a:rPr lang="en-US" sz="8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a:t>
            </a: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est </a:t>
            </a:r>
            <a:r>
              <a:rPr lang="en-US" sz="8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a:t>
            </a: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cores</a:t>
            </a:r>
            <a:endParaRPr lang="en-US"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38989" y="4255004"/>
            <a:ext cx="2345449" cy="183832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629400" y="4102605"/>
            <a:ext cx="2133600" cy="2143125"/>
          </a:xfrm>
          <a:prstGeom prst="rect">
            <a:avLst/>
          </a:prstGeom>
        </p:spPr>
      </p:pic>
    </p:spTree>
    <p:extLst>
      <p:ext uri="{BB962C8B-B14F-4D97-AF65-F5344CB8AC3E}">
        <p14:creationId xmlns:p14="http://schemas.microsoft.com/office/powerpoint/2010/main" xmlns="" val="2527307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Algerian" panose="04020705040A02060702" pitchFamily="82" charset="0"/>
              </a:rPr>
              <a:t>Identifying the Causes</a:t>
            </a:r>
            <a:endParaRPr lang="en-US"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457200" y="1371600"/>
            <a:ext cx="8229600" cy="4525963"/>
          </a:xfrm>
        </p:spPr>
        <p:txBody>
          <a:bodyPr>
            <a:normAutofit fontScale="92500" lnSpcReduction="20000"/>
          </a:bodyPr>
          <a:lstStyle/>
          <a:p>
            <a:pPr>
              <a:lnSpc>
                <a:spcPct val="110000"/>
              </a:lnSpc>
            </a:pPr>
            <a:r>
              <a:rPr lang="en-US" b="1" dirty="0" smtClean="0">
                <a:solidFill>
                  <a:schemeClr val="tx2">
                    <a:lumMod val="75000"/>
                  </a:schemeClr>
                </a:solidFill>
                <a:latin typeface="Comic Sans MS" panose="030F0702030302020204" pitchFamily="66" charset="0"/>
              </a:rPr>
              <a:t>Low student motivation to learn math:</a:t>
            </a:r>
          </a:p>
          <a:p>
            <a:pPr>
              <a:lnSpc>
                <a:spcPct val="110000"/>
              </a:lnSpc>
            </a:pPr>
            <a:endParaRPr lang="en-US" dirty="0" smtClean="0">
              <a:solidFill>
                <a:schemeClr val="tx2">
                  <a:lumMod val="75000"/>
                </a:schemeClr>
              </a:solidFill>
              <a:latin typeface="Comic Sans MS" panose="030F0702030302020204" pitchFamily="66" charset="0"/>
            </a:endParaRPr>
          </a:p>
          <a:p>
            <a:pPr marL="0" indent="0">
              <a:lnSpc>
                <a:spcPct val="110000"/>
              </a:lnSpc>
              <a:buNone/>
            </a:pPr>
            <a:r>
              <a:rPr lang="en-US" dirty="0" smtClean="0">
                <a:solidFill>
                  <a:schemeClr val="tx2">
                    <a:lumMod val="75000"/>
                  </a:schemeClr>
                </a:solidFill>
                <a:latin typeface="Comic Sans MS" panose="030F0702030302020204" pitchFamily="66" charset="0"/>
              </a:rPr>
              <a:t>"</a:t>
            </a:r>
            <a:r>
              <a:rPr lang="en-US" dirty="0">
                <a:solidFill>
                  <a:schemeClr val="tx2">
                    <a:lumMod val="75000"/>
                  </a:schemeClr>
                </a:solidFill>
                <a:latin typeface="Comic Sans MS" panose="030F0702030302020204" pitchFamily="66" charset="0"/>
              </a:rPr>
              <a:t>Students in the U.S. are largely satisfied with their school and view teacher-student relations positively. But they do not report strong motivation towards learning mathematics: only 50 percent [of] students agreed that they are interested in learning mathematics, slightly below the OECD average of 53 percent."</a:t>
            </a:r>
          </a:p>
        </p:txBody>
      </p:sp>
    </p:spTree>
    <p:extLst>
      <p:ext uri="{BB962C8B-B14F-4D97-AF65-F5344CB8AC3E}">
        <p14:creationId xmlns:p14="http://schemas.microsoft.com/office/powerpoint/2010/main" xmlns="" val="3310945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Algerian" panose="04020705040A02060702" pitchFamily="82" charset="0"/>
              </a:rPr>
              <a:t>Homework </a:t>
            </a:r>
            <a:endParaRPr lang="en-US" dirty="0">
              <a:solidFill>
                <a:srgbClr val="C00000"/>
              </a:solidFill>
              <a:latin typeface="Algerian" panose="04020705040A02060702" pitchFamily="82"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tx2">
                    <a:lumMod val="75000"/>
                  </a:schemeClr>
                </a:solidFill>
                <a:latin typeface="Comic Sans MS" panose="030F0702030302020204" pitchFamily="66" charset="0"/>
              </a:rPr>
              <a:t>1.) Are there any existing policies to solve this problem?</a:t>
            </a:r>
          </a:p>
          <a:p>
            <a:pPr marL="0" indent="0">
              <a:buNone/>
            </a:pPr>
            <a:endParaRPr lang="en-US" sz="4000" dirty="0">
              <a:solidFill>
                <a:schemeClr val="tx2">
                  <a:lumMod val="75000"/>
                </a:schemeClr>
              </a:solidFill>
              <a:latin typeface="Comic Sans MS" panose="030F0702030302020204" pitchFamily="66" charset="0"/>
            </a:endParaRPr>
          </a:p>
          <a:p>
            <a:pPr marL="0" indent="0">
              <a:buNone/>
            </a:pPr>
            <a:r>
              <a:rPr lang="en-US" sz="4000" dirty="0" smtClean="0">
                <a:solidFill>
                  <a:schemeClr val="tx2">
                    <a:lumMod val="75000"/>
                  </a:schemeClr>
                </a:solidFill>
                <a:latin typeface="Comic Sans MS" panose="030F0702030302020204" pitchFamily="66" charset="0"/>
              </a:rPr>
              <a:t>2.) List three other solutions to solve this problem. </a:t>
            </a:r>
            <a:endParaRPr lang="en-US" sz="4000" dirty="0">
              <a:solidFill>
                <a:schemeClr val="tx2">
                  <a:lumMod val="75000"/>
                </a:schemeClr>
              </a:solidFill>
              <a:latin typeface="Comic Sans MS" panose="030F0702030302020204" pitchFamily="66" charset="0"/>
            </a:endParaRPr>
          </a:p>
        </p:txBody>
      </p:sp>
    </p:spTree>
    <p:extLst>
      <p:ext uri="{BB962C8B-B14F-4D97-AF65-F5344CB8AC3E}">
        <p14:creationId xmlns:p14="http://schemas.microsoft.com/office/powerpoint/2010/main" xmlns="" val="920333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92" y="0"/>
            <a:ext cx="9155783" cy="6858000"/>
          </a:xfrm>
          <a:prstGeom prst="rect">
            <a:avLst/>
          </a:prstGeom>
        </p:spPr>
      </p:pic>
      <p:sp>
        <p:nvSpPr>
          <p:cNvPr id="2" name="Title 1"/>
          <p:cNvSpPr>
            <a:spLocks noGrp="1"/>
          </p:cNvSpPr>
          <p:nvPr>
            <p:ph type="title"/>
          </p:nvPr>
        </p:nvSpPr>
        <p:spPr>
          <a:xfrm>
            <a:off x="457199" y="685800"/>
            <a:ext cx="8229600" cy="944562"/>
          </a:xfrm>
        </p:spPr>
        <p:txBody>
          <a:bodyPr>
            <a:normAutofit fontScale="90000"/>
          </a:bodyPr>
          <a:lstStyle/>
          <a:p>
            <a:r>
              <a:rPr lang="en-US" sz="3600" dirty="0" smtClean="0">
                <a:solidFill>
                  <a:srgbClr val="FF0066"/>
                </a:solidFill>
                <a:latin typeface="Algerian" panose="04020705040A02060702" pitchFamily="82" charset="0"/>
              </a:rPr>
              <a:t>What is Public Policy Analyst (PPA)?</a:t>
            </a:r>
            <a:endParaRPr lang="en-US" sz="3600" dirty="0">
              <a:solidFill>
                <a:srgbClr val="FF0066"/>
              </a:solidFill>
              <a:latin typeface="Algerian" panose="04020705040A02060702" pitchFamily="82" charset="0"/>
            </a:endParaRPr>
          </a:p>
        </p:txBody>
      </p:sp>
      <p:sp>
        <p:nvSpPr>
          <p:cNvPr id="3" name="Content Placeholder 2"/>
          <p:cNvSpPr>
            <a:spLocks noGrp="1"/>
          </p:cNvSpPr>
          <p:nvPr>
            <p:ph idx="1"/>
          </p:nvPr>
        </p:nvSpPr>
        <p:spPr>
          <a:xfrm>
            <a:off x="838199" y="1600200"/>
            <a:ext cx="7467600" cy="4572000"/>
          </a:xfrm>
        </p:spPr>
        <p:txBody>
          <a:bodyPr/>
          <a:lstStyle/>
          <a:p>
            <a:pPr marL="0" indent="0">
              <a:buNone/>
            </a:pPr>
            <a:r>
              <a:rPr lang="en-US" dirty="0">
                <a:solidFill>
                  <a:schemeClr val="accent4">
                    <a:lumMod val="75000"/>
                  </a:schemeClr>
                </a:solidFill>
                <a:latin typeface="Comic Sans MS" panose="030F0702030302020204" pitchFamily="66" charset="0"/>
              </a:rPr>
              <a:t>A public policy is a government action usually intended to deal with a social problem. Every day policies are </a:t>
            </a:r>
            <a:r>
              <a:rPr lang="en-US" smtClean="0">
                <a:solidFill>
                  <a:schemeClr val="accent4">
                    <a:lumMod val="75000"/>
                  </a:schemeClr>
                </a:solidFill>
                <a:latin typeface="Comic Sans MS" panose="030F0702030302020204" pitchFamily="66" charset="0"/>
              </a:rPr>
              <a:t>enacted </a:t>
            </a:r>
            <a:r>
              <a:rPr lang="en-US" smtClean="0">
                <a:solidFill>
                  <a:schemeClr val="accent4">
                    <a:lumMod val="75000"/>
                  </a:schemeClr>
                </a:solidFill>
                <a:latin typeface="Comic Sans MS" panose="030F0702030302020204" pitchFamily="66" charset="0"/>
              </a:rPr>
              <a:t>in our </a:t>
            </a:r>
            <a:r>
              <a:rPr lang="en-US" dirty="0" smtClean="0">
                <a:solidFill>
                  <a:schemeClr val="accent4">
                    <a:lumMod val="75000"/>
                  </a:schemeClr>
                </a:solidFill>
                <a:latin typeface="Comic Sans MS" panose="030F0702030302020204" pitchFamily="66" charset="0"/>
              </a:rPr>
              <a:t>school that </a:t>
            </a:r>
            <a:r>
              <a:rPr lang="en-US" dirty="0">
                <a:solidFill>
                  <a:schemeClr val="accent4">
                    <a:lumMod val="75000"/>
                  </a:schemeClr>
                </a:solidFill>
                <a:latin typeface="Comic Sans MS" panose="030F0702030302020204" pitchFamily="66" charset="0"/>
              </a:rPr>
              <a:t>will affect your life. </a:t>
            </a:r>
          </a:p>
          <a:p>
            <a:pPr marL="0" indent="0">
              <a:buNone/>
            </a:pPr>
            <a:r>
              <a:rPr lang="en-US" dirty="0" smtClean="0">
                <a:solidFill>
                  <a:srgbClr val="FF0066"/>
                </a:solidFill>
                <a:latin typeface="Arial" panose="020B0604020202020204" pitchFamily="34" charset="0"/>
                <a:cs typeface="Arial" panose="020B0604020202020204" pitchFamily="34" charset="0"/>
              </a:rPr>
              <a:t>What are some social problems in math class?</a:t>
            </a:r>
            <a:endParaRPr lang="en-US" dirty="0">
              <a:solidFill>
                <a:srgbClr val="FF0066"/>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33829" y="4658871"/>
            <a:ext cx="1633105" cy="2141367"/>
          </a:xfrm>
          <a:prstGeom prst="rect">
            <a:avLst/>
          </a:prstGeom>
        </p:spPr>
      </p:pic>
    </p:spTree>
    <p:extLst>
      <p:ext uri="{BB962C8B-B14F-4D97-AF65-F5344CB8AC3E}">
        <p14:creationId xmlns:p14="http://schemas.microsoft.com/office/powerpoint/2010/main" xmlns="" val="66290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92" y="0"/>
            <a:ext cx="9149892" cy="6853587"/>
          </a:xfrm>
          <a:prstGeom prst="rect">
            <a:avLst/>
          </a:prstGeom>
        </p:spPr>
      </p:pic>
      <p:sp>
        <p:nvSpPr>
          <p:cNvPr id="2" name="Title 1"/>
          <p:cNvSpPr>
            <a:spLocks noGrp="1"/>
          </p:cNvSpPr>
          <p:nvPr>
            <p:ph type="ctrTitle"/>
          </p:nvPr>
        </p:nvSpPr>
        <p:spPr>
          <a:xfrm>
            <a:off x="228600" y="609600"/>
            <a:ext cx="8001000" cy="1470025"/>
          </a:xfrm>
        </p:spPr>
        <p:txBody>
          <a:bodyPr/>
          <a:lstStyle/>
          <a:p>
            <a:r>
              <a:rPr lang="en-US" altLang="en-US" dirty="0" smtClean="0">
                <a:solidFill>
                  <a:srgbClr val="FF0066"/>
                </a:solidFill>
                <a:latin typeface="Algerian" panose="04020705040A02060702" pitchFamily="82" charset="0"/>
              </a:rPr>
              <a:t>Public Policy Analyst Steps</a:t>
            </a:r>
            <a:endParaRPr lang="en-US" dirty="0">
              <a:solidFill>
                <a:srgbClr val="FF0066"/>
              </a:solidFill>
              <a:latin typeface="Algerian" panose="04020705040A02060702" pitchFamily="82" charset="0"/>
            </a:endParaRPr>
          </a:p>
        </p:txBody>
      </p:sp>
      <p:sp>
        <p:nvSpPr>
          <p:cNvPr id="3" name="Subtitle 2"/>
          <p:cNvSpPr>
            <a:spLocks noGrp="1"/>
          </p:cNvSpPr>
          <p:nvPr>
            <p:ph type="subTitle" idx="1"/>
          </p:nvPr>
        </p:nvSpPr>
        <p:spPr>
          <a:xfrm>
            <a:off x="1025754" y="1752600"/>
            <a:ext cx="7086600" cy="4114800"/>
          </a:xfrm>
        </p:spPr>
        <p:txBody>
          <a:bodyPr/>
          <a:lstStyle/>
          <a:p>
            <a:pPr marL="457200" indent="-457200" algn="l">
              <a:buFont typeface="Arial" panose="020B0604020202020204" pitchFamily="34" charset="0"/>
              <a:buChar char="•"/>
            </a:pPr>
            <a:r>
              <a:rPr lang="en-US" altLang="en-US" dirty="0" smtClean="0">
                <a:solidFill>
                  <a:schemeClr val="tx2">
                    <a:lumMod val="75000"/>
                  </a:schemeClr>
                </a:solidFill>
                <a:latin typeface="Comic Sans MS" panose="030F0702030302020204" pitchFamily="66" charset="0"/>
              </a:rPr>
              <a:t>Define the problem</a:t>
            </a:r>
          </a:p>
          <a:p>
            <a:pPr marL="457200" indent="-457200" algn="l">
              <a:buFont typeface="Arial" panose="020B0604020202020204" pitchFamily="34" charset="0"/>
              <a:buChar char="•"/>
            </a:pPr>
            <a:r>
              <a:rPr lang="en-US" altLang="en-US" dirty="0" smtClean="0">
                <a:solidFill>
                  <a:schemeClr val="tx2">
                    <a:lumMod val="75000"/>
                  </a:schemeClr>
                </a:solidFill>
                <a:latin typeface="Comic Sans MS" panose="030F0702030302020204" pitchFamily="66" charset="0"/>
              </a:rPr>
              <a:t>Gather the evidence</a:t>
            </a:r>
          </a:p>
          <a:p>
            <a:pPr marL="457200" indent="-457200" algn="l">
              <a:buFont typeface="Arial" panose="020B0604020202020204" pitchFamily="34" charset="0"/>
              <a:buChar char="•"/>
            </a:pPr>
            <a:r>
              <a:rPr lang="en-US" altLang="en-US" dirty="0" smtClean="0">
                <a:solidFill>
                  <a:schemeClr val="tx2">
                    <a:lumMod val="75000"/>
                  </a:schemeClr>
                </a:solidFill>
                <a:latin typeface="Comic Sans MS" panose="030F0702030302020204" pitchFamily="66" charset="0"/>
              </a:rPr>
              <a:t>Identify the causes</a:t>
            </a:r>
          </a:p>
          <a:p>
            <a:pPr marL="457200" indent="-457200" algn="l">
              <a:buFont typeface="Arial" panose="020B0604020202020204" pitchFamily="34" charset="0"/>
              <a:buChar char="•"/>
            </a:pPr>
            <a:r>
              <a:rPr lang="en-US" altLang="en-US" dirty="0" smtClean="0">
                <a:solidFill>
                  <a:schemeClr val="tx2">
                    <a:lumMod val="75000"/>
                  </a:schemeClr>
                </a:solidFill>
                <a:latin typeface="Comic Sans MS" panose="030F0702030302020204" pitchFamily="66" charset="0"/>
              </a:rPr>
              <a:t>Evaluate an existing policy</a:t>
            </a:r>
          </a:p>
          <a:p>
            <a:pPr marL="457200" indent="-457200" algn="l">
              <a:buFont typeface="Arial" panose="020B0604020202020204" pitchFamily="34" charset="0"/>
              <a:buChar char="•"/>
            </a:pPr>
            <a:r>
              <a:rPr lang="en-US" altLang="en-US" dirty="0" smtClean="0">
                <a:solidFill>
                  <a:schemeClr val="tx2">
                    <a:lumMod val="75000"/>
                  </a:schemeClr>
                </a:solidFill>
                <a:latin typeface="Comic Sans MS" panose="030F0702030302020204" pitchFamily="66" charset="0"/>
              </a:rPr>
              <a:t>Develop solutions</a:t>
            </a:r>
          </a:p>
          <a:p>
            <a:pPr marL="457200" indent="-457200" algn="l">
              <a:buFont typeface="Arial" panose="020B0604020202020204" pitchFamily="34" charset="0"/>
              <a:buChar char="•"/>
            </a:pPr>
            <a:r>
              <a:rPr lang="en-US" altLang="en-US" dirty="0" smtClean="0">
                <a:solidFill>
                  <a:schemeClr val="tx2">
                    <a:lumMod val="75000"/>
                  </a:schemeClr>
                </a:solidFill>
                <a:latin typeface="Comic Sans MS" panose="030F0702030302020204" pitchFamily="66" charset="0"/>
              </a:rPr>
              <a:t>Select the best solution (Feasibility vs. Effectiveness)</a:t>
            </a:r>
          </a:p>
          <a:p>
            <a:endParaRPr lang="en-US" dirty="0"/>
          </a:p>
        </p:txBody>
      </p:sp>
    </p:spTree>
    <p:extLst>
      <p:ext uri="{BB962C8B-B14F-4D97-AF65-F5344CB8AC3E}">
        <p14:creationId xmlns:p14="http://schemas.microsoft.com/office/powerpoint/2010/main" xmlns="" val="183617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0782" y="13855"/>
            <a:ext cx="9144000" cy="6858000"/>
          </a:xfrm>
          <a:prstGeom prst="rect">
            <a:avLst/>
          </a:prstGeom>
        </p:spPr>
      </p:pic>
      <p:sp>
        <p:nvSpPr>
          <p:cNvPr id="2" name="Title 1"/>
          <p:cNvSpPr>
            <a:spLocks noGrp="1"/>
          </p:cNvSpPr>
          <p:nvPr>
            <p:ph type="title"/>
          </p:nvPr>
        </p:nvSpPr>
        <p:spPr>
          <a:xfrm>
            <a:off x="949037" y="304800"/>
            <a:ext cx="8229600" cy="1143000"/>
          </a:xfrm>
        </p:spPr>
        <p:txBody>
          <a:bodyPr/>
          <a:lstStyle/>
          <a:p>
            <a:r>
              <a:rPr lang="en-US" dirty="0" smtClean="0">
                <a:solidFill>
                  <a:srgbClr val="C00000"/>
                </a:solidFill>
                <a:latin typeface="Algerian" panose="04020705040A02060702" pitchFamily="82" charset="0"/>
              </a:rPr>
              <a:t>Defining the Problem</a:t>
            </a:r>
            <a:endParaRPr lang="en-US"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4038600" y="1752600"/>
            <a:ext cx="4648200" cy="4525963"/>
          </a:xfrm>
        </p:spPr>
        <p:txBody>
          <a:bodyPr>
            <a:normAutofit/>
          </a:bodyPr>
          <a:lstStyle/>
          <a:p>
            <a:pPr marL="0" indent="0">
              <a:buNone/>
            </a:pPr>
            <a:r>
              <a:rPr lang="en-US" sz="3600" dirty="0" smtClean="0">
                <a:solidFill>
                  <a:schemeClr val="tx2">
                    <a:lumMod val="50000"/>
                  </a:schemeClr>
                </a:solidFill>
                <a:latin typeface="Comic Sans MS" panose="030F0702030302020204" pitchFamily="66" charset="0"/>
              </a:rPr>
              <a:t>Students in the United States are receiving low test scores in math compared to their other subjects. </a:t>
            </a:r>
            <a:endParaRPr lang="en-US" sz="3600" dirty="0">
              <a:solidFill>
                <a:schemeClr val="tx2">
                  <a:lumMod val="50000"/>
                </a:schemeClr>
              </a:solidFill>
              <a:latin typeface="Comic Sans MS" panose="030F0702030302020204" pitchFamily="66"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2133600"/>
            <a:ext cx="2857500" cy="3429000"/>
          </a:xfrm>
          <a:prstGeom prst="rect">
            <a:avLst/>
          </a:prstGeom>
        </p:spPr>
      </p:pic>
    </p:spTree>
    <p:extLst>
      <p:ext uri="{BB962C8B-B14F-4D97-AF65-F5344CB8AC3E}">
        <p14:creationId xmlns:p14="http://schemas.microsoft.com/office/powerpoint/2010/main" xmlns="" val="421801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330" y="0"/>
            <a:ext cx="9125339" cy="6858000"/>
          </a:xfrm>
          <a:prstGeom prst="rect">
            <a:avLst/>
          </a:prstGeom>
        </p:spPr>
      </p:pic>
      <p:sp>
        <p:nvSpPr>
          <p:cNvPr id="2" name="Title 1"/>
          <p:cNvSpPr>
            <a:spLocks noGrp="1"/>
          </p:cNvSpPr>
          <p:nvPr>
            <p:ph type="title"/>
          </p:nvPr>
        </p:nvSpPr>
        <p:spPr>
          <a:xfrm>
            <a:off x="457200" y="304800"/>
            <a:ext cx="8229600" cy="1143000"/>
          </a:xfrm>
        </p:spPr>
        <p:txBody>
          <a:bodyPr/>
          <a:lstStyle/>
          <a:p>
            <a:r>
              <a:rPr lang="en-US" dirty="0" smtClean="0">
                <a:solidFill>
                  <a:srgbClr val="C00000"/>
                </a:solidFill>
                <a:latin typeface="Algerian" panose="04020705040A02060702" pitchFamily="82" charset="0"/>
              </a:rPr>
              <a:t>Turn and Talk</a:t>
            </a:r>
            <a:endParaRPr lang="en-US" dirty="0">
              <a:solidFill>
                <a:srgbClr val="C00000"/>
              </a:solidFill>
              <a:latin typeface="Algerian" panose="04020705040A02060702" pitchFamily="82" charset="0"/>
            </a:endParaRPr>
          </a:p>
        </p:txBody>
      </p:sp>
      <p:sp>
        <p:nvSpPr>
          <p:cNvPr id="3" name="Content Placeholder 2"/>
          <p:cNvSpPr>
            <a:spLocks noGrp="1"/>
          </p:cNvSpPr>
          <p:nvPr>
            <p:ph idx="1"/>
          </p:nvPr>
        </p:nvSpPr>
        <p:spPr/>
        <p:txBody>
          <a:bodyPr>
            <a:normAutofit/>
          </a:bodyPr>
          <a:lstStyle/>
          <a:p>
            <a:pPr marL="0" indent="0">
              <a:buNone/>
            </a:pPr>
            <a:r>
              <a:rPr lang="en-US" sz="3600" dirty="0" smtClean="0">
                <a:solidFill>
                  <a:schemeClr val="tx2">
                    <a:lumMod val="50000"/>
                  </a:schemeClr>
                </a:solidFill>
                <a:latin typeface="Comic Sans MS" panose="030F0702030302020204" pitchFamily="66" charset="0"/>
              </a:rPr>
              <a:t>With your partner, discuss three social conditions that can result from this problem.</a:t>
            </a:r>
          </a:p>
          <a:p>
            <a:pPr marL="0" indent="0">
              <a:buNone/>
            </a:pPr>
            <a:endParaRPr lang="en-US" sz="3600" dirty="0">
              <a:solidFill>
                <a:schemeClr val="tx2">
                  <a:lumMod val="50000"/>
                </a:schemeClr>
              </a:solidFill>
              <a:latin typeface="Comic Sans MS" panose="030F0702030302020204" pitchFamily="66" charset="0"/>
            </a:endParaRPr>
          </a:p>
          <a:p>
            <a:pPr marL="0" indent="0">
              <a:buNone/>
            </a:pPr>
            <a:r>
              <a:rPr lang="en-US" sz="3600" dirty="0" smtClean="0">
                <a:solidFill>
                  <a:schemeClr val="tx2">
                    <a:lumMod val="50000"/>
                  </a:schemeClr>
                </a:solidFill>
                <a:latin typeface="Comic Sans MS" panose="030F0702030302020204" pitchFamily="66" charset="0"/>
              </a:rPr>
              <a:t>(i.e. Students may not be prepared for the next grade.)</a:t>
            </a:r>
            <a:endParaRPr lang="en-US" sz="3600" dirty="0">
              <a:solidFill>
                <a:schemeClr val="tx2">
                  <a:lumMod val="50000"/>
                </a:schemeClr>
              </a:solidFill>
              <a:latin typeface="Comic Sans MS" panose="030F0702030302020204" pitchFamily="66" charset="0"/>
            </a:endParaRPr>
          </a:p>
        </p:txBody>
      </p:sp>
    </p:spTree>
    <p:extLst>
      <p:ext uri="{BB962C8B-B14F-4D97-AF65-F5344CB8AC3E}">
        <p14:creationId xmlns:p14="http://schemas.microsoft.com/office/powerpoint/2010/main" xmlns="" val="328300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92" y="0"/>
            <a:ext cx="9155783" cy="6858000"/>
          </a:xfrm>
          <a:prstGeom prst="rect">
            <a:avLst/>
          </a:prstGeom>
        </p:spPr>
      </p:pic>
      <p:sp>
        <p:nvSpPr>
          <p:cNvPr id="2" name="Title 1"/>
          <p:cNvSpPr>
            <a:spLocks noGrp="1"/>
          </p:cNvSpPr>
          <p:nvPr>
            <p:ph type="title"/>
          </p:nvPr>
        </p:nvSpPr>
        <p:spPr/>
        <p:txBody>
          <a:bodyPr/>
          <a:lstStyle/>
          <a:p>
            <a:r>
              <a:rPr lang="en-US" dirty="0" smtClean="0">
                <a:solidFill>
                  <a:schemeClr val="tx2">
                    <a:lumMod val="50000"/>
                  </a:schemeClr>
                </a:solidFill>
                <a:latin typeface="Algerian" panose="04020705040A02060702" pitchFamily="82" charset="0"/>
              </a:rPr>
              <a:t>Gather the Evidence</a:t>
            </a:r>
            <a:endParaRPr lang="en-US" dirty="0">
              <a:solidFill>
                <a:schemeClr val="tx2">
                  <a:lumMod val="50000"/>
                </a:schemeClr>
              </a:solidFill>
              <a:latin typeface="Algerian" panose="04020705040A02060702" pitchFamily="82" charset="0"/>
            </a:endParaRPr>
          </a:p>
        </p:txBody>
      </p:sp>
      <p:sp>
        <p:nvSpPr>
          <p:cNvPr id="3" name="Content Placeholder 2"/>
          <p:cNvSpPr>
            <a:spLocks noGrp="1"/>
          </p:cNvSpPr>
          <p:nvPr>
            <p:ph idx="1"/>
          </p:nvPr>
        </p:nvSpPr>
        <p:spPr/>
        <p:txBody>
          <a:bodyPr/>
          <a:lstStyle/>
          <a:p>
            <a:r>
              <a:rPr lang="en-US" dirty="0" smtClean="0">
                <a:solidFill>
                  <a:srgbClr val="C00000"/>
                </a:solidFill>
                <a:latin typeface="Comic Sans MS" panose="030F0702030302020204" pitchFamily="66" charset="0"/>
              </a:rPr>
              <a:t>Four years ago, U.S. fourth graders ranked twelfth in math and sixth in science among the students in 25 countries who took the test. By eighth grade, U.S. students had fallen to fifteenth in math and ninth in science among 45 nations measured. </a:t>
            </a:r>
          </a:p>
          <a:p>
            <a:endParaRPr lang="en-US" dirty="0"/>
          </a:p>
        </p:txBody>
      </p:sp>
    </p:spTree>
    <p:extLst>
      <p:ext uri="{BB962C8B-B14F-4D97-AF65-F5344CB8AC3E}">
        <p14:creationId xmlns:p14="http://schemas.microsoft.com/office/powerpoint/2010/main" xmlns="" val="170650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60000"/>
                <a:lumOff val="40000"/>
              </a:schemeClr>
            </a:gs>
            <a:gs pos="37000">
              <a:srgbClr val="0A128C"/>
            </a:gs>
            <a:gs pos="10000">
              <a:srgbClr val="181CC7">
                <a:lumMod val="0"/>
              </a:srgbClr>
            </a:gs>
            <a:gs pos="16000">
              <a:schemeClr val="tx2">
                <a:lumMod val="40000"/>
                <a:lumOff val="60000"/>
              </a:schemeClr>
            </a:gs>
            <a:gs pos="78000">
              <a:srgbClr val="8C3D91"/>
            </a:gs>
          </a:gsLst>
          <a:lin ang="5400000" scaled="0"/>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92" y="0"/>
            <a:ext cx="9155783" cy="6858000"/>
          </a:xfrm>
          <a:prstGeom prst="rect">
            <a:avLst/>
          </a:prstGeom>
        </p:spPr>
      </p:pic>
      <p:sp>
        <p:nvSpPr>
          <p:cNvPr id="2" name="Title 1"/>
          <p:cNvSpPr>
            <a:spLocks noGrp="1"/>
          </p:cNvSpPr>
          <p:nvPr>
            <p:ph type="title"/>
          </p:nvPr>
        </p:nvSpPr>
        <p:spPr>
          <a:xfrm>
            <a:off x="457200" y="533400"/>
            <a:ext cx="8229600" cy="1143000"/>
          </a:xfrm>
        </p:spPr>
        <p:txBody>
          <a:bodyPr/>
          <a:lstStyle/>
          <a:p>
            <a:r>
              <a:rPr lang="en-US" dirty="0" smtClean="0">
                <a:solidFill>
                  <a:srgbClr val="002060"/>
                </a:solidFill>
                <a:latin typeface="Algerian" panose="04020705040A02060702" pitchFamily="82" charset="0"/>
              </a:rPr>
              <a:t>Gather the Evidence </a:t>
            </a:r>
            <a:endParaRPr lang="en-US" dirty="0">
              <a:solidFill>
                <a:srgbClr val="002060"/>
              </a:solidFill>
              <a:latin typeface="Algerian" panose="04020705040A02060702" pitchFamily="82" charset="0"/>
            </a:endParaRPr>
          </a:p>
        </p:txBody>
      </p:sp>
      <p:sp>
        <p:nvSpPr>
          <p:cNvPr id="3" name="Content Placeholder 2"/>
          <p:cNvSpPr>
            <a:spLocks noGrp="1"/>
          </p:cNvSpPr>
          <p:nvPr>
            <p:ph idx="1"/>
          </p:nvPr>
        </p:nvSpPr>
        <p:spPr>
          <a:xfrm>
            <a:off x="457200" y="1295400"/>
            <a:ext cx="8229600" cy="4525963"/>
          </a:xfrm>
        </p:spPr>
        <p:txBody>
          <a:bodyPr>
            <a:normAutofit lnSpcReduction="10000"/>
          </a:bodyPr>
          <a:lstStyle/>
          <a:p>
            <a:endParaRPr lang="en-US" dirty="0" smtClean="0"/>
          </a:p>
          <a:p>
            <a:r>
              <a:rPr lang="en-US" dirty="0" smtClean="0">
                <a:solidFill>
                  <a:srgbClr val="C00000"/>
                </a:solidFill>
                <a:latin typeface="Comic Sans MS" panose="030F0702030302020204" pitchFamily="66" charset="0"/>
              </a:rPr>
              <a:t>In </a:t>
            </a:r>
            <a:r>
              <a:rPr lang="en-US" dirty="0">
                <a:solidFill>
                  <a:srgbClr val="C00000"/>
                </a:solidFill>
                <a:latin typeface="Comic Sans MS" panose="030F0702030302020204" pitchFamily="66" charset="0"/>
              </a:rPr>
              <a:t>a 2012 analysis of student performance on the </a:t>
            </a:r>
            <a:r>
              <a:rPr lang="en-US" dirty="0" err="1">
                <a:solidFill>
                  <a:srgbClr val="C00000"/>
                </a:solidFill>
                <a:latin typeface="Comic Sans MS" panose="030F0702030302020204" pitchFamily="66" charset="0"/>
              </a:rPr>
              <a:t>Programme</a:t>
            </a:r>
            <a:r>
              <a:rPr lang="en-US" dirty="0">
                <a:solidFill>
                  <a:srgbClr val="C00000"/>
                </a:solidFill>
                <a:latin typeface="Comic Sans MS" panose="030F0702030302020204" pitchFamily="66" charset="0"/>
              </a:rPr>
              <a:t> for International Student Assessment (PISA), the U.S. placed 27th out of 34 countries in math performance and 20th in science performance</a:t>
            </a:r>
          </a:p>
          <a:p>
            <a:endParaRPr lang="en-US" dirty="0" smtClean="0"/>
          </a:p>
          <a:p>
            <a:r>
              <a:rPr lang="en-US" dirty="0" smtClean="0">
                <a:hlinkClick r:id="rId3"/>
              </a:rPr>
              <a:t>Low Test Scores Video</a:t>
            </a:r>
            <a:endParaRPr lang="en-US" dirty="0"/>
          </a:p>
        </p:txBody>
      </p:sp>
    </p:spTree>
    <p:extLst>
      <p:ext uri="{BB962C8B-B14F-4D97-AF65-F5344CB8AC3E}">
        <p14:creationId xmlns:p14="http://schemas.microsoft.com/office/powerpoint/2010/main" xmlns="" val="190135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9000">
              <a:srgbClr val="0A128C"/>
            </a:gs>
            <a:gs pos="27000">
              <a:srgbClr val="181CC7"/>
            </a:gs>
            <a:gs pos="19000">
              <a:srgbClr val="7005D4"/>
            </a:gs>
            <a:gs pos="43000">
              <a:srgbClr val="8C3D91"/>
            </a:gs>
          </a:gsLst>
          <a:lin ang="5400000" scaled="0"/>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330" y="0"/>
            <a:ext cx="9125339" cy="6858000"/>
          </a:xfrm>
          <a:prstGeom prst="rect">
            <a:avLst/>
          </a:prstGeom>
        </p:spPr>
      </p:pic>
      <p:sp>
        <p:nvSpPr>
          <p:cNvPr id="2" name="Title 1"/>
          <p:cNvSpPr>
            <a:spLocks noGrp="1"/>
          </p:cNvSpPr>
          <p:nvPr>
            <p:ph type="title"/>
          </p:nvPr>
        </p:nvSpPr>
        <p:spPr>
          <a:xfrm>
            <a:off x="533400" y="533400"/>
            <a:ext cx="8229600" cy="1143000"/>
          </a:xfrm>
        </p:spPr>
        <p:txBody>
          <a:bodyPr>
            <a:normAutofit fontScale="90000"/>
          </a:bodyPr>
          <a:lstStyle/>
          <a:p>
            <a:r>
              <a:rPr lang="en-US" dirty="0" smtClean="0">
                <a:solidFill>
                  <a:srgbClr val="C00000"/>
                </a:solidFill>
                <a:latin typeface="Algerian" panose="04020705040A02060702" pitchFamily="82" charset="0"/>
              </a:rPr>
              <a:t>Why do you think students are receiving low test scores in math?</a:t>
            </a:r>
            <a:endParaRPr lang="en-US" dirty="0">
              <a:solidFill>
                <a:srgbClr val="C00000"/>
              </a:solidFill>
              <a:latin typeface="Algerian" panose="04020705040A02060702" pitchFamily="82"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solidFill>
                  <a:srgbClr val="002060"/>
                </a:solidFill>
                <a:latin typeface="Comic Sans MS" panose="030F0702030302020204" pitchFamily="66" charset="0"/>
              </a:rPr>
              <a:t>With your group, identify three causes as to why students receive low test scores in math. Be ready to explain why you chose your causes.</a:t>
            </a:r>
          </a:p>
          <a:p>
            <a:pPr marL="0" indent="0">
              <a:buNone/>
            </a:pPr>
            <a:endParaRPr lang="en-US" dirty="0"/>
          </a:p>
          <a:p>
            <a:pPr marL="0" indent="0">
              <a:buNone/>
            </a:pPr>
            <a:r>
              <a:rPr lang="en-US" dirty="0" smtClean="0">
                <a:solidFill>
                  <a:srgbClr val="FFFF00"/>
                </a:solidFill>
                <a:hlinkClick r:id="rId3"/>
              </a:rPr>
              <a:t>Identifying Causes Worksheet</a:t>
            </a:r>
            <a:endParaRPr lang="en-US" dirty="0">
              <a:solidFill>
                <a:srgbClr val="FFFF00"/>
              </a:solidFill>
            </a:endParaRPr>
          </a:p>
        </p:txBody>
      </p:sp>
    </p:spTree>
    <p:extLst>
      <p:ext uri="{BB962C8B-B14F-4D97-AF65-F5344CB8AC3E}">
        <p14:creationId xmlns:p14="http://schemas.microsoft.com/office/powerpoint/2010/main" xmlns="" val="3429128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Algerian" panose="04020705040A02060702" pitchFamily="82" charset="0"/>
              </a:rPr>
              <a:t>Identifying the Causes</a:t>
            </a:r>
            <a:endParaRPr lang="en-US"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457200" y="1371600"/>
            <a:ext cx="8229600" cy="4525963"/>
          </a:xfrm>
        </p:spPr>
        <p:txBody>
          <a:bodyPr>
            <a:normAutofit fontScale="77500" lnSpcReduction="20000"/>
          </a:bodyPr>
          <a:lstStyle/>
          <a:p>
            <a:r>
              <a:rPr lang="en-US" dirty="0" smtClean="0">
                <a:solidFill>
                  <a:srgbClr val="002060"/>
                </a:solidFill>
                <a:latin typeface="Comic Sans MS" panose="030F0702030302020204" pitchFamily="66" charset="0"/>
              </a:rPr>
              <a:t>Too many objectives in the United States math curriculum and not enough time </a:t>
            </a:r>
          </a:p>
          <a:p>
            <a:pPr marL="0" indent="0">
              <a:buNone/>
            </a:pPr>
            <a:endParaRPr lang="en-US" dirty="0">
              <a:solidFill>
                <a:srgbClr val="002060"/>
              </a:solidFill>
              <a:latin typeface="Comic Sans MS" panose="030F0702030302020204" pitchFamily="66" charset="0"/>
            </a:endParaRPr>
          </a:p>
          <a:p>
            <a:pPr marL="0" indent="0">
              <a:buNone/>
            </a:pPr>
            <a:r>
              <a:rPr lang="en-US" dirty="0" smtClean="0">
                <a:solidFill>
                  <a:srgbClr val="002060"/>
                </a:solidFill>
                <a:latin typeface="Comic Sans MS" panose="030F0702030302020204" pitchFamily="66" charset="0"/>
              </a:rPr>
              <a:t>“The countries that we compete with, like Japan, teach six or seven major ideas per grade,” </a:t>
            </a:r>
            <a:r>
              <a:rPr lang="en-US" dirty="0" err="1" smtClean="0">
                <a:solidFill>
                  <a:srgbClr val="002060"/>
                </a:solidFill>
                <a:latin typeface="Comic Sans MS" panose="030F0702030302020204" pitchFamily="66" charset="0"/>
              </a:rPr>
              <a:t>Bybee</a:t>
            </a:r>
            <a:r>
              <a:rPr lang="en-US" dirty="0" smtClean="0">
                <a:solidFill>
                  <a:srgbClr val="002060"/>
                </a:solidFill>
                <a:latin typeface="Comic Sans MS" panose="030F0702030302020204" pitchFamily="66" charset="0"/>
              </a:rPr>
              <a:t> explains. “We teach something like 75. For our kids, it is like sitting in front of a television when somebody who has the clicker is changing channels one after the other. You don’t know the score of the football game, the plot of the story, or the guest on the talk show. It’s just click, click, click—but in the end, you’re going to have a quiz on this information. That’s what it’s like sitting in an eighth-grade classroom.”</a:t>
            </a:r>
          </a:p>
        </p:txBody>
      </p:sp>
    </p:spTree>
    <p:extLst>
      <p:ext uri="{BB962C8B-B14F-4D97-AF65-F5344CB8AC3E}">
        <p14:creationId xmlns:p14="http://schemas.microsoft.com/office/powerpoint/2010/main" xmlns="" val="1964853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491</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What is Public Policy Analyst (PPA)?</vt:lpstr>
      <vt:lpstr>Public Policy Analyst Steps</vt:lpstr>
      <vt:lpstr>Defining the Problem</vt:lpstr>
      <vt:lpstr>Turn and Talk</vt:lpstr>
      <vt:lpstr>Gather the Evidence</vt:lpstr>
      <vt:lpstr>Gather the Evidence </vt:lpstr>
      <vt:lpstr>Why do you think students are receiving low test scores in math?</vt:lpstr>
      <vt:lpstr>Identifying the Causes</vt:lpstr>
      <vt:lpstr>Identifying the Causes</vt:lpstr>
      <vt:lpstr>Homework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Public Policy Analyst (PPA)?</dc:title>
  <dc:creator>admin</dc:creator>
  <cp:lastModifiedBy>ann nigro</cp:lastModifiedBy>
  <cp:revision>34</cp:revision>
  <dcterms:created xsi:type="dcterms:W3CDTF">2015-02-17T15:16:00Z</dcterms:created>
  <dcterms:modified xsi:type="dcterms:W3CDTF">2015-02-23T23:10:56Z</dcterms:modified>
</cp:coreProperties>
</file>