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1" r:id="rId3"/>
    <p:sldId id="257" r:id="rId4"/>
    <p:sldId id="259" r:id="rId5"/>
    <p:sldId id="270" r:id="rId6"/>
    <p:sldId id="269" r:id="rId7"/>
    <p:sldId id="264" r:id="rId8"/>
    <p:sldId id="258"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5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D4C04A-1CA6-4953-B7C9-B31E7C0BC466}" type="datetimeFigureOut">
              <a:rPr lang="en-US" smtClean="0"/>
              <a:pPr/>
              <a:t>2/27/2015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49DB3-9FD4-40F0-84C8-7A6626861D90}" type="slidenum">
              <a:rPr lang="en-US" smtClean="0"/>
              <a:pPr/>
              <a:t>‹#›</a:t>
            </a:fld>
            <a:endParaRPr lang="en-US"/>
          </a:p>
        </p:txBody>
      </p:sp>
    </p:spTree>
    <p:extLst>
      <p:ext uri="{BB962C8B-B14F-4D97-AF65-F5344CB8AC3E}">
        <p14:creationId xmlns="" xmlns:p14="http://schemas.microsoft.com/office/powerpoint/2010/main" val="2907410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Class</a:t>
            </a:r>
            <a:r>
              <a:rPr lang="en-US" b="1" u="sng" baseline="0" dirty="0" smtClean="0"/>
              <a:t> Activity: </a:t>
            </a:r>
            <a:r>
              <a:rPr lang="en-US" b="1" baseline="0" dirty="0" smtClean="0"/>
              <a:t>Cover-up the Consequences and show students only the Problems and have them determine what will be the consequence or outcome of each problem.</a:t>
            </a:r>
            <a:endParaRPr lang="en-US" b="1" dirty="0"/>
          </a:p>
        </p:txBody>
      </p:sp>
      <p:sp>
        <p:nvSpPr>
          <p:cNvPr id="4" name="Slide Number Placeholder 3"/>
          <p:cNvSpPr>
            <a:spLocks noGrp="1"/>
          </p:cNvSpPr>
          <p:nvPr>
            <p:ph type="sldNum" sz="quarter" idx="10"/>
          </p:nvPr>
        </p:nvSpPr>
        <p:spPr/>
        <p:txBody>
          <a:bodyPr/>
          <a:lstStyle/>
          <a:p>
            <a:fld id="{82ADD9F2-8412-46C4-AFF1-0604A291D88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5F0A51-1AA8-4DAB-8E9D-A9EA20EA61E4}"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F0A51-1AA8-4DAB-8E9D-A9EA20EA61E4}"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F0A51-1AA8-4DAB-8E9D-A9EA20EA61E4}"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F0A51-1AA8-4DAB-8E9D-A9EA20EA61E4}"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65F0A51-1AA8-4DAB-8E9D-A9EA20EA61E4}"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5F0A51-1AA8-4DAB-8E9D-A9EA20EA61E4}"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E6EDC-357D-4027-AE3A-14FB2F7BCE4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5F0A51-1AA8-4DAB-8E9D-A9EA20EA61E4}" type="datetimeFigureOut">
              <a:rPr lang="en-US" smtClean="0"/>
              <a:pPr/>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5F0A51-1AA8-4DAB-8E9D-A9EA20EA61E4}" type="datetimeFigureOut">
              <a:rPr lang="en-US" smtClean="0"/>
              <a:pPr/>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F0A51-1AA8-4DAB-8E9D-A9EA20EA61E4}" type="datetimeFigureOut">
              <a:rPr lang="en-US" smtClean="0"/>
              <a:pPr/>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65F0A51-1AA8-4DAB-8E9D-A9EA20EA61E4}" type="datetimeFigureOut">
              <a:rPr lang="en-US" smtClean="0"/>
              <a:pPr/>
              <a:t>2/27/2015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FEE6EDC-357D-4027-AE3A-14FB2F7BCE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F0A51-1AA8-4DAB-8E9D-A9EA20EA61E4}" type="datetimeFigureOut">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E6EDC-357D-4027-AE3A-14FB2F7BCE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65F0A51-1AA8-4DAB-8E9D-A9EA20EA61E4}" type="datetimeFigureOut">
              <a:rPr lang="en-US" smtClean="0"/>
              <a:pPr/>
              <a:t>2/27/2015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FEE6EDC-357D-4027-AE3A-14FB2F7BCE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haw7@schools.nyc.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pewhispanic.org/2014/03/18/the-rise-of-federal-immigration-crimes/ph-federal-courts-immigration-2014-03-18-03/"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flippedtips.com/plegal/ppae/step2a.html" TargetMode="External"/><Relationship Id="rId7" Type="http://schemas.openxmlformats.org/officeDocument/2006/relationships/hyperlink" Target="http://flippedtips.com/plegal/ppae/step6a.html" TargetMode="External"/><Relationship Id="rId2" Type="http://schemas.openxmlformats.org/officeDocument/2006/relationships/hyperlink" Target="http://flippedtips.com/plegal/ppae/step1a.html" TargetMode="External"/><Relationship Id="rId1" Type="http://schemas.openxmlformats.org/officeDocument/2006/relationships/slideLayout" Target="../slideLayouts/slideLayout2.xml"/><Relationship Id="rId6" Type="http://schemas.openxmlformats.org/officeDocument/2006/relationships/hyperlink" Target="http://flippedtips.com/plegal/ppae/step5a.html" TargetMode="External"/><Relationship Id="rId5" Type="http://schemas.openxmlformats.org/officeDocument/2006/relationships/hyperlink" Target="http://flippedtips.com/plegal/ppae/step4a.html" TargetMode="External"/><Relationship Id="rId4" Type="http://schemas.openxmlformats.org/officeDocument/2006/relationships/hyperlink" Target="http://flippedtips.com/plegal/ppae/step3a.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airco.org/reference/us-population-data" TargetMode="External"/><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ucrtoday.ucr.edu/12835"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2.maxwell.syr.edu/plegal/ppae/step3a.htm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Immigration Problems in the United States</a:t>
            </a:r>
            <a:endParaRPr lang="en-US" sz="3600" dirty="0"/>
          </a:p>
        </p:txBody>
      </p:sp>
      <p:sp>
        <p:nvSpPr>
          <p:cNvPr id="3" name="Subtitle 2"/>
          <p:cNvSpPr>
            <a:spLocks noGrp="1"/>
          </p:cNvSpPr>
          <p:nvPr>
            <p:ph type="subTitle" idx="1"/>
          </p:nvPr>
        </p:nvSpPr>
        <p:spPr/>
        <p:txBody>
          <a:bodyPr>
            <a:noAutofit/>
          </a:bodyPr>
          <a:lstStyle/>
          <a:p>
            <a:r>
              <a:rPr lang="en-US" sz="2800" dirty="0" err="1" smtClean="0"/>
              <a:t>Ditmas</a:t>
            </a:r>
            <a:r>
              <a:rPr lang="en-US" sz="2800" dirty="0" smtClean="0"/>
              <a:t> IS 62</a:t>
            </a:r>
          </a:p>
          <a:p>
            <a:r>
              <a:rPr lang="en-US" sz="2800" dirty="0" smtClean="0"/>
              <a:t>Ms. Shaw</a:t>
            </a:r>
          </a:p>
          <a:p>
            <a:r>
              <a:rPr lang="en-US" sz="2800" dirty="0" smtClean="0">
                <a:hlinkClick r:id="rId2"/>
              </a:rPr>
              <a:t>sshaw7@schools.nyc.gov</a:t>
            </a:r>
            <a:endParaRPr lang="en-US" sz="2800" dirty="0" smtClean="0"/>
          </a:p>
          <a:p>
            <a:endParaRPr lang="en-US" sz="2800" dirty="0"/>
          </a:p>
          <a:p>
            <a:endParaRPr lang="en-US" sz="2800" dirty="0"/>
          </a:p>
        </p:txBody>
      </p:sp>
    </p:spTree>
    <p:extLst>
      <p:ext uri="{BB962C8B-B14F-4D97-AF65-F5344CB8AC3E}">
        <p14:creationId xmlns="" xmlns:p14="http://schemas.microsoft.com/office/powerpoint/2010/main" val="998931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7391400" cy="4525963"/>
          </a:xfrm>
        </p:spPr>
        <p:txBody>
          <a:bodyPr>
            <a:normAutofit fontScale="77500" lnSpcReduction="20000"/>
          </a:bodyPr>
          <a:lstStyle/>
          <a:p>
            <a:pPr marL="0" indent="0">
              <a:buNone/>
            </a:pPr>
            <a:r>
              <a:rPr lang="en-US" sz="2600" b="0" dirty="0" smtClean="0"/>
              <a:t>Each </a:t>
            </a:r>
            <a:r>
              <a:rPr lang="en-US" sz="2600" b="0" dirty="0"/>
              <a:t>year the Border Patrol apprehends hundreds of thousands of aliens who flagrantly violate our nation's laws by unlawfully crossing U.S. borders. Such illegal entry is a misdemeanor, and, if repeated after being deported, becomes punishable as a felony. </a:t>
            </a:r>
          </a:p>
          <a:p>
            <a:r>
              <a:rPr lang="en-US" sz="2600" b="0" dirty="0"/>
              <a:t>The illegal alien population is composed of those who illegally enter the country (referred to as "entry without inspection — EWI") in violation of the immigration law, and others enter legally and then sty illegally (referred to as </a:t>
            </a:r>
            <a:r>
              <a:rPr lang="en-US" sz="2600" b="0" dirty="0" err="1"/>
              <a:t>overstayers</a:t>
            </a:r>
            <a:r>
              <a:rPr lang="en-US" sz="2600" b="0" dirty="0"/>
              <a:t>). The immigration authorities currently estimate that two-thirds to three-fifths of all illegal immigrants are EWIs and the remainder is </a:t>
            </a:r>
            <a:r>
              <a:rPr lang="en-US" sz="2600" b="0" dirty="0" err="1"/>
              <a:t>overstayers</a:t>
            </a:r>
            <a:r>
              <a:rPr lang="en-US" sz="2600" b="0" dirty="0"/>
              <a:t>. Both types of illegal immigrants are deportable under </a:t>
            </a:r>
            <a:endParaRPr lang="en-US" sz="2600" b="0" dirty="0" smtClean="0"/>
          </a:p>
          <a:p>
            <a:r>
              <a:rPr lang="en-US" sz="2600" b="0" dirty="0" smtClean="0"/>
              <a:t>Immigration </a:t>
            </a:r>
            <a:r>
              <a:rPr lang="en-US" sz="2600" b="0" dirty="0"/>
              <a:t>and Nationality Act Section 237 (a)(1)(B) which says: "</a:t>
            </a:r>
            <a:r>
              <a:rPr lang="en-US" sz="2600" b="0" i="1" dirty="0"/>
              <a:t>Any alien who is present in the United States in violation of this Act or any other law of the United States is deportable.</a:t>
            </a:r>
            <a:r>
              <a:rPr lang="en-US" sz="2600" b="0" dirty="0"/>
              <a:t>" </a:t>
            </a:r>
          </a:p>
          <a:p>
            <a:endParaRPr lang="en-US" dirty="0"/>
          </a:p>
        </p:txBody>
      </p:sp>
      <p:sp>
        <p:nvSpPr>
          <p:cNvPr id="2" name="Title 1"/>
          <p:cNvSpPr>
            <a:spLocks noGrp="1"/>
          </p:cNvSpPr>
          <p:nvPr>
            <p:ph type="title"/>
          </p:nvPr>
        </p:nvSpPr>
        <p:spPr/>
        <p:txBody>
          <a:bodyPr>
            <a:normAutofit fontScale="90000"/>
          </a:bodyPr>
          <a:lstStyle/>
          <a:p>
            <a:r>
              <a:rPr lang="en-US" b="1" dirty="0"/>
              <a:t>What are the </a:t>
            </a:r>
            <a:r>
              <a:rPr lang="en-US" b="1" i="1" dirty="0"/>
              <a:t>existing laws/ policies </a:t>
            </a:r>
            <a:r>
              <a:rPr lang="en-US" b="1" dirty="0"/>
              <a:t>for illegal immigration?</a:t>
            </a:r>
            <a:endParaRPr lang="en-US" dirty="0"/>
          </a:p>
        </p:txBody>
      </p:sp>
      <p:sp>
        <p:nvSpPr>
          <p:cNvPr id="4" name="TextBox 3"/>
          <p:cNvSpPr txBox="1"/>
          <p:nvPr/>
        </p:nvSpPr>
        <p:spPr>
          <a:xfrm>
            <a:off x="4476184" y="6324600"/>
            <a:ext cx="4667816" cy="369332"/>
          </a:xfrm>
          <a:prstGeom prst="rect">
            <a:avLst/>
          </a:prstGeom>
          <a:noFill/>
        </p:spPr>
        <p:txBody>
          <a:bodyPr wrap="none" rtlCol="0">
            <a:spAutoFit/>
          </a:bodyPr>
          <a:lstStyle/>
          <a:p>
            <a:r>
              <a:rPr lang="en-US" dirty="0" smtClean="0"/>
              <a:t>Step 4 of the PPA:  Examine the Existing Policy</a:t>
            </a:r>
            <a:endParaRPr lang="en-US" dirty="0"/>
          </a:p>
        </p:txBody>
      </p:sp>
    </p:spTree>
    <p:extLst>
      <p:ext uri="{BB962C8B-B14F-4D97-AF65-F5344CB8AC3E}">
        <p14:creationId xmlns="" xmlns:p14="http://schemas.microsoft.com/office/powerpoint/2010/main" val="2028046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1447800"/>
            <a:ext cx="8839200" cy="4953000"/>
          </a:xfrm>
        </p:spPr>
        <p:txBody>
          <a:bodyPr>
            <a:noAutofit/>
          </a:bodyPr>
          <a:lstStyle/>
          <a:p>
            <a:pPr>
              <a:buNone/>
            </a:pPr>
            <a:r>
              <a:rPr lang="en-US" sz="1600" dirty="0">
                <a:latin typeface="Times New Roman" pitchFamily="18" charset="0"/>
                <a:cs typeface="Times New Roman" pitchFamily="18" charset="0"/>
              </a:rPr>
              <a:t>	</a:t>
            </a:r>
            <a:r>
              <a:rPr lang="en-US" sz="1800" b="0" dirty="0" smtClean="0">
                <a:latin typeface="Times New Roman" pitchFamily="18" charset="0"/>
                <a:cs typeface="Times New Roman" pitchFamily="18" charset="0"/>
              </a:rPr>
              <a:t>In </a:t>
            </a:r>
            <a:r>
              <a:rPr lang="en-US" sz="1800" b="0" dirty="0">
                <a:latin typeface="Times New Roman" pitchFamily="18" charset="0"/>
                <a:cs typeface="Times New Roman" pitchFamily="18" charset="0"/>
              </a:rPr>
              <a:t>June 2012, President Obama issued a memorandum instructing officers of</a:t>
            </a:r>
          </a:p>
          <a:p>
            <a:pPr>
              <a:buNone/>
            </a:pPr>
            <a:r>
              <a:rPr lang="en-US" sz="1800" b="0" dirty="0">
                <a:latin typeface="Times New Roman" pitchFamily="18" charset="0"/>
                <a:cs typeface="Times New Roman" pitchFamily="18" charset="0"/>
              </a:rPr>
              <a:t>the federal government to defer deporting young illegal immigrants who had been</a:t>
            </a:r>
          </a:p>
          <a:p>
            <a:pPr>
              <a:buNone/>
            </a:pPr>
            <a:r>
              <a:rPr lang="en-US" sz="1800" b="0" dirty="0">
                <a:latin typeface="Times New Roman" pitchFamily="18" charset="0"/>
                <a:cs typeface="Times New Roman" pitchFamily="18" charset="0"/>
              </a:rPr>
              <a:t>brought here to the U.S. as children. Obama’s new non-deportation policy allows</a:t>
            </a:r>
          </a:p>
          <a:p>
            <a:pPr>
              <a:buNone/>
            </a:pPr>
            <a:r>
              <a:rPr lang="en-US" sz="1800" b="0" dirty="0">
                <a:latin typeface="Times New Roman" pitchFamily="18" charset="0"/>
                <a:cs typeface="Times New Roman" pitchFamily="18" charset="0"/>
              </a:rPr>
              <a:t>1.7 million illegal immigrants to apply for the temporary right to live and work in</a:t>
            </a:r>
          </a:p>
          <a:p>
            <a:pPr>
              <a:buNone/>
            </a:pPr>
            <a:r>
              <a:rPr lang="en-US" sz="1800" b="0" dirty="0">
                <a:latin typeface="Times New Roman" pitchFamily="18" charset="0"/>
                <a:cs typeface="Times New Roman" pitchFamily="18" charset="0"/>
              </a:rPr>
              <a:t>the United States. </a:t>
            </a:r>
          </a:p>
          <a:p>
            <a:pPr>
              <a:buNone/>
            </a:pPr>
            <a:r>
              <a:rPr lang="en-US" sz="1800" b="0" dirty="0">
                <a:latin typeface="Times New Roman" pitchFamily="18" charset="0"/>
                <a:cs typeface="Times New Roman" pitchFamily="18" charset="0"/>
              </a:rPr>
              <a:t>    Beginning March 04, 2013, illegal immigrants who can show that time apart</a:t>
            </a:r>
          </a:p>
          <a:p>
            <a:pPr>
              <a:buNone/>
            </a:pPr>
            <a:r>
              <a:rPr lang="en-US" sz="1800" b="0" dirty="0">
                <a:latin typeface="Times New Roman" pitchFamily="18" charset="0"/>
                <a:cs typeface="Times New Roman" pitchFamily="18" charset="0"/>
              </a:rPr>
              <a:t>from a U.S. spouse, child or parent would create “extreme hardship” can apply</a:t>
            </a:r>
          </a:p>
          <a:p>
            <a:pPr>
              <a:buNone/>
            </a:pPr>
            <a:r>
              <a:rPr lang="en-US" sz="1800" b="0" dirty="0">
                <a:latin typeface="Times New Roman" pitchFamily="18" charset="0"/>
                <a:cs typeface="Times New Roman" pitchFamily="18" charset="0"/>
              </a:rPr>
              <a:t>for legal visas without leaving the </a:t>
            </a:r>
            <a:r>
              <a:rPr lang="en-US" sz="1800" b="0" dirty="0" smtClean="0">
                <a:latin typeface="Times New Roman" pitchFamily="18" charset="0"/>
                <a:cs typeface="Times New Roman" pitchFamily="18" charset="0"/>
              </a:rPr>
              <a:t>U.S </a:t>
            </a:r>
            <a:endParaRPr lang="en-US" sz="1800" b="0" dirty="0">
              <a:latin typeface="Times New Roman" pitchFamily="18" charset="0"/>
              <a:cs typeface="Times New Roman" pitchFamily="18" charset="0"/>
            </a:endParaRPr>
          </a:p>
          <a:p>
            <a:pPr>
              <a:buNone/>
            </a:pPr>
            <a:r>
              <a:rPr lang="en-US" sz="1800" b="0" dirty="0" smtClean="0">
                <a:latin typeface="Times New Roman" pitchFamily="18" charset="0"/>
                <a:cs typeface="Times New Roman" pitchFamily="18" charset="0"/>
              </a:rPr>
              <a:t>Currently, President Obama is in process of establishing new immigration reforms that would allow </a:t>
            </a:r>
            <a:r>
              <a:rPr lang="en-US" sz="1800" b="0" dirty="0">
                <a:latin typeface="Times New Roman" pitchFamily="18" charset="0"/>
                <a:cs typeface="Times New Roman" pitchFamily="18" charset="0"/>
              </a:rPr>
              <a:t>illegal immigrants </a:t>
            </a:r>
            <a:r>
              <a:rPr lang="en-US" sz="1800" b="0" dirty="0" smtClean="0">
                <a:latin typeface="Times New Roman" pitchFamily="18" charset="0"/>
                <a:cs typeface="Times New Roman" pitchFamily="18" charset="0"/>
              </a:rPr>
              <a:t>in the United states to obtain legal status and “get right with the law” as a means of address the issue of increased immigration.</a:t>
            </a:r>
            <a:endParaRPr lang="en-US" sz="1800" b="0" dirty="0">
              <a:latin typeface="Times New Roman" pitchFamily="18" charset="0"/>
              <a:cs typeface="Times New Roman" pitchFamily="18" charset="0"/>
            </a:endParaRPr>
          </a:p>
        </p:txBody>
      </p:sp>
      <p:sp>
        <p:nvSpPr>
          <p:cNvPr id="2" name="Title 1"/>
          <p:cNvSpPr>
            <a:spLocks noGrp="1"/>
          </p:cNvSpPr>
          <p:nvPr>
            <p:ph type="title"/>
          </p:nvPr>
        </p:nvSpPr>
        <p:spPr>
          <a:xfrm>
            <a:off x="609600" y="228600"/>
            <a:ext cx="8229600" cy="1143000"/>
          </a:xfrm>
        </p:spPr>
        <p:txBody>
          <a:bodyPr>
            <a:normAutofit/>
          </a:bodyPr>
          <a:lstStyle/>
          <a:p>
            <a:r>
              <a:rPr lang="en-US" b="1" dirty="0"/>
              <a:t>What are the current policies for illegal immigration?</a:t>
            </a:r>
            <a:r>
              <a:rPr lang="en-US" dirty="0" smtClean="0"/>
              <a:t> </a:t>
            </a:r>
            <a:endParaRPr lang="en-US" dirty="0"/>
          </a:p>
        </p:txBody>
      </p:sp>
      <p:sp>
        <p:nvSpPr>
          <p:cNvPr id="4" name="TextBox 3"/>
          <p:cNvSpPr txBox="1"/>
          <p:nvPr/>
        </p:nvSpPr>
        <p:spPr>
          <a:xfrm>
            <a:off x="4476184" y="6324600"/>
            <a:ext cx="4667816" cy="369332"/>
          </a:xfrm>
          <a:prstGeom prst="rect">
            <a:avLst/>
          </a:prstGeom>
          <a:noFill/>
        </p:spPr>
        <p:txBody>
          <a:bodyPr wrap="none" rtlCol="0">
            <a:spAutoFit/>
          </a:bodyPr>
          <a:lstStyle/>
          <a:p>
            <a:r>
              <a:rPr lang="en-US" dirty="0" smtClean="0"/>
              <a:t>Step 4 of the PPA:  Examine the Existing Policy</a:t>
            </a:r>
            <a:endParaRPr lang="en-US" dirty="0"/>
          </a:p>
        </p:txBody>
      </p:sp>
    </p:spTree>
    <p:extLst>
      <p:ext uri="{BB962C8B-B14F-4D97-AF65-F5344CB8AC3E}">
        <p14:creationId xmlns="" xmlns:p14="http://schemas.microsoft.com/office/powerpoint/2010/main" val="1472200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1219200"/>
            <a:ext cx="3200400" cy="5029200"/>
          </a:xfrm>
        </p:spPr>
        <p:txBody>
          <a:bodyPr>
            <a:normAutofit fontScale="32500" lnSpcReduction="20000"/>
          </a:bodyPr>
          <a:lstStyle/>
          <a:p>
            <a:r>
              <a:rPr lang="en-US" sz="4500" b="0" dirty="0" smtClean="0">
                <a:latin typeface="Times New Roman" pitchFamily="18" charset="0"/>
                <a:cs typeface="Times New Roman" pitchFamily="18" charset="0"/>
              </a:rPr>
              <a:t> Dramatic </a:t>
            </a:r>
            <a:r>
              <a:rPr lang="en-US" sz="4500" b="0" dirty="0">
                <a:latin typeface="Times New Roman" pitchFamily="18" charset="0"/>
                <a:cs typeface="Times New Roman" pitchFamily="18" charset="0"/>
              </a:rPr>
              <a:t>growth over the past two decades in the number of offenders sentenced in federal courts has been driven primarily by enforcement of a particular immigration offense—unlawful reentry into the United States—according to an analysis of data from the United States Sentencing Commission (USSC) by the Pew Research Center</a:t>
            </a:r>
            <a:r>
              <a:rPr lang="en-US" sz="4500" b="0" dirty="0" smtClean="0">
                <a:latin typeface="Times New Roman" pitchFamily="18" charset="0"/>
                <a:cs typeface="Times New Roman" pitchFamily="18" charset="0"/>
              </a:rPr>
              <a:t>.</a:t>
            </a:r>
          </a:p>
          <a:p>
            <a:endParaRPr lang="en-US" sz="4500" b="0" dirty="0">
              <a:latin typeface="Times New Roman" pitchFamily="18" charset="0"/>
              <a:cs typeface="Times New Roman" pitchFamily="18" charset="0"/>
            </a:endParaRPr>
          </a:p>
          <a:p>
            <a:r>
              <a:rPr lang="en-US" sz="4500" b="0" dirty="0" smtClean="0">
                <a:latin typeface="Times New Roman" pitchFamily="18" charset="0"/>
                <a:cs typeface="Times New Roman" pitchFamily="18" charset="0"/>
              </a:rPr>
              <a:t> </a:t>
            </a:r>
            <a:r>
              <a:rPr lang="en-US" sz="4500" b="0" dirty="0">
                <a:latin typeface="Times New Roman" pitchFamily="18" charset="0"/>
                <a:cs typeface="Times New Roman" pitchFamily="18" charset="0"/>
              </a:rPr>
              <a:t>The rising number of convictions for unlawful reentry has altered the offense composition of federal offenders. In 2012, immigration offenses—of which unlawful reentry is the largest category—represented 30% of offenders, up from 5% in 1992.</a:t>
            </a:r>
          </a:p>
          <a:p>
            <a:endParaRPr lang="en-US" dirty="0"/>
          </a:p>
        </p:txBody>
      </p:sp>
      <p:pic>
        <p:nvPicPr>
          <p:cNvPr id="5" name="Content Placeholder 4" descr="Federal Convictions by Offense Type, 2012">
            <a:hlinkClick r:id="rId2"/>
          </p:cNvPr>
          <p:cNvPicPr>
            <a:picLocks noGrp="1"/>
          </p:cNvPicPr>
          <p:nvPr>
            <p:ph sz="half" idx="2"/>
          </p:nvPr>
        </p:nvPicPr>
        <p:blipFill>
          <a:blip r:embed="rId3" cstate="print">
            <a:extLst>
              <a:ext uri="{28A0092B-C50C-407E-A947-70E740481C1C}">
                <a14:useLocalDpi xmlns="" xmlns:a14="http://schemas.microsoft.com/office/drawing/2010/main" val="0"/>
              </a:ext>
            </a:extLst>
          </a:blip>
          <a:stretch>
            <a:fillRect/>
          </a:stretch>
        </p:blipFill>
        <p:spPr bwMode="auto">
          <a:xfrm>
            <a:off x="4977075" y="1096963"/>
            <a:ext cx="2647425" cy="3713162"/>
          </a:xfrm>
          <a:prstGeom prst="rect">
            <a:avLst/>
          </a:prstGeom>
          <a:noFill/>
          <a:ln>
            <a:noFill/>
          </a:ln>
        </p:spPr>
      </p:pic>
      <p:sp>
        <p:nvSpPr>
          <p:cNvPr id="2" name="Title 1"/>
          <p:cNvSpPr>
            <a:spLocks noGrp="1"/>
          </p:cNvSpPr>
          <p:nvPr>
            <p:ph type="title"/>
          </p:nvPr>
        </p:nvSpPr>
        <p:spPr/>
        <p:txBody>
          <a:bodyPr>
            <a:normAutofit/>
          </a:bodyPr>
          <a:lstStyle/>
          <a:p>
            <a:r>
              <a:rPr lang="en-US" dirty="0" smtClean="0"/>
              <a:t>Effects of</a:t>
            </a:r>
            <a:r>
              <a:rPr lang="en-US" b="1" dirty="0" smtClean="0"/>
              <a:t> </a:t>
            </a:r>
            <a:r>
              <a:rPr lang="en-US" b="1" dirty="0"/>
              <a:t>illegal immigration?</a:t>
            </a:r>
            <a:endParaRPr lang="en-US" dirty="0"/>
          </a:p>
        </p:txBody>
      </p:sp>
    </p:spTree>
    <p:extLst>
      <p:ext uri="{BB962C8B-B14F-4D97-AF65-F5344CB8AC3E}">
        <p14:creationId xmlns="" xmlns:p14="http://schemas.microsoft.com/office/powerpoint/2010/main" val="1980980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838200"/>
            <a:ext cx="7848600" cy="4525963"/>
          </a:xfrm>
        </p:spPr>
        <p:txBody>
          <a:bodyPr>
            <a:normAutofit fontScale="62500" lnSpcReduction="20000"/>
          </a:bodyPr>
          <a:lstStyle/>
          <a:p>
            <a:pPr>
              <a:buNone/>
            </a:pPr>
            <a:r>
              <a:rPr lang="en-US" b="0" dirty="0"/>
              <a:t> S</a:t>
            </a:r>
            <a:r>
              <a:rPr lang="en-US" b="0" dirty="0" smtClean="0"/>
              <a:t>tudents will brainstorm in small groups on possible solutions to help address the issue of illegal immigration in the United States followed </a:t>
            </a:r>
            <a:r>
              <a:rPr lang="en-US" b="0" dirty="0"/>
              <a:t>a class discussion on their findings. </a:t>
            </a:r>
          </a:p>
          <a:p>
            <a:pPr>
              <a:buNone/>
            </a:pPr>
            <a:endParaRPr lang="en-US" b="0" i="1" dirty="0"/>
          </a:p>
          <a:p>
            <a:r>
              <a:rPr lang="en-US" b="0" dirty="0" smtClean="0"/>
              <a:t>Increasing </a:t>
            </a:r>
            <a:r>
              <a:rPr lang="en-US" b="0" dirty="0"/>
              <a:t>Border Control Security – by increasing border control agents, adding more fencing along the U.S. –Mexico border, install more cameras, etc…</a:t>
            </a:r>
          </a:p>
          <a:p>
            <a:r>
              <a:rPr lang="en-US" b="0" dirty="0"/>
              <a:t>Improving Worksite Enforcements – by increasing fines for hiring illegal immigrants, all workers must hold legal </a:t>
            </a:r>
            <a:r>
              <a:rPr lang="en-US" b="0" dirty="0" smtClean="0"/>
              <a:t>status</a:t>
            </a:r>
            <a:r>
              <a:rPr lang="en-US" b="0" dirty="0"/>
              <a:t>.</a:t>
            </a:r>
          </a:p>
          <a:p>
            <a:r>
              <a:rPr lang="en-US" b="0" dirty="0"/>
              <a:t>Guest Workers Programs – by reforming the agricultural &amp; non-agricultural seasonal workers program, extend the work visa eligibility to 3 years</a:t>
            </a:r>
          </a:p>
          <a:p>
            <a:r>
              <a:rPr lang="en-US" b="0" dirty="0"/>
              <a:t>Improve the Current Immigration System – by streamlining the background checks conducted by the FBI, make sure social security credits are not earned</a:t>
            </a:r>
          </a:p>
          <a:p>
            <a:r>
              <a:rPr lang="en-US" b="0" dirty="0"/>
              <a:t>The Naturalization Process – by revising naturalization test, increasing training of immigration coaches, developing web-based learning tools</a:t>
            </a:r>
          </a:p>
        </p:txBody>
      </p:sp>
      <p:sp>
        <p:nvSpPr>
          <p:cNvPr id="2" name="Title 1"/>
          <p:cNvSpPr>
            <a:spLocks noGrp="1"/>
          </p:cNvSpPr>
          <p:nvPr>
            <p:ph type="title"/>
          </p:nvPr>
        </p:nvSpPr>
        <p:spPr>
          <a:xfrm>
            <a:off x="0" y="228600"/>
            <a:ext cx="9144000" cy="548640"/>
          </a:xfrm>
        </p:spPr>
        <p:txBody>
          <a:bodyPr>
            <a:normAutofit/>
          </a:bodyPr>
          <a:lstStyle/>
          <a:p>
            <a:r>
              <a:rPr lang="en-US" sz="2400" b="1" dirty="0"/>
              <a:t>What are some solutions to correct illegal  immigration?</a:t>
            </a:r>
            <a:endParaRPr lang="en-US" sz="2400" dirty="0"/>
          </a:p>
        </p:txBody>
      </p:sp>
      <p:sp>
        <p:nvSpPr>
          <p:cNvPr id="4" name="TextBox 3"/>
          <p:cNvSpPr txBox="1"/>
          <p:nvPr/>
        </p:nvSpPr>
        <p:spPr>
          <a:xfrm>
            <a:off x="4476184" y="6324600"/>
            <a:ext cx="4295600" cy="369332"/>
          </a:xfrm>
          <a:prstGeom prst="rect">
            <a:avLst/>
          </a:prstGeom>
          <a:noFill/>
        </p:spPr>
        <p:txBody>
          <a:bodyPr wrap="none" rtlCol="0">
            <a:spAutoFit/>
          </a:bodyPr>
          <a:lstStyle/>
          <a:p>
            <a:r>
              <a:rPr lang="en-US" dirty="0" smtClean="0"/>
              <a:t>Step 5 of the PPA:  Develop New Solutions</a:t>
            </a:r>
            <a:endParaRPr lang="en-US" dirty="0"/>
          </a:p>
        </p:txBody>
      </p:sp>
    </p:spTree>
    <p:extLst>
      <p:ext uri="{BB962C8B-B14F-4D97-AF65-F5344CB8AC3E}">
        <p14:creationId xmlns="" xmlns:p14="http://schemas.microsoft.com/office/powerpoint/2010/main" val="24144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a:t>
            </a:r>
            <a:r>
              <a:rPr lang="en-US" dirty="0" smtClean="0"/>
              <a:t>Analyst</a:t>
            </a:r>
            <a:endParaRPr lang="en-US" dirty="0"/>
          </a:p>
        </p:txBody>
      </p:sp>
      <p:sp>
        <p:nvSpPr>
          <p:cNvPr id="3" name="Content Placeholder 2"/>
          <p:cNvSpPr>
            <a:spLocks noGrp="1"/>
          </p:cNvSpPr>
          <p:nvPr>
            <p:ph idx="1"/>
          </p:nvPr>
        </p:nvSpPr>
        <p:spPr>
          <a:xfrm>
            <a:off x="822960" y="1100628"/>
            <a:ext cx="7635240" cy="3928572"/>
          </a:xfrm>
        </p:spPr>
        <p:txBody>
          <a:bodyPr>
            <a:noAutofit/>
          </a:bodyPr>
          <a:lstStyle/>
          <a:p>
            <a:pPr>
              <a:lnSpc>
                <a:spcPct val="115000"/>
              </a:lnSpc>
              <a:spcBef>
                <a:spcPts val="0"/>
              </a:spcBef>
              <a:buClr>
                <a:srgbClr val="000000"/>
              </a:buClr>
              <a:tabLst>
                <a:tab pos="457200" algn="l"/>
              </a:tabLst>
              <a:defRPr/>
            </a:pPr>
            <a:r>
              <a:rPr lang="en-US" sz="2000" dirty="0">
                <a:hlinkClick r:id="rId2"/>
              </a:rPr>
              <a:t>Define the Problem </a:t>
            </a:r>
            <a:endParaRPr lang="en-US" sz="2000" dirty="0"/>
          </a:p>
          <a:p>
            <a:pPr>
              <a:lnSpc>
                <a:spcPct val="115000"/>
              </a:lnSpc>
              <a:spcBef>
                <a:spcPts val="0"/>
              </a:spcBef>
              <a:buClr>
                <a:srgbClr val="000000"/>
              </a:buClr>
              <a:tabLst>
                <a:tab pos="457200" algn="l"/>
              </a:tabLst>
              <a:defRPr/>
            </a:pPr>
            <a:endParaRPr lang="en-US" sz="2000" dirty="0"/>
          </a:p>
          <a:p>
            <a:pPr>
              <a:lnSpc>
                <a:spcPct val="115000"/>
              </a:lnSpc>
              <a:spcBef>
                <a:spcPts val="0"/>
              </a:spcBef>
              <a:buClr>
                <a:srgbClr val="000000"/>
              </a:buClr>
              <a:tabLst>
                <a:tab pos="457200" algn="l"/>
              </a:tabLst>
              <a:defRPr/>
            </a:pPr>
            <a:r>
              <a:rPr lang="en-US" sz="2000" dirty="0">
                <a:hlinkClick r:id="rId3"/>
              </a:rPr>
              <a:t>Gather the Evidence </a:t>
            </a:r>
            <a:endParaRPr lang="en-US" sz="2000" dirty="0"/>
          </a:p>
          <a:p>
            <a:pPr>
              <a:lnSpc>
                <a:spcPct val="115000"/>
              </a:lnSpc>
              <a:spcBef>
                <a:spcPts val="0"/>
              </a:spcBef>
              <a:buClr>
                <a:srgbClr val="000000"/>
              </a:buClr>
              <a:tabLst>
                <a:tab pos="457200" algn="l"/>
              </a:tabLst>
              <a:defRPr/>
            </a:pPr>
            <a:endParaRPr lang="en-US" sz="2000" dirty="0"/>
          </a:p>
          <a:p>
            <a:pPr>
              <a:lnSpc>
                <a:spcPct val="115000"/>
              </a:lnSpc>
              <a:spcBef>
                <a:spcPts val="0"/>
              </a:spcBef>
              <a:buClr>
                <a:srgbClr val="000000"/>
              </a:buClr>
              <a:tabLst>
                <a:tab pos="457200" algn="l"/>
              </a:tabLst>
              <a:defRPr/>
            </a:pPr>
            <a:r>
              <a:rPr lang="en-US" sz="2000" dirty="0">
                <a:hlinkClick r:id="rId4"/>
              </a:rPr>
              <a:t>Identify the Causes </a:t>
            </a:r>
            <a:endParaRPr lang="en-US" sz="2000" dirty="0"/>
          </a:p>
          <a:p>
            <a:pPr>
              <a:lnSpc>
                <a:spcPct val="115000"/>
              </a:lnSpc>
              <a:spcBef>
                <a:spcPts val="0"/>
              </a:spcBef>
              <a:buClr>
                <a:srgbClr val="000000"/>
              </a:buClr>
              <a:tabLst>
                <a:tab pos="457200" algn="l"/>
              </a:tabLst>
              <a:defRPr/>
            </a:pPr>
            <a:endParaRPr lang="en-US" sz="2000" dirty="0"/>
          </a:p>
          <a:p>
            <a:pPr>
              <a:lnSpc>
                <a:spcPct val="115000"/>
              </a:lnSpc>
              <a:spcBef>
                <a:spcPts val="0"/>
              </a:spcBef>
              <a:buClr>
                <a:srgbClr val="000000"/>
              </a:buClr>
              <a:tabLst>
                <a:tab pos="457200" algn="l"/>
              </a:tabLst>
              <a:defRPr/>
            </a:pPr>
            <a:r>
              <a:rPr lang="en-US" sz="2000" dirty="0">
                <a:hlinkClick r:id="rId5"/>
              </a:rPr>
              <a:t>Evaluate an Existing Policy </a:t>
            </a:r>
            <a:endParaRPr lang="en-US" sz="2000" dirty="0"/>
          </a:p>
          <a:p>
            <a:pPr>
              <a:lnSpc>
                <a:spcPct val="115000"/>
              </a:lnSpc>
              <a:spcBef>
                <a:spcPts val="0"/>
              </a:spcBef>
              <a:buClr>
                <a:srgbClr val="000000"/>
              </a:buClr>
              <a:tabLst>
                <a:tab pos="457200" algn="l"/>
              </a:tabLst>
              <a:defRPr/>
            </a:pPr>
            <a:endParaRPr lang="en-US" sz="2000" dirty="0"/>
          </a:p>
          <a:p>
            <a:pPr>
              <a:lnSpc>
                <a:spcPct val="115000"/>
              </a:lnSpc>
              <a:spcBef>
                <a:spcPts val="0"/>
              </a:spcBef>
              <a:buClr>
                <a:srgbClr val="000000"/>
              </a:buClr>
              <a:tabLst>
                <a:tab pos="457200" algn="l"/>
              </a:tabLst>
              <a:defRPr/>
            </a:pPr>
            <a:r>
              <a:rPr lang="en-US" sz="2000" dirty="0">
                <a:hlinkClick r:id="rId6"/>
              </a:rPr>
              <a:t>Develop Solutions </a:t>
            </a:r>
            <a:endParaRPr lang="en-US" sz="2000" dirty="0"/>
          </a:p>
          <a:p>
            <a:pPr>
              <a:lnSpc>
                <a:spcPct val="115000"/>
              </a:lnSpc>
              <a:spcBef>
                <a:spcPts val="0"/>
              </a:spcBef>
              <a:buClr>
                <a:srgbClr val="000000"/>
              </a:buClr>
              <a:tabLst>
                <a:tab pos="457200" algn="l"/>
              </a:tabLst>
              <a:defRPr/>
            </a:pPr>
            <a:endParaRPr lang="en-US" sz="2000" dirty="0"/>
          </a:p>
          <a:p>
            <a:pPr>
              <a:lnSpc>
                <a:spcPct val="115000"/>
              </a:lnSpc>
              <a:spcBef>
                <a:spcPts val="0"/>
              </a:spcBef>
              <a:spcAft>
                <a:spcPts val="1000"/>
              </a:spcAft>
              <a:defRPr/>
            </a:pPr>
            <a:r>
              <a:rPr lang="en-US" sz="2000" dirty="0">
                <a:hlinkClick r:id="rId7"/>
              </a:rPr>
              <a:t>Select the Best Solution (Feasibility vs. Effectiveness)</a:t>
            </a:r>
            <a:endParaRPr lang="en-US" sz="2000" dirty="0"/>
          </a:p>
          <a:p>
            <a:endParaRPr lang="en-US" sz="2000" dirty="0"/>
          </a:p>
        </p:txBody>
      </p:sp>
    </p:spTree>
    <p:extLst>
      <p:ext uri="{BB962C8B-B14F-4D97-AF65-F5344CB8AC3E}">
        <p14:creationId xmlns="" xmlns:p14="http://schemas.microsoft.com/office/powerpoint/2010/main" val="70030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Social Problem</a:t>
            </a:r>
            <a:endParaRPr lang="en-US" sz="3200" b="1" dirty="0"/>
          </a:p>
        </p:txBody>
      </p:sp>
      <p:sp>
        <p:nvSpPr>
          <p:cNvPr id="3" name="Content Placeholder 2"/>
          <p:cNvSpPr>
            <a:spLocks noGrp="1"/>
          </p:cNvSpPr>
          <p:nvPr>
            <p:ph idx="1"/>
          </p:nvPr>
        </p:nvSpPr>
        <p:spPr/>
        <p:txBody>
          <a:bodyPr>
            <a:normAutofit/>
          </a:bodyPr>
          <a:lstStyle/>
          <a:p>
            <a:r>
              <a:rPr lang="en-US" sz="3600" dirty="0" smtClean="0"/>
              <a:t>America has always been the land of “opportunity”. However,  the increase of immigration has caused major debates over how to deal with this issue.</a:t>
            </a:r>
            <a:endParaRPr lang="en-US" sz="3600" dirty="0"/>
          </a:p>
        </p:txBody>
      </p:sp>
      <p:sp>
        <p:nvSpPr>
          <p:cNvPr id="4" name="TextBox 3"/>
          <p:cNvSpPr txBox="1"/>
          <p:nvPr/>
        </p:nvSpPr>
        <p:spPr>
          <a:xfrm>
            <a:off x="5105400" y="6324600"/>
            <a:ext cx="3918060" cy="369332"/>
          </a:xfrm>
          <a:prstGeom prst="rect">
            <a:avLst/>
          </a:prstGeom>
          <a:noFill/>
        </p:spPr>
        <p:txBody>
          <a:bodyPr wrap="none" rtlCol="0">
            <a:spAutoFit/>
          </a:bodyPr>
          <a:lstStyle/>
          <a:p>
            <a:r>
              <a:rPr lang="en-US" dirty="0" smtClean="0"/>
              <a:t>Step 1 of the PPA:  Define the Problem</a:t>
            </a:r>
            <a:endParaRPr lang="en-US" dirty="0"/>
          </a:p>
        </p:txBody>
      </p:sp>
    </p:spTree>
    <p:extLst>
      <p:ext uri="{BB962C8B-B14F-4D97-AF65-F5344CB8AC3E}">
        <p14:creationId xmlns="" xmlns:p14="http://schemas.microsoft.com/office/powerpoint/2010/main" val="3233810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52400" y="1524000"/>
            <a:ext cx="3886200" cy="5105399"/>
          </a:xfrm>
        </p:spPr>
        <p:txBody>
          <a:bodyPr>
            <a:normAutofit fontScale="62500" lnSpcReduction="20000"/>
          </a:bodyPr>
          <a:lstStyle/>
          <a:p>
            <a:pPr algn="ctr">
              <a:buNone/>
            </a:pPr>
            <a:r>
              <a:rPr lang="en-US" b="1" u="sng" dirty="0" smtClean="0"/>
              <a:t>Problems</a:t>
            </a:r>
            <a:endParaRPr lang="en-US" dirty="0" smtClean="0"/>
          </a:p>
          <a:p>
            <a:r>
              <a:rPr lang="en-US" dirty="0" smtClean="0"/>
              <a:t>High Birth Rates and Overpopulation </a:t>
            </a:r>
          </a:p>
          <a:p>
            <a:r>
              <a:rPr lang="en-US" dirty="0" smtClean="0"/>
              <a:t>Crime/Violence/Robbery</a:t>
            </a:r>
          </a:p>
          <a:p>
            <a:r>
              <a:rPr lang="en-US" dirty="0" smtClean="0"/>
              <a:t>Terrorism</a:t>
            </a:r>
          </a:p>
          <a:p>
            <a:r>
              <a:rPr lang="en-US" dirty="0" smtClean="0"/>
              <a:t>Drugs</a:t>
            </a:r>
          </a:p>
          <a:p>
            <a:r>
              <a:rPr lang="en-US" dirty="0" smtClean="0"/>
              <a:t>Gangs</a:t>
            </a:r>
          </a:p>
          <a:p>
            <a:r>
              <a:rPr lang="en-US" dirty="0" smtClean="0"/>
              <a:t>Language barriers</a:t>
            </a:r>
          </a:p>
          <a:p>
            <a:r>
              <a:rPr lang="en-US" dirty="0" smtClean="0"/>
              <a:t>Undocumented/Identity Theft</a:t>
            </a:r>
          </a:p>
          <a:p>
            <a:r>
              <a:rPr lang="en-US" dirty="0" smtClean="0"/>
              <a:t>Poverty</a:t>
            </a:r>
          </a:p>
          <a:p>
            <a:r>
              <a:rPr lang="en-US" dirty="0" smtClean="0"/>
              <a:t>Homelessness</a:t>
            </a:r>
          </a:p>
          <a:p>
            <a:r>
              <a:rPr lang="en-US" dirty="0" smtClean="0"/>
              <a:t>Off- book jobs</a:t>
            </a:r>
          </a:p>
          <a:p>
            <a:r>
              <a:rPr lang="en-US" dirty="0" smtClean="0"/>
              <a:t>Uneducated/Lack of Education</a:t>
            </a:r>
          </a:p>
          <a:p>
            <a:endParaRPr lang="en-US" dirty="0" smtClean="0"/>
          </a:p>
          <a:p>
            <a:endParaRPr lang="en-US" dirty="0" smtClean="0"/>
          </a:p>
          <a:p>
            <a:endParaRPr lang="en-US" b="1" u="sng" dirty="0"/>
          </a:p>
        </p:txBody>
      </p:sp>
      <p:sp>
        <p:nvSpPr>
          <p:cNvPr id="6" name="Content Placeholder 5"/>
          <p:cNvSpPr>
            <a:spLocks noGrp="1"/>
          </p:cNvSpPr>
          <p:nvPr>
            <p:ph sz="half" idx="2"/>
          </p:nvPr>
        </p:nvSpPr>
        <p:spPr>
          <a:xfrm>
            <a:off x="4038600" y="1524000"/>
            <a:ext cx="4876800" cy="4419600"/>
          </a:xfrm>
        </p:spPr>
        <p:txBody>
          <a:bodyPr>
            <a:normAutofit fontScale="62500" lnSpcReduction="20000"/>
          </a:bodyPr>
          <a:lstStyle/>
          <a:p>
            <a:pPr algn="ctr">
              <a:buNone/>
            </a:pPr>
            <a:r>
              <a:rPr lang="en-US" b="1" u="sng" dirty="0" smtClean="0"/>
              <a:t>Consequences</a:t>
            </a:r>
            <a:endParaRPr lang="en-US" dirty="0" smtClean="0"/>
          </a:p>
          <a:p>
            <a:r>
              <a:rPr lang="en-US" dirty="0" smtClean="0"/>
              <a:t>Closed and Overcrowded Hospitals and Emergency Rooms</a:t>
            </a:r>
          </a:p>
          <a:p>
            <a:r>
              <a:rPr lang="en-US" dirty="0" smtClean="0"/>
              <a:t>Overcrowding and Construction of more Jails and Detention Centers</a:t>
            </a:r>
          </a:p>
          <a:p>
            <a:r>
              <a:rPr lang="en-US" dirty="0" smtClean="0"/>
              <a:t>Increase Border Patrols and Law Enforcement Agents</a:t>
            </a:r>
          </a:p>
          <a:p>
            <a:r>
              <a:rPr lang="en-US" dirty="0" smtClean="0"/>
              <a:t>Cost to pay for Translators</a:t>
            </a:r>
          </a:p>
          <a:p>
            <a:r>
              <a:rPr lang="en-US" dirty="0" smtClean="0"/>
              <a:t>Increase need for Food Pantries and Welfare Funding</a:t>
            </a:r>
          </a:p>
          <a:p>
            <a:r>
              <a:rPr lang="en-US" dirty="0" smtClean="0"/>
              <a:t>Overcrowding Shelters</a:t>
            </a:r>
          </a:p>
          <a:p>
            <a:r>
              <a:rPr lang="en-US" dirty="0" smtClean="0"/>
              <a:t>High Unemployment rate</a:t>
            </a:r>
          </a:p>
          <a:p>
            <a:r>
              <a:rPr lang="en-US" dirty="0" smtClean="0"/>
              <a:t>Untaxed Wages</a:t>
            </a:r>
          </a:p>
          <a:p>
            <a:r>
              <a:rPr lang="en-US" dirty="0" smtClean="0"/>
              <a:t>Overcrowded Classrooms, Schools/Libraries, etc…</a:t>
            </a:r>
          </a:p>
          <a:p>
            <a:endParaRPr lang="en-US" dirty="0" smtClean="0"/>
          </a:p>
          <a:p>
            <a:pPr>
              <a:buNone/>
            </a:pPr>
            <a:endParaRPr lang="en-US" dirty="0" smtClean="0"/>
          </a:p>
          <a:p>
            <a:endParaRPr lang="en-US" dirty="0"/>
          </a:p>
        </p:txBody>
      </p:sp>
      <p:sp>
        <p:nvSpPr>
          <p:cNvPr id="4" name="Title 3"/>
          <p:cNvSpPr>
            <a:spLocks noGrp="1"/>
          </p:cNvSpPr>
          <p:nvPr>
            <p:ph type="title"/>
          </p:nvPr>
        </p:nvSpPr>
        <p:spPr>
          <a:xfrm>
            <a:off x="533400" y="304800"/>
            <a:ext cx="8229600" cy="1048512"/>
          </a:xfrm>
        </p:spPr>
        <p:txBody>
          <a:bodyPr>
            <a:normAutofit fontScale="90000"/>
          </a:bodyPr>
          <a:lstStyle/>
          <a:p>
            <a:pPr algn="ctr"/>
            <a:r>
              <a:rPr lang="en-US" sz="3200" b="1" dirty="0" smtClean="0"/>
              <a:t>What are some of the </a:t>
            </a:r>
            <a:r>
              <a:rPr lang="en-US" sz="3200" b="1" i="1" dirty="0" smtClean="0"/>
              <a:t>problems</a:t>
            </a:r>
            <a:r>
              <a:rPr lang="en-US" sz="3200" b="1" dirty="0" smtClean="0"/>
              <a:t> and </a:t>
            </a:r>
            <a:r>
              <a:rPr lang="en-US" sz="3200" b="1" i="1" dirty="0" smtClean="0"/>
              <a:t>consequences</a:t>
            </a:r>
            <a:r>
              <a:rPr lang="en-US" sz="3200" b="1" dirty="0" smtClean="0"/>
              <a:t> of illegal immigration?</a:t>
            </a:r>
            <a:endParaRPr lang="en-US" sz="3200" b="1" dirty="0"/>
          </a:p>
        </p:txBody>
      </p:sp>
      <p:sp>
        <p:nvSpPr>
          <p:cNvPr id="7" name="TextBox 6"/>
          <p:cNvSpPr txBox="1"/>
          <p:nvPr/>
        </p:nvSpPr>
        <p:spPr>
          <a:xfrm>
            <a:off x="5105400" y="6324600"/>
            <a:ext cx="3918060" cy="369332"/>
          </a:xfrm>
          <a:prstGeom prst="rect">
            <a:avLst/>
          </a:prstGeom>
          <a:noFill/>
        </p:spPr>
        <p:txBody>
          <a:bodyPr wrap="none" rtlCol="0">
            <a:spAutoFit/>
          </a:bodyPr>
          <a:lstStyle/>
          <a:p>
            <a:r>
              <a:rPr lang="en-US" dirty="0" smtClean="0"/>
              <a:t>Step 1 of the PPA:  Define the Problem</a:t>
            </a:r>
            <a:endParaRPr lang="en-US" dirty="0"/>
          </a:p>
        </p:txBody>
      </p:sp>
    </p:spTree>
    <p:extLst>
      <p:ext uri="{BB962C8B-B14F-4D97-AF65-F5344CB8AC3E}">
        <p14:creationId xmlns="" xmlns:p14="http://schemas.microsoft.com/office/powerpoint/2010/main" val="2961001543"/>
      </p:ext>
    </p:extLst>
  </p:cSld>
  <p:clrMapOvr>
    <a:masterClrMapping/>
  </p:clrMapOvr>
  <mc:AlternateContent xmlns:mc="http://schemas.openxmlformats.org/markup-compatibility/2006">
    <mc:Choice xmlns="" xmlns:p14="http://schemas.microsoft.com/office/powerpoint/2010/main" Requires="p14">
      <p:transition spd="slow" p14:dur="2000" advTm="30000"/>
    </mc:Choice>
    <mc:Fallback>
      <p:transition spd="slow" advTm="3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000"/>
                                        <p:tgtEl>
                                          <p:spTgt spid="6">
                                            <p:txEl>
                                              <p:pRg st="3" end="3"/>
                                            </p:txEl>
                                          </p:spTgt>
                                        </p:tgtEl>
                                      </p:cBhvr>
                                    </p:animEffect>
                                    <p:anim calcmode="lin" valueType="num">
                                      <p:cBhvr>
                                        <p:cTn id="2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1000"/>
                                        <p:tgtEl>
                                          <p:spTgt spid="6">
                                            <p:txEl>
                                              <p:pRg st="4" end="4"/>
                                            </p:txEl>
                                          </p:spTgt>
                                        </p:tgtEl>
                                      </p:cBhvr>
                                    </p:animEffect>
                                    <p:anim calcmode="lin" valueType="num">
                                      <p:cBhvr>
                                        <p:cTn id="3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1000"/>
                                        <p:tgtEl>
                                          <p:spTgt spid="6">
                                            <p:txEl>
                                              <p:pRg st="5" end="5"/>
                                            </p:txEl>
                                          </p:spTgt>
                                        </p:tgtEl>
                                      </p:cBhvr>
                                    </p:animEffect>
                                    <p:anim calcmode="lin" valueType="num">
                                      <p:cBhvr>
                                        <p:cTn id="3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1000"/>
                                        <p:tgtEl>
                                          <p:spTgt spid="6">
                                            <p:txEl>
                                              <p:pRg st="6" end="6"/>
                                            </p:txEl>
                                          </p:spTgt>
                                        </p:tgtEl>
                                      </p:cBhvr>
                                    </p:animEffect>
                                    <p:anim calcmode="lin" valueType="num">
                                      <p:cBhvr>
                                        <p:cTn id="44"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6">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6">
                                            <p:txEl>
                                              <p:pRg st="6" end="6"/>
                                            </p:txEl>
                                          </p:spTgt>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Effect transition="in" filter="fade">
                                      <p:cBhvr>
                                        <p:cTn id="49" dur="1000"/>
                                        <p:tgtEl>
                                          <p:spTgt spid="6">
                                            <p:txEl>
                                              <p:pRg st="7" end="7"/>
                                            </p:txEl>
                                          </p:spTgt>
                                        </p:tgtEl>
                                      </p:cBhvr>
                                    </p:animEffect>
                                    <p:anim calcmode="lin" valueType="num">
                                      <p:cBhvr>
                                        <p:cTn id="50"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6">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6">
                                            <p:txEl>
                                              <p:pRg st="7" end="7"/>
                                            </p:txEl>
                                          </p:spTgt>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Effect transition="in" filter="fade">
                                      <p:cBhvr>
                                        <p:cTn id="55" dur="1000"/>
                                        <p:tgtEl>
                                          <p:spTgt spid="6">
                                            <p:txEl>
                                              <p:pRg st="8" end="8"/>
                                            </p:txEl>
                                          </p:spTgt>
                                        </p:tgtEl>
                                      </p:cBhvr>
                                    </p:animEffect>
                                    <p:anim calcmode="lin" valueType="num">
                                      <p:cBhvr>
                                        <p:cTn id="56"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6">
                                            <p:txEl>
                                              <p:pRg st="8" end="8"/>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6">
                                            <p:txEl>
                                              <p:pRg st="8" end="8"/>
                                            </p:txEl>
                                          </p:spTgt>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Effect transition="in" filter="fade">
                                      <p:cBhvr>
                                        <p:cTn id="61" dur="1000"/>
                                        <p:tgtEl>
                                          <p:spTgt spid="6">
                                            <p:txEl>
                                              <p:pRg st="9" end="9"/>
                                            </p:txEl>
                                          </p:spTgt>
                                        </p:tgtEl>
                                      </p:cBhvr>
                                    </p:animEffect>
                                    <p:anim calcmode="lin" valueType="num">
                                      <p:cBhvr>
                                        <p:cTn id="62"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6">
                                            <p:txEl>
                                              <p:pRg st="9" end="9"/>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Gather the Evidence</a:t>
            </a:r>
            <a:endParaRPr lang="en-US" b="1" dirty="0"/>
          </a:p>
        </p:txBody>
      </p:sp>
      <p:sp>
        <p:nvSpPr>
          <p:cNvPr id="5" name="TextBox 4"/>
          <p:cNvSpPr txBox="1"/>
          <p:nvPr/>
        </p:nvSpPr>
        <p:spPr>
          <a:xfrm>
            <a:off x="5105400" y="6324600"/>
            <a:ext cx="4018664" cy="369332"/>
          </a:xfrm>
          <a:prstGeom prst="rect">
            <a:avLst/>
          </a:prstGeom>
          <a:noFill/>
        </p:spPr>
        <p:txBody>
          <a:bodyPr wrap="none" rtlCol="0">
            <a:spAutoFit/>
          </a:bodyPr>
          <a:lstStyle/>
          <a:p>
            <a:r>
              <a:rPr lang="en-US" dirty="0" smtClean="0"/>
              <a:t>Step 2 of the PPA:  Gather the Evidence</a:t>
            </a:r>
            <a:endParaRPr lang="en-US" dirty="0"/>
          </a:p>
        </p:txBody>
      </p:sp>
      <p:pic>
        <p:nvPicPr>
          <p:cNvPr id="1026" name="Picture 2" descr="http://www.cairco.org/sites/default/files/images/charts/us-immigration-growth-chart.gif"/>
          <p:cNvPicPr>
            <a:picLocks noChangeAspect="1" noChangeArrowheads="1"/>
          </p:cNvPicPr>
          <p:nvPr/>
        </p:nvPicPr>
        <p:blipFill>
          <a:blip r:embed="rId2" cstate="print"/>
          <a:srcRect/>
          <a:stretch>
            <a:fillRect/>
          </a:stretch>
        </p:blipFill>
        <p:spPr bwMode="auto">
          <a:xfrm>
            <a:off x="914400" y="1066800"/>
            <a:ext cx="6781800" cy="4860291"/>
          </a:xfrm>
          <a:prstGeom prst="rect">
            <a:avLst/>
          </a:prstGeom>
          <a:noFill/>
        </p:spPr>
      </p:pic>
      <p:sp>
        <p:nvSpPr>
          <p:cNvPr id="6" name="TextBox 5"/>
          <p:cNvSpPr txBox="1"/>
          <p:nvPr/>
        </p:nvSpPr>
        <p:spPr>
          <a:xfrm>
            <a:off x="228600" y="6019800"/>
            <a:ext cx="5258427" cy="646331"/>
          </a:xfrm>
          <a:prstGeom prst="rect">
            <a:avLst/>
          </a:prstGeom>
          <a:noFill/>
        </p:spPr>
        <p:txBody>
          <a:bodyPr wrap="none" rtlCol="0">
            <a:spAutoFit/>
          </a:bodyPr>
          <a:lstStyle/>
          <a:p>
            <a:r>
              <a:rPr lang="en-US" dirty="0" smtClean="0">
                <a:hlinkClick r:id="rId3"/>
              </a:rPr>
              <a:t>http://</a:t>
            </a:r>
            <a:r>
              <a:rPr lang="en-US" dirty="0" smtClean="0">
                <a:hlinkClick r:id="rId3"/>
              </a:rPr>
              <a:t>www.cairco.org/reference/us-population-data</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Gather the Evidence</a:t>
            </a:r>
            <a:endParaRPr lang="en-US" b="1" dirty="0"/>
          </a:p>
        </p:txBody>
      </p:sp>
      <p:sp>
        <p:nvSpPr>
          <p:cNvPr id="5" name="TextBox 4"/>
          <p:cNvSpPr txBox="1"/>
          <p:nvPr/>
        </p:nvSpPr>
        <p:spPr>
          <a:xfrm>
            <a:off x="5105400" y="6324600"/>
            <a:ext cx="4018664" cy="369332"/>
          </a:xfrm>
          <a:prstGeom prst="rect">
            <a:avLst/>
          </a:prstGeom>
          <a:noFill/>
        </p:spPr>
        <p:txBody>
          <a:bodyPr wrap="none" rtlCol="0">
            <a:spAutoFit/>
          </a:bodyPr>
          <a:lstStyle/>
          <a:p>
            <a:r>
              <a:rPr lang="en-US" dirty="0" smtClean="0"/>
              <a:t>Step 2 of the PPA:  Gather the Evidence</a:t>
            </a:r>
            <a:endParaRPr lang="en-US" dirty="0"/>
          </a:p>
        </p:txBody>
      </p:sp>
      <p:pic>
        <p:nvPicPr>
          <p:cNvPr id="1028" name="Picture 4" descr="http://ucrtoday.ucr.edu/wp-content/uploads/2013/03/immigration-graph-irg.jpg"/>
          <p:cNvPicPr>
            <a:picLocks noChangeAspect="1" noChangeArrowheads="1"/>
          </p:cNvPicPr>
          <p:nvPr/>
        </p:nvPicPr>
        <p:blipFill>
          <a:blip r:embed="rId2" cstate="print"/>
          <a:srcRect/>
          <a:stretch>
            <a:fillRect/>
          </a:stretch>
        </p:blipFill>
        <p:spPr bwMode="auto">
          <a:xfrm>
            <a:off x="914400" y="1219200"/>
            <a:ext cx="6781800" cy="4656161"/>
          </a:xfrm>
          <a:prstGeom prst="rect">
            <a:avLst/>
          </a:prstGeom>
          <a:noFill/>
        </p:spPr>
      </p:pic>
      <p:sp>
        <p:nvSpPr>
          <p:cNvPr id="8" name="TextBox 7"/>
          <p:cNvSpPr txBox="1"/>
          <p:nvPr/>
        </p:nvSpPr>
        <p:spPr>
          <a:xfrm>
            <a:off x="838200" y="5943600"/>
            <a:ext cx="3229987" cy="646331"/>
          </a:xfrm>
          <a:prstGeom prst="rect">
            <a:avLst/>
          </a:prstGeom>
          <a:noFill/>
        </p:spPr>
        <p:txBody>
          <a:bodyPr wrap="none" rtlCol="0">
            <a:spAutoFit/>
          </a:bodyPr>
          <a:lstStyle/>
          <a:p>
            <a:r>
              <a:rPr lang="en-US" dirty="0" smtClean="0">
                <a:hlinkClick r:id="rId3"/>
              </a:rPr>
              <a:t>http://</a:t>
            </a:r>
            <a:r>
              <a:rPr lang="en-US" dirty="0" smtClean="0">
                <a:hlinkClick r:id="rId3"/>
              </a:rPr>
              <a:t>ucrtoday.ucr.edu/12835</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990600"/>
            <a:ext cx="8763000" cy="4525963"/>
          </a:xfrm>
        </p:spPr>
        <p:txBody>
          <a:bodyPr>
            <a:normAutofit fontScale="92500" lnSpcReduction="20000"/>
          </a:bodyPr>
          <a:lstStyle/>
          <a:p>
            <a:r>
              <a:rPr lang="en-US" sz="3000" b="0" dirty="0"/>
              <a:t>Throughout history, the United States has been a safe haven for immigrants enter and establish a better life for themselves and their families.  However with the increase of immigration come issues that we all as Americans must address.  Let’s now focus on some of the </a:t>
            </a:r>
            <a:r>
              <a:rPr lang="en-US" sz="3000" b="0" i="1" dirty="0"/>
              <a:t>causes</a:t>
            </a:r>
            <a:r>
              <a:rPr lang="en-US" sz="3000" b="0" dirty="0"/>
              <a:t> of </a:t>
            </a:r>
            <a:r>
              <a:rPr lang="en-US" sz="3000" b="0" i="1" dirty="0"/>
              <a:t>illegal immigration </a:t>
            </a:r>
            <a:r>
              <a:rPr lang="en-US" sz="3000" b="0" dirty="0"/>
              <a:t>and why it is considered a major problem for us here in the U.S.A. Some undocumented immigrants entered the country illegally and others entered illegally but overstayed the number of days permitted on their visa or violated the terms of their permanent resident card or refugee permit. </a:t>
            </a:r>
          </a:p>
          <a:p>
            <a:endParaRPr lang="en-US" dirty="0"/>
          </a:p>
        </p:txBody>
      </p:sp>
      <p:sp>
        <p:nvSpPr>
          <p:cNvPr id="2" name="Title 1"/>
          <p:cNvSpPr>
            <a:spLocks noGrp="1"/>
          </p:cNvSpPr>
          <p:nvPr>
            <p:ph type="title"/>
          </p:nvPr>
        </p:nvSpPr>
        <p:spPr/>
        <p:txBody>
          <a:bodyPr>
            <a:noAutofit/>
          </a:bodyPr>
          <a:lstStyle/>
          <a:p>
            <a:r>
              <a:rPr lang="en-US" sz="3200" b="1" dirty="0" smtClean="0">
                <a:hlinkClick r:id="rId2"/>
              </a:rPr>
              <a:t>Identify </a:t>
            </a:r>
            <a:r>
              <a:rPr lang="en-US" sz="3200" b="1" dirty="0">
                <a:hlinkClick r:id="rId2"/>
              </a:rPr>
              <a:t>the Causes </a:t>
            </a:r>
            <a:r>
              <a:rPr lang="en-US" b="1" dirty="0"/>
              <a:t/>
            </a:r>
            <a:br>
              <a:rPr lang="en-US" b="1" dirty="0"/>
            </a:br>
            <a:endParaRPr lang="en-US" b="1" dirty="0"/>
          </a:p>
        </p:txBody>
      </p:sp>
      <p:sp>
        <p:nvSpPr>
          <p:cNvPr id="4" name="TextBox 3"/>
          <p:cNvSpPr txBox="1"/>
          <p:nvPr/>
        </p:nvSpPr>
        <p:spPr>
          <a:xfrm>
            <a:off x="5105400" y="6324600"/>
            <a:ext cx="3906454" cy="369332"/>
          </a:xfrm>
          <a:prstGeom prst="rect">
            <a:avLst/>
          </a:prstGeom>
          <a:noFill/>
        </p:spPr>
        <p:txBody>
          <a:bodyPr wrap="none" rtlCol="0">
            <a:spAutoFit/>
          </a:bodyPr>
          <a:lstStyle/>
          <a:p>
            <a:r>
              <a:rPr lang="en-US" dirty="0" smtClean="0"/>
              <a:t>Step 3 of the PPA:  Identify the Causes</a:t>
            </a:r>
            <a:endParaRPr lang="en-US" dirty="0"/>
          </a:p>
        </p:txBody>
      </p:sp>
    </p:spTree>
    <p:extLst>
      <p:ext uri="{BB962C8B-B14F-4D97-AF65-F5344CB8AC3E}">
        <p14:creationId xmlns="" xmlns:p14="http://schemas.microsoft.com/office/powerpoint/2010/main" val="1830759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b="1" dirty="0" smtClean="0"/>
              <a:t>Identify the Causes</a:t>
            </a:r>
            <a:endParaRPr lang="en-US" b="1" dirty="0"/>
          </a:p>
        </p:txBody>
      </p:sp>
      <p:sp>
        <p:nvSpPr>
          <p:cNvPr id="3" name="Content Placeholder 2"/>
          <p:cNvSpPr>
            <a:spLocks noGrp="1"/>
          </p:cNvSpPr>
          <p:nvPr>
            <p:ph idx="1"/>
          </p:nvPr>
        </p:nvSpPr>
        <p:spPr>
          <a:xfrm>
            <a:off x="381000" y="1066800"/>
            <a:ext cx="8305800" cy="1295400"/>
          </a:xfrm>
        </p:spPr>
        <p:txBody>
          <a:bodyPr>
            <a:normAutofit/>
          </a:bodyPr>
          <a:lstStyle/>
          <a:p>
            <a:pPr marL="0" indent="0">
              <a:buNone/>
            </a:pPr>
            <a:r>
              <a:rPr lang="en-US" sz="2800" dirty="0" smtClean="0"/>
              <a:t>Why </a:t>
            </a:r>
            <a:r>
              <a:rPr lang="en-US" sz="2800" dirty="0" smtClean="0"/>
              <a:t>do </a:t>
            </a:r>
            <a:r>
              <a:rPr lang="en-US" sz="2800" dirty="0" smtClean="0"/>
              <a:t>people come  to the United States?</a:t>
            </a:r>
            <a:endParaRPr lang="en-US" sz="2800" dirty="0"/>
          </a:p>
        </p:txBody>
      </p:sp>
      <p:sp>
        <p:nvSpPr>
          <p:cNvPr id="4" name="Rectangle 3"/>
          <p:cNvSpPr/>
          <p:nvPr/>
        </p:nvSpPr>
        <p:spPr>
          <a:xfrm>
            <a:off x="228600" y="1981200"/>
            <a:ext cx="8915400" cy="3046988"/>
          </a:xfrm>
          <a:prstGeom prst="rect">
            <a:avLst/>
          </a:prstGeom>
        </p:spPr>
        <p:txBody>
          <a:bodyPr wrap="square">
            <a:spAutoFit/>
          </a:bodyPr>
          <a:lstStyle/>
          <a:p>
            <a:r>
              <a:rPr lang="en-US" altLang="en-US" sz="2400" i="1" dirty="0" smtClean="0"/>
              <a:t>● </a:t>
            </a:r>
            <a:r>
              <a:rPr lang="en-US" altLang="en-US" sz="2400" b="1" i="1" dirty="0" smtClean="0"/>
              <a:t>Political </a:t>
            </a:r>
            <a:r>
              <a:rPr lang="en-US" altLang="en-US" sz="2400" b="1" i="1" dirty="0"/>
              <a:t>Freedom</a:t>
            </a:r>
          </a:p>
          <a:p>
            <a:r>
              <a:rPr lang="en-US" altLang="en-US" sz="2400" b="1" i="1" dirty="0"/>
              <a:t>● </a:t>
            </a:r>
            <a:r>
              <a:rPr lang="en-US" altLang="en-US" sz="2400" b="1" i="1" dirty="0" smtClean="0"/>
              <a:t>Religious Tolerance</a:t>
            </a:r>
          </a:p>
          <a:p>
            <a:r>
              <a:rPr lang="en-US" altLang="en-US" sz="2400" b="1" i="1" dirty="0"/>
              <a:t>● </a:t>
            </a:r>
            <a:r>
              <a:rPr lang="en-US" altLang="en-US" sz="2400" b="1" i="1" dirty="0" smtClean="0"/>
              <a:t>Economic </a:t>
            </a:r>
            <a:r>
              <a:rPr lang="en-US" altLang="en-US" sz="2400" b="1" i="1" dirty="0"/>
              <a:t>Opportunity - People want a better life - better job - more money</a:t>
            </a:r>
          </a:p>
          <a:p>
            <a:r>
              <a:rPr lang="en-US" altLang="en-US" sz="2400" b="1" i="1" dirty="0"/>
              <a:t>● </a:t>
            </a:r>
            <a:r>
              <a:rPr lang="en-US" altLang="en-US" sz="2400" b="1" i="1" dirty="0" smtClean="0"/>
              <a:t>Political </a:t>
            </a:r>
            <a:r>
              <a:rPr lang="en-US" altLang="en-US" sz="2400" b="1" i="1" dirty="0"/>
              <a:t>Refugees fear for their lives</a:t>
            </a:r>
          </a:p>
          <a:p>
            <a:r>
              <a:rPr lang="en-US" altLang="en-US" sz="2400" b="1" i="1" dirty="0"/>
              <a:t>● </a:t>
            </a:r>
            <a:r>
              <a:rPr lang="en-US" altLang="en-US" sz="2400" b="1" i="1" dirty="0" smtClean="0"/>
              <a:t>Some </a:t>
            </a:r>
            <a:r>
              <a:rPr lang="en-US" altLang="en-US" sz="2400" b="1" i="1" dirty="0"/>
              <a:t>want free atmosphere</a:t>
            </a:r>
          </a:p>
          <a:p>
            <a:r>
              <a:rPr lang="en-US" altLang="en-US" sz="2400" b="1" i="1" dirty="0"/>
              <a:t>● </a:t>
            </a:r>
            <a:r>
              <a:rPr lang="en-US" altLang="en-US" sz="2400" b="1" i="1" dirty="0" smtClean="0"/>
              <a:t>Forced </a:t>
            </a:r>
            <a:r>
              <a:rPr lang="en-US" altLang="en-US" sz="2400" b="1" i="1" dirty="0"/>
              <a:t>Immigration (Slavery)</a:t>
            </a:r>
          </a:p>
          <a:p>
            <a:r>
              <a:rPr lang="en-US" altLang="en-US" sz="2400" b="1" i="1" dirty="0"/>
              <a:t>● </a:t>
            </a:r>
            <a:r>
              <a:rPr lang="en-US" altLang="en-US" sz="2400" b="1" i="1" dirty="0" smtClean="0"/>
              <a:t>Family </a:t>
            </a:r>
            <a:r>
              <a:rPr lang="en-US" altLang="en-US" sz="2400" b="1" i="1" dirty="0"/>
              <a:t>Reunification</a:t>
            </a:r>
          </a:p>
        </p:txBody>
      </p:sp>
      <p:pic>
        <p:nvPicPr>
          <p:cNvPr id="5" name="Picture 2" descr="C:\Users\fatima\Desktop\America-words-artproject2010.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62600" y="3810000"/>
            <a:ext cx="2898775" cy="1884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5105400" y="6324600"/>
            <a:ext cx="3906454" cy="369332"/>
          </a:xfrm>
          <a:prstGeom prst="rect">
            <a:avLst/>
          </a:prstGeom>
          <a:noFill/>
        </p:spPr>
        <p:txBody>
          <a:bodyPr wrap="none" rtlCol="0">
            <a:spAutoFit/>
          </a:bodyPr>
          <a:lstStyle/>
          <a:p>
            <a:r>
              <a:rPr lang="en-US" dirty="0" smtClean="0"/>
              <a:t>Step 3 of the PPA:  Identify the Causes</a:t>
            </a:r>
            <a:endParaRPr lang="en-US" dirty="0"/>
          </a:p>
        </p:txBody>
      </p:sp>
    </p:spTree>
    <p:extLst>
      <p:ext uri="{BB962C8B-B14F-4D97-AF65-F5344CB8AC3E}">
        <p14:creationId xmlns="" xmlns:p14="http://schemas.microsoft.com/office/powerpoint/2010/main" val="256612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295400"/>
            <a:ext cx="8458200" cy="4525963"/>
          </a:xfrm>
        </p:spPr>
        <p:txBody>
          <a:bodyPr>
            <a:normAutofit/>
          </a:bodyPr>
          <a:lstStyle/>
          <a:p>
            <a:pPr>
              <a:buNone/>
            </a:pPr>
            <a:r>
              <a:rPr lang="en-US" sz="2300" dirty="0">
                <a:latin typeface="Times New Roman" pitchFamily="18" charset="0"/>
                <a:cs typeface="Times New Roman" pitchFamily="18" charset="0"/>
              </a:rPr>
              <a:t>Let’s now focus on some of the </a:t>
            </a:r>
            <a:r>
              <a:rPr lang="en-US" sz="2300" b="1" i="1" dirty="0">
                <a:solidFill>
                  <a:srgbClr val="FF0000"/>
                </a:solidFill>
                <a:latin typeface="Times New Roman" pitchFamily="18" charset="0"/>
                <a:cs typeface="Times New Roman" pitchFamily="18" charset="0"/>
              </a:rPr>
              <a:t>causes</a:t>
            </a:r>
            <a:r>
              <a:rPr lang="en-US" sz="2300" dirty="0">
                <a:latin typeface="Times New Roman" pitchFamily="18" charset="0"/>
                <a:cs typeface="Times New Roman" pitchFamily="18" charset="0"/>
              </a:rPr>
              <a:t> of </a:t>
            </a:r>
            <a:r>
              <a:rPr lang="en-US" sz="2300" i="1" dirty="0">
                <a:latin typeface="Times New Roman" pitchFamily="18" charset="0"/>
                <a:cs typeface="Times New Roman" pitchFamily="18" charset="0"/>
              </a:rPr>
              <a:t>illegal immigration </a:t>
            </a:r>
            <a:r>
              <a:rPr lang="en-US" sz="2300" dirty="0">
                <a:latin typeface="Times New Roman" pitchFamily="18" charset="0"/>
                <a:cs typeface="Times New Roman" pitchFamily="18" charset="0"/>
              </a:rPr>
              <a:t>and why it </a:t>
            </a:r>
            <a:r>
              <a:rPr lang="en-US" sz="2300" dirty="0" smtClean="0">
                <a:latin typeface="Times New Roman" pitchFamily="18" charset="0"/>
                <a:cs typeface="Times New Roman" pitchFamily="18" charset="0"/>
              </a:rPr>
              <a:t>is considered </a:t>
            </a:r>
            <a:r>
              <a:rPr lang="en-US" sz="2300" dirty="0">
                <a:latin typeface="Times New Roman" pitchFamily="18" charset="0"/>
                <a:cs typeface="Times New Roman" pitchFamily="18" charset="0"/>
              </a:rPr>
              <a:t>a major problem for us here in the U.S.A. Some undocumented </a:t>
            </a:r>
            <a:r>
              <a:rPr lang="en-US" sz="2300" dirty="0" smtClean="0">
                <a:latin typeface="Times New Roman" pitchFamily="18" charset="0"/>
                <a:cs typeface="Times New Roman" pitchFamily="18" charset="0"/>
              </a:rPr>
              <a:t>immigrants </a:t>
            </a:r>
            <a:r>
              <a:rPr lang="en-US" sz="2300" dirty="0">
                <a:latin typeface="Times New Roman" pitchFamily="18" charset="0"/>
                <a:cs typeface="Times New Roman" pitchFamily="18" charset="0"/>
              </a:rPr>
              <a:t>entered the country illegally and others entered illegally </a:t>
            </a:r>
            <a:r>
              <a:rPr lang="en-US" sz="2300" dirty="0" smtClean="0">
                <a:latin typeface="Times New Roman" pitchFamily="18" charset="0"/>
                <a:cs typeface="Times New Roman" pitchFamily="18" charset="0"/>
              </a:rPr>
              <a:t>but overstayed </a:t>
            </a:r>
            <a:r>
              <a:rPr lang="en-US" sz="2300" dirty="0">
                <a:latin typeface="Times New Roman" pitchFamily="18" charset="0"/>
                <a:cs typeface="Times New Roman" pitchFamily="18" charset="0"/>
              </a:rPr>
              <a:t>the number of days permitted on their visa or violated the </a:t>
            </a:r>
            <a:r>
              <a:rPr lang="en-US" sz="2300" dirty="0" smtClean="0">
                <a:latin typeface="Times New Roman" pitchFamily="18" charset="0"/>
                <a:cs typeface="Times New Roman" pitchFamily="18" charset="0"/>
              </a:rPr>
              <a:t>terms of </a:t>
            </a:r>
            <a:r>
              <a:rPr lang="en-US" sz="2300" dirty="0">
                <a:latin typeface="Times New Roman" pitchFamily="18" charset="0"/>
                <a:cs typeface="Times New Roman" pitchFamily="18" charset="0"/>
              </a:rPr>
              <a:t>their permanent resident card or refugee permit. </a:t>
            </a:r>
            <a:endParaRPr lang="en-US" sz="2300" dirty="0" smtClean="0">
              <a:latin typeface="Times New Roman" pitchFamily="18" charset="0"/>
              <a:cs typeface="Times New Roman" pitchFamily="18" charset="0"/>
            </a:endParaRPr>
          </a:p>
          <a:p>
            <a:pPr>
              <a:buNone/>
            </a:pPr>
            <a:endParaRPr lang="en-US" sz="2300" dirty="0">
              <a:latin typeface="Times New Roman" pitchFamily="18" charset="0"/>
              <a:cs typeface="Times New Roman" pitchFamily="18" charset="0"/>
            </a:endParaRPr>
          </a:p>
          <a:p>
            <a:pPr>
              <a:buNone/>
            </a:pPr>
            <a:r>
              <a:rPr lang="en-US" sz="2300" dirty="0" smtClean="0">
                <a:latin typeface="Times New Roman" pitchFamily="18" charset="0"/>
                <a:cs typeface="Times New Roman" pitchFamily="18" charset="0"/>
              </a:rPr>
              <a:t>Throughout </a:t>
            </a:r>
            <a:r>
              <a:rPr lang="en-US" sz="2300" dirty="0">
                <a:latin typeface="Times New Roman" pitchFamily="18" charset="0"/>
                <a:cs typeface="Times New Roman" pitchFamily="18" charset="0"/>
              </a:rPr>
              <a:t>history, </a:t>
            </a:r>
            <a:r>
              <a:rPr lang="en-US" sz="2300" dirty="0" smtClean="0">
                <a:latin typeface="Times New Roman" pitchFamily="18" charset="0"/>
                <a:cs typeface="Times New Roman" pitchFamily="18" charset="0"/>
              </a:rPr>
              <a:t> the United States has been a safe haven for immigrants enter and establish a better life for themselves and their families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t>Identify the Causes</a:t>
            </a:r>
            <a:endParaRPr lang="en-US" b="1" dirty="0"/>
          </a:p>
        </p:txBody>
      </p:sp>
      <p:sp>
        <p:nvSpPr>
          <p:cNvPr id="4" name="TextBox 3"/>
          <p:cNvSpPr txBox="1"/>
          <p:nvPr/>
        </p:nvSpPr>
        <p:spPr>
          <a:xfrm>
            <a:off x="5105400" y="6324600"/>
            <a:ext cx="3906454" cy="369332"/>
          </a:xfrm>
          <a:prstGeom prst="rect">
            <a:avLst/>
          </a:prstGeom>
          <a:noFill/>
        </p:spPr>
        <p:txBody>
          <a:bodyPr wrap="none" rtlCol="0">
            <a:spAutoFit/>
          </a:bodyPr>
          <a:lstStyle/>
          <a:p>
            <a:r>
              <a:rPr lang="en-US" dirty="0" smtClean="0"/>
              <a:t>Step 3 of the PPA:  Identify the Causes</a:t>
            </a:r>
            <a:endParaRPr lang="en-US" dirty="0"/>
          </a:p>
        </p:txBody>
      </p:sp>
    </p:spTree>
    <p:extLst>
      <p:ext uri="{BB962C8B-B14F-4D97-AF65-F5344CB8AC3E}">
        <p14:creationId xmlns="" xmlns:p14="http://schemas.microsoft.com/office/powerpoint/2010/main" val="34429590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237</TotalTime>
  <Words>966</Words>
  <Application>Microsoft Office PowerPoint</Application>
  <PresentationFormat>On-screen Show (4:3)</PresentationFormat>
  <Paragraphs>100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Immigration Problems in the United States</vt:lpstr>
      <vt:lpstr>Public Policy Analyst</vt:lpstr>
      <vt:lpstr>Social Problem</vt:lpstr>
      <vt:lpstr>What are some of the problems and consequences of illegal immigration?</vt:lpstr>
      <vt:lpstr>Gather the Evidence</vt:lpstr>
      <vt:lpstr>Gather the Evidence</vt:lpstr>
      <vt:lpstr>Identify the Causes  </vt:lpstr>
      <vt:lpstr>Identify the Causes</vt:lpstr>
      <vt:lpstr>Identify the Causes</vt:lpstr>
      <vt:lpstr>What are the existing laws/ policies for illegal immigration?</vt:lpstr>
      <vt:lpstr>What are the current policies for illegal immigration? </vt:lpstr>
      <vt:lpstr>Effects of illegal immigration?</vt:lpstr>
      <vt:lpstr>What are some solutions to correct illegal  immigration?</vt:lpstr>
    </vt:vector>
  </TitlesOfParts>
  <Company>NYCDOE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Problems in the United States</dc:title>
  <dc:creator>Student #15</dc:creator>
  <cp:lastModifiedBy>ann nigro</cp:lastModifiedBy>
  <cp:revision>20</cp:revision>
  <dcterms:created xsi:type="dcterms:W3CDTF">2015-02-17T18:32:51Z</dcterms:created>
  <dcterms:modified xsi:type="dcterms:W3CDTF">2015-02-27T15:00:25Z</dcterms:modified>
</cp:coreProperties>
</file>