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930886E-AA84-48A6-9D71-8AA5B376BA1A}"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11475-9BDF-4F60-9F55-45C711D737D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0886E-AA84-48A6-9D71-8AA5B376BA1A}"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0886E-AA84-48A6-9D71-8AA5B376BA1A}" type="datetimeFigureOut">
              <a:rPr lang="en-US" smtClean="0"/>
              <a:pPr/>
              <a:t>2/24/2015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0886E-AA84-48A6-9D71-8AA5B376BA1A}"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30886E-AA84-48A6-9D71-8AA5B376BA1A}"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11475-9BDF-4F60-9F55-45C711D737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0886E-AA84-48A6-9D71-8AA5B376BA1A}"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30886E-AA84-48A6-9D71-8AA5B376BA1A}"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30886E-AA84-48A6-9D71-8AA5B376BA1A}"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0886E-AA84-48A6-9D71-8AA5B376BA1A}"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11475-9BDF-4F60-9F55-45C711D737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30886E-AA84-48A6-9D71-8AA5B376BA1A}"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11475-9BDF-4F60-9F55-45C711D737D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930886E-AA84-48A6-9D71-8AA5B376BA1A}" type="datetimeFigureOut">
              <a:rPr lang="en-US" smtClean="0"/>
              <a:pPr/>
              <a:t>2/24/2015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4111475-9BDF-4F60-9F55-45C711D737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930886E-AA84-48A6-9D71-8AA5B376BA1A}" type="datetimeFigureOut">
              <a:rPr lang="en-US" smtClean="0"/>
              <a:pPr/>
              <a:t>2/24/2015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4111475-9BDF-4F60-9F55-45C711D737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schiro@schools.nyc.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yc.gov/html/om/pdf/2012/otf_repor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lippedtips.com/plegal/tips/worksheet5.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yc.gov/html/doh/html/living/obesity.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reatschools.org/parenting/health-nutrition/7019-childhood-obesity-epidemic.gs?page=al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reatschools.org/parenting/health-nutrition/7019-childhood-obesity-epidemic.gs?page=al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lippedtips.com/plegal/tips/worksheet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077200" cy="1673352"/>
          </a:xfrm>
        </p:spPr>
        <p:txBody>
          <a:bodyPr/>
          <a:lstStyle/>
          <a:p>
            <a:r>
              <a:rPr lang="en-US" b="1" dirty="0" smtClean="0">
                <a:latin typeface="Castellar" pitchFamily="18" charset="0"/>
              </a:rPr>
              <a:t>Child Obesity in NYC</a:t>
            </a:r>
            <a:br>
              <a:rPr lang="en-US" b="1" dirty="0" smtClean="0">
                <a:latin typeface="Castellar" pitchFamily="18" charset="0"/>
              </a:rPr>
            </a:br>
            <a:r>
              <a:rPr lang="en-US" b="1" dirty="0" smtClean="0">
                <a:latin typeface="Castellar" pitchFamily="18" charset="0"/>
              </a:rPr>
              <a:t>Impacting Academics</a:t>
            </a:r>
            <a:endParaRPr lang="en-US" b="1" dirty="0">
              <a:latin typeface="Castellar" pitchFamily="18" charset="0"/>
            </a:endParaRPr>
          </a:p>
        </p:txBody>
      </p:sp>
      <p:sp>
        <p:nvSpPr>
          <p:cNvPr id="3" name="Subtitle 2"/>
          <p:cNvSpPr>
            <a:spLocks noGrp="1"/>
          </p:cNvSpPr>
          <p:nvPr>
            <p:ph type="subTitle" idx="1"/>
          </p:nvPr>
        </p:nvSpPr>
        <p:spPr>
          <a:xfrm>
            <a:off x="685800" y="1981200"/>
            <a:ext cx="8077200" cy="1499616"/>
          </a:xfrm>
        </p:spPr>
        <p:txBody>
          <a:bodyPr>
            <a:normAutofit/>
          </a:bodyPr>
          <a:lstStyle/>
          <a:p>
            <a:r>
              <a:rPr lang="en-US" sz="1800" dirty="0" smtClean="0">
                <a:latin typeface="Wide Latin" pitchFamily="18" charset="0"/>
                <a:ea typeface="Microsoft JhengHei" pitchFamily="34" charset="-120"/>
              </a:rPr>
              <a:t>Frances </a:t>
            </a:r>
            <a:r>
              <a:rPr lang="en-US" sz="1800" dirty="0" err="1" smtClean="0">
                <a:latin typeface="Wide Latin" pitchFamily="18" charset="0"/>
                <a:ea typeface="Microsoft JhengHei" pitchFamily="34" charset="-120"/>
              </a:rPr>
              <a:t>Schiro</a:t>
            </a:r>
            <a:endParaRPr lang="en-US" sz="1800" dirty="0" smtClean="0">
              <a:latin typeface="Wide Latin" pitchFamily="18" charset="0"/>
              <a:ea typeface="Microsoft JhengHei" pitchFamily="34" charset="-120"/>
            </a:endParaRPr>
          </a:p>
          <a:p>
            <a:r>
              <a:rPr lang="en-US" sz="1800" dirty="0" err="1" smtClean="0">
                <a:latin typeface="Wide Latin" pitchFamily="18" charset="0"/>
                <a:ea typeface="Microsoft JhengHei" pitchFamily="34" charset="-120"/>
              </a:rPr>
              <a:t>Ditmas</a:t>
            </a:r>
            <a:r>
              <a:rPr lang="en-US" sz="1800" dirty="0" smtClean="0">
                <a:latin typeface="Wide Latin" pitchFamily="18" charset="0"/>
                <a:ea typeface="Microsoft JhengHei" pitchFamily="34" charset="-120"/>
              </a:rPr>
              <a:t> IS 62</a:t>
            </a:r>
          </a:p>
          <a:p>
            <a:r>
              <a:rPr lang="en-US" sz="1800" dirty="0" smtClean="0">
                <a:latin typeface="Wide Latin" pitchFamily="18" charset="0"/>
                <a:ea typeface="Microsoft JhengHei" pitchFamily="34" charset="-120"/>
                <a:hlinkClick r:id="rId2"/>
              </a:rPr>
              <a:t>fschiro@schools.nyc.gov</a:t>
            </a:r>
            <a:endParaRPr lang="en-US" sz="1800" dirty="0" smtClean="0">
              <a:latin typeface="Wide Latin" pitchFamily="18" charset="0"/>
              <a:ea typeface="Microsoft JhengHei" pitchFamily="34" charset="-120"/>
            </a:endParaRPr>
          </a:p>
          <a:p>
            <a:endParaRPr lang="en-US" sz="1800" dirty="0">
              <a:latin typeface="Wide Latin" pitchFamily="18" charset="0"/>
              <a:ea typeface="Microsoft JhengHei" pitchFamily="34" charset="-120"/>
            </a:endParaRPr>
          </a:p>
        </p:txBody>
      </p:sp>
    </p:spTree>
    <p:extLst>
      <p:ext uri="{BB962C8B-B14F-4D97-AF65-F5344CB8AC3E}">
        <p14:creationId xmlns="" xmlns:p14="http://schemas.microsoft.com/office/powerpoint/2010/main" val="195943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arwig Factory" pitchFamily="2" charset="0"/>
              </a:rPr>
              <a:t>DEVELOPING SOLUTIONS</a:t>
            </a:r>
            <a:endParaRPr lang="en-US" dirty="0">
              <a:latin typeface="Earwig Factory" pitchFamily="2" charset="0"/>
            </a:endParaRPr>
          </a:p>
        </p:txBody>
      </p:sp>
      <p:sp>
        <p:nvSpPr>
          <p:cNvPr id="3" name="Content Placeholder 2"/>
          <p:cNvSpPr>
            <a:spLocks noGrp="1"/>
          </p:cNvSpPr>
          <p:nvPr>
            <p:ph idx="1"/>
          </p:nvPr>
        </p:nvSpPr>
        <p:spPr/>
        <p:txBody>
          <a:bodyPr>
            <a:normAutofit/>
          </a:bodyPr>
          <a:lstStyle/>
          <a:p>
            <a:pPr>
              <a:buNone/>
            </a:pPr>
            <a:r>
              <a:rPr lang="en-US" sz="2800" dirty="0" smtClean="0">
                <a:hlinkClick r:id="rId2"/>
              </a:rPr>
              <a:t>http://www.nyc.gov/html/om/pdf/2012/otf_report.pdf</a:t>
            </a:r>
            <a:endParaRPr lang="en-US" sz="2800" dirty="0" smtClean="0"/>
          </a:p>
          <a:p>
            <a:pPr algn="ctr">
              <a:buNone/>
            </a:pPr>
            <a:r>
              <a:rPr lang="en-US" sz="2800" dirty="0" smtClean="0"/>
              <a:t>Please refer to the article in the above link.  There are 26 initiatives listed.  Each of you will be assigned an initiative to further investigate as viable solutions to assist in the fight against childhood obesity in our city.  We will discuss as a class which initiatives/suggested solutions are most effective and/or feasible.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arwig Factory" pitchFamily="2" charset="0"/>
              </a:rPr>
              <a:t>EXIT TICKET/ASSESSMENT</a:t>
            </a:r>
            <a:endParaRPr lang="en-US" dirty="0">
              <a:latin typeface="Earwig Factory" pitchFamily="2" charset="0"/>
            </a:endParaRPr>
          </a:p>
        </p:txBody>
      </p:sp>
      <p:sp>
        <p:nvSpPr>
          <p:cNvPr id="3" name="Content Placeholder 2"/>
          <p:cNvSpPr>
            <a:spLocks noGrp="1"/>
          </p:cNvSpPr>
          <p:nvPr>
            <p:ph idx="1"/>
          </p:nvPr>
        </p:nvSpPr>
        <p:spPr/>
        <p:txBody>
          <a:bodyPr>
            <a:normAutofit/>
          </a:bodyPr>
          <a:lstStyle/>
          <a:p>
            <a:pPr>
              <a:buNone/>
            </a:pPr>
            <a:r>
              <a:rPr lang="en-US" sz="2800" dirty="0" smtClean="0">
                <a:hlinkClick r:id="rId2"/>
              </a:rPr>
              <a:t>http://flippedtips.com/plegal/tips/worksheet5.html</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POLICY ANALYST MODEL</a:t>
            </a:r>
            <a:endParaRPr lang="en-US" dirty="0"/>
          </a:p>
        </p:txBody>
      </p:sp>
      <p:sp>
        <p:nvSpPr>
          <p:cNvPr id="3" name="Content Placeholder 2"/>
          <p:cNvSpPr>
            <a:spLocks noGrp="1"/>
          </p:cNvSpPr>
          <p:nvPr>
            <p:ph idx="1"/>
          </p:nvPr>
        </p:nvSpPr>
        <p:spPr/>
        <p:txBody>
          <a:bodyPr/>
          <a:lstStyle/>
          <a:p>
            <a:r>
              <a:rPr lang="en-US" dirty="0" smtClean="0"/>
              <a:t>L.O: Students will be able read about obesity in the U.S.A and identify the problem.</a:t>
            </a:r>
          </a:p>
          <a:p>
            <a:endParaRPr lang="en-US" dirty="0" smtClean="0"/>
          </a:p>
          <a:p>
            <a:r>
              <a:rPr lang="en-US" dirty="0" smtClean="0"/>
              <a:t>C.O: Students will be able to sustain the problem by giving supporting evidence.</a:t>
            </a:r>
            <a:endParaRPr lang="en-US" dirty="0"/>
          </a:p>
        </p:txBody>
      </p:sp>
    </p:spTree>
    <p:extLst>
      <p:ext uri="{BB962C8B-B14F-4D97-AF65-F5344CB8AC3E}">
        <p14:creationId xmlns="" xmlns:p14="http://schemas.microsoft.com/office/powerpoint/2010/main" val="151622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social issues do you think these children are dealing with?</a:t>
            </a:r>
            <a:endParaRPr lang="en-US" dirty="0"/>
          </a:p>
        </p:txBody>
      </p:sp>
      <p:pic>
        <p:nvPicPr>
          <p:cNvPr id="1026" name="Picture 2" descr="H:\Documents\schiro\PPA wkshp\kids image eat.jpg"/>
          <p:cNvPicPr>
            <a:picLocks noGrp="1" noChangeAspect="1" noChangeArrowheads="1"/>
          </p:cNvPicPr>
          <p:nvPr>
            <p:ph idx="1"/>
          </p:nvPr>
        </p:nvPicPr>
        <p:blipFill>
          <a:blip r:embed="rId2" cstate="print"/>
          <a:srcRect/>
          <a:stretch>
            <a:fillRect/>
          </a:stretch>
        </p:blipFill>
        <p:spPr bwMode="auto">
          <a:xfrm>
            <a:off x="304800" y="1600200"/>
            <a:ext cx="3626909" cy="3657600"/>
          </a:xfrm>
          <a:prstGeom prst="rect">
            <a:avLst/>
          </a:prstGeom>
          <a:noFill/>
        </p:spPr>
      </p:pic>
      <p:pic>
        <p:nvPicPr>
          <p:cNvPr id="1027" name="Picture 3" descr="H:\Documents\schiro\PPA wkshp\kids image eat 2.jpg"/>
          <p:cNvPicPr>
            <a:picLocks noChangeAspect="1" noChangeArrowheads="1"/>
          </p:cNvPicPr>
          <p:nvPr/>
        </p:nvPicPr>
        <p:blipFill>
          <a:blip r:embed="rId3" cstate="print"/>
          <a:srcRect/>
          <a:stretch>
            <a:fillRect/>
          </a:stretch>
        </p:blipFill>
        <p:spPr bwMode="auto">
          <a:xfrm>
            <a:off x="4495800" y="1752600"/>
            <a:ext cx="4191000" cy="3581399"/>
          </a:xfrm>
          <a:prstGeom prst="rect">
            <a:avLst/>
          </a:prstGeom>
          <a:noFill/>
        </p:spPr>
      </p:pic>
      <p:sp>
        <p:nvSpPr>
          <p:cNvPr id="6" name="TextBox 5"/>
          <p:cNvSpPr txBox="1"/>
          <p:nvPr/>
        </p:nvSpPr>
        <p:spPr>
          <a:xfrm>
            <a:off x="457200" y="5486400"/>
            <a:ext cx="8077200" cy="954107"/>
          </a:xfrm>
          <a:prstGeom prst="rect">
            <a:avLst/>
          </a:prstGeom>
          <a:noFill/>
        </p:spPr>
        <p:txBody>
          <a:bodyPr wrap="square" rtlCol="0">
            <a:spAutoFit/>
          </a:bodyPr>
          <a:lstStyle/>
          <a:p>
            <a:pPr algn="ctr"/>
            <a:r>
              <a:rPr lang="en-US" sz="2800" dirty="0" smtClean="0"/>
              <a:t>Discuss in your group your thoughts on each of these pictures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STEPS OF PPA</a:t>
            </a:r>
            <a:br>
              <a:rPr lang="en-US" dirty="0" smtClean="0"/>
            </a:br>
            <a:r>
              <a:rPr lang="en-US" dirty="0" smtClean="0"/>
              <a:t>(PUBLIC POLICY ANALYST)</a:t>
            </a:r>
            <a:endParaRPr lang="en-US" dirty="0"/>
          </a:p>
        </p:txBody>
      </p:sp>
      <p:sp>
        <p:nvSpPr>
          <p:cNvPr id="3" name="Content Placeholder 2"/>
          <p:cNvSpPr>
            <a:spLocks noGrp="1"/>
          </p:cNvSpPr>
          <p:nvPr>
            <p:ph idx="1"/>
          </p:nvPr>
        </p:nvSpPr>
        <p:spPr/>
        <p:txBody>
          <a:bodyPr/>
          <a:lstStyle/>
          <a:p>
            <a:r>
              <a:rPr lang="en-US" dirty="0" smtClean="0"/>
              <a:t>Define the problem</a:t>
            </a:r>
          </a:p>
          <a:p>
            <a:r>
              <a:rPr lang="en-US" dirty="0" smtClean="0"/>
              <a:t>Gather the evidence</a:t>
            </a:r>
          </a:p>
          <a:p>
            <a:r>
              <a:rPr lang="en-US" dirty="0" smtClean="0"/>
              <a:t>Identify the causes</a:t>
            </a:r>
          </a:p>
          <a:p>
            <a:r>
              <a:rPr lang="en-US" dirty="0" smtClean="0"/>
              <a:t>Evaluate an existing policy</a:t>
            </a:r>
          </a:p>
          <a:p>
            <a:r>
              <a:rPr lang="en-US" dirty="0" smtClean="0"/>
              <a:t>Develop solutions</a:t>
            </a:r>
          </a:p>
          <a:p>
            <a:r>
              <a:rPr lang="en-US" dirty="0" smtClean="0"/>
              <a:t>Select the best solution (feasibility &amp; effectiveness)</a:t>
            </a:r>
            <a:endParaRPr lang="en-US" dirty="0"/>
          </a:p>
        </p:txBody>
      </p:sp>
    </p:spTree>
    <p:extLst>
      <p:ext uri="{BB962C8B-B14F-4D97-AF65-F5344CB8AC3E}">
        <p14:creationId xmlns="" xmlns:p14="http://schemas.microsoft.com/office/powerpoint/2010/main" val="3350983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latin typeface="Earwig Factory" pitchFamily="2" charset="0"/>
              </a:rPr>
              <a:t>DEFINING THE PROBLEM</a:t>
            </a:r>
            <a:endParaRPr lang="en-US" dirty="0">
              <a:latin typeface="Earwig Factory" pitchFamily="2" charset="0"/>
            </a:endParaRPr>
          </a:p>
        </p:txBody>
      </p:sp>
      <p:sp>
        <p:nvSpPr>
          <p:cNvPr id="3" name="Content Placeholder 2"/>
          <p:cNvSpPr>
            <a:spLocks noGrp="1"/>
          </p:cNvSpPr>
          <p:nvPr>
            <p:ph idx="1"/>
          </p:nvPr>
        </p:nvSpPr>
        <p:spPr>
          <a:xfrm>
            <a:off x="152400" y="1524000"/>
            <a:ext cx="8839200" cy="4953000"/>
          </a:xfrm>
        </p:spPr>
        <p:txBody>
          <a:bodyPr>
            <a:noAutofit/>
          </a:bodyPr>
          <a:lstStyle/>
          <a:p>
            <a:pPr>
              <a:spcBef>
                <a:spcPts val="0"/>
              </a:spcBef>
            </a:pPr>
            <a:r>
              <a:rPr lang="en-US" sz="2800" dirty="0" smtClean="0">
                <a:latin typeface="Arnprior" pitchFamily="2" charset="0"/>
              </a:rPr>
              <a:t>What physical problems arise from childhood obesity?</a:t>
            </a:r>
          </a:p>
          <a:p>
            <a:pPr>
              <a:spcBef>
                <a:spcPts val="0"/>
              </a:spcBef>
              <a:buNone/>
            </a:pPr>
            <a:endParaRPr lang="en-US" sz="2800" dirty="0" smtClean="0">
              <a:latin typeface="Arnprior" pitchFamily="2" charset="0"/>
            </a:endParaRPr>
          </a:p>
          <a:p>
            <a:pPr>
              <a:spcBef>
                <a:spcPts val="0"/>
              </a:spcBef>
            </a:pPr>
            <a:r>
              <a:rPr lang="en-US" sz="2800" dirty="0" smtClean="0">
                <a:latin typeface="Arnprior" pitchFamily="2" charset="0"/>
              </a:rPr>
              <a:t>What emotional problems arise from childhood obesity?</a:t>
            </a:r>
          </a:p>
          <a:p>
            <a:pPr>
              <a:spcBef>
                <a:spcPts val="0"/>
              </a:spcBef>
              <a:buNone/>
            </a:pPr>
            <a:endParaRPr lang="en-US" sz="2800" dirty="0" smtClean="0">
              <a:latin typeface="Arnprior" pitchFamily="2" charset="0"/>
            </a:endParaRPr>
          </a:p>
          <a:p>
            <a:pPr>
              <a:spcBef>
                <a:spcPts val="0"/>
              </a:spcBef>
            </a:pPr>
            <a:r>
              <a:rPr lang="en-US" sz="2800" dirty="0" smtClean="0">
                <a:latin typeface="Arnprior" pitchFamily="2" charset="0"/>
              </a:rPr>
              <a:t>What is the social problem?</a:t>
            </a:r>
          </a:p>
          <a:p>
            <a:pPr marL="0" indent="0">
              <a:spcBef>
                <a:spcPts val="0"/>
              </a:spcBef>
              <a:buNone/>
            </a:pPr>
            <a:endParaRPr lang="en-US" sz="2800" dirty="0" smtClean="0">
              <a:latin typeface="Arnprior" pitchFamily="2" charset="0"/>
            </a:endParaRPr>
          </a:p>
          <a:p>
            <a:pPr>
              <a:spcBef>
                <a:spcPts val="0"/>
              </a:spcBef>
            </a:pPr>
            <a:r>
              <a:rPr lang="en-US" sz="2800" dirty="0" smtClean="0">
                <a:latin typeface="Arnprior" pitchFamily="2" charset="0"/>
              </a:rPr>
              <a:t>Where is the social problem located (school, city, state, country)?</a:t>
            </a:r>
          </a:p>
          <a:p>
            <a:pPr marL="0" indent="0">
              <a:spcBef>
                <a:spcPts val="0"/>
              </a:spcBef>
              <a:buNone/>
            </a:pPr>
            <a:endParaRPr lang="en-US" sz="2800" dirty="0" smtClean="0">
              <a:latin typeface="Arnprior" pitchFamily="2" charset="0"/>
            </a:endParaRPr>
          </a:p>
          <a:p>
            <a:pPr>
              <a:spcBef>
                <a:spcPts val="0"/>
              </a:spcBef>
            </a:pPr>
            <a:r>
              <a:rPr lang="en-US" sz="2800" dirty="0" smtClean="0">
                <a:latin typeface="Arnprior" pitchFamily="2" charset="0"/>
              </a:rPr>
              <a:t>What are some of the bad consequences of your social problem?</a:t>
            </a:r>
          </a:p>
          <a:p>
            <a:pPr marL="0" indent="0">
              <a:spcBef>
                <a:spcPts val="0"/>
              </a:spcBef>
              <a:buNone/>
            </a:pPr>
            <a:endParaRPr lang="en-US" sz="2800" dirty="0" smtClean="0">
              <a:latin typeface="Arnprior" pitchFamily="2" charset="0"/>
            </a:endParaRPr>
          </a:p>
          <a:p>
            <a:pPr>
              <a:spcBef>
                <a:spcPts val="0"/>
              </a:spcBef>
            </a:pPr>
            <a:r>
              <a:rPr lang="en-US" sz="2800" dirty="0" smtClean="0">
                <a:latin typeface="Arnprior" pitchFamily="2" charset="0"/>
              </a:rPr>
              <a:t>Write a short phrase summarizing your problem and its location?</a:t>
            </a:r>
          </a:p>
          <a:p>
            <a:endParaRPr lang="en-US" sz="2000" dirty="0">
              <a:latin typeface="Bauhaus 93" pitchFamily="82" charset="0"/>
            </a:endParaRPr>
          </a:p>
        </p:txBody>
      </p:sp>
    </p:spTree>
    <p:extLst>
      <p:ext uri="{BB962C8B-B14F-4D97-AF65-F5344CB8AC3E}">
        <p14:creationId xmlns="" xmlns:p14="http://schemas.microsoft.com/office/powerpoint/2010/main" val="1041089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arwig Factory" pitchFamily="2" charset="0"/>
              </a:rPr>
              <a:t>GATHER THE EVIDENCE</a:t>
            </a:r>
            <a:endParaRPr lang="en-US" dirty="0">
              <a:latin typeface="Earwig Factory" pitchFamily="2" charset="0"/>
            </a:endParaRPr>
          </a:p>
        </p:txBody>
      </p:sp>
      <p:sp>
        <p:nvSpPr>
          <p:cNvPr id="3" name="Content Placeholder 2"/>
          <p:cNvSpPr>
            <a:spLocks noGrp="1"/>
          </p:cNvSpPr>
          <p:nvPr>
            <p:ph idx="1"/>
          </p:nvPr>
        </p:nvSpPr>
        <p:spPr/>
        <p:txBody>
          <a:bodyPr>
            <a:normAutofit/>
          </a:bodyPr>
          <a:lstStyle/>
          <a:p>
            <a:pPr algn="ctr"/>
            <a:r>
              <a:rPr lang="en-US" dirty="0" smtClean="0"/>
              <a:t>In New York City, obesity is epidemic: more than half of adult New Yorkers are overweight (34%) or obese (22%). Data show that obesity begins early in life: nearly half of all elementary school children and Head Start children are not a healthy weight. In New York City, 1 in 5 kindergarten students, and 1 in 4 Head Start children, is obese.</a:t>
            </a:r>
          </a:p>
          <a:p>
            <a:pPr algn="ctr"/>
            <a:r>
              <a:rPr lang="en-US" sz="2200" dirty="0" smtClean="0">
                <a:hlinkClick r:id="rId2"/>
              </a:rPr>
              <a:t>http://www.nyc.gov/html/doh/html/living/obesity.shtml</a:t>
            </a: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smtClean="0">
                <a:latin typeface="Earwig Factory" pitchFamily="2" charset="0"/>
              </a:rPr>
              <a:t>GATHER THE EVIDENCE</a:t>
            </a:r>
            <a:endParaRPr lang="en-US" dirty="0">
              <a:latin typeface="Earwig Factory" pitchFamily="2" charset="0"/>
            </a:endParaRPr>
          </a:p>
        </p:txBody>
      </p:sp>
      <p:sp>
        <p:nvSpPr>
          <p:cNvPr id="3" name="Content Placeholder 2"/>
          <p:cNvSpPr>
            <a:spLocks noGrp="1"/>
          </p:cNvSpPr>
          <p:nvPr>
            <p:ph idx="1"/>
          </p:nvPr>
        </p:nvSpPr>
        <p:spPr/>
        <p:txBody>
          <a:bodyPr>
            <a:normAutofit/>
          </a:bodyPr>
          <a:lstStyle/>
          <a:p>
            <a:pPr fontAlgn="base">
              <a:buNone/>
            </a:pPr>
            <a:r>
              <a:rPr lang="en-US" sz="3900" dirty="0" smtClean="0">
                <a:latin typeface="Algerian" pitchFamily="82" charset="0"/>
              </a:rPr>
              <a:t>TASK</a:t>
            </a:r>
            <a:r>
              <a:rPr lang="en-US" dirty="0" smtClean="0"/>
              <a:t>:</a:t>
            </a:r>
          </a:p>
          <a:p>
            <a:pPr fontAlgn="base">
              <a:buNone/>
            </a:pPr>
            <a:r>
              <a:rPr lang="en-US" dirty="0" smtClean="0"/>
              <a:t>Work with your partner by reading the attached article. After reading the article:</a:t>
            </a:r>
          </a:p>
          <a:p>
            <a:pPr fontAlgn="base">
              <a:buNone/>
            </a:pPr>
            <a:r>
              <a:rPr lang="en-US" dirty="0" smtClean="0"/>
              <a:t>1 -  decide on a way to incorporate educating children on BMI in the classroom</a:t>
            </a:r>
          </a:p>
          <a:p>
            <a:pPr fontAlgn="base">
              <a:buNone/>
            </a:pPr>
            <a:r>
              <a:rPr lang="en-US" dirty="0" smtClean="0"/>
              <a:t>2 – develop an engaging activity/project for students to participate in regarding BMI</a:t>
            </a:r>
          </a:p>
          <a:p>
            <a:pPr fontAlgn="base">
              <a:buNone/>
            </a:pPr>
            <a:r>
              <a:rPr lang="en-US" sz="2600" dirty="0" smtClean="0">
                <a:hlinkClick r:id="rId2"/>
              </a:rPr>
              <a:t>http://</a:t>
            </a:r>
            <a:r>
              <a:rPr lang="en-US" sz="2600" dirty="0" smtClean="0">
                <a:hlinkClick r:id="rId2"/>
              </a:rPr>
              <a:t>www.greatschools.org/parenting/health-nutrition/7019-childhood-obesity-epidemic.gs?page=all</a:t>
            </a:r>
            <a:endParaRPr lang="en-US"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arwig Factory" pitchFamily="2" charset="0"/>
              </a:rPr>
              <a:t>IDENTIFYING THE CAUSE</a:t>
            </a:r>
            <a:endParaRPr lang="en-US" dirty="0">
              <a:latin typeface="Earwig Factory" pitchFamily="2" charset="0"/>
            </a:endParaRPr>
          </a:p>
        </p:txBody>
      </p:sp>
      <p:sp>
        <p:nvSpPr>
          <p:cNvPr id="3" name="Content Placeholder 2"/>
          <p:cNvSpPr>
            <a:spLocks noGrp="1"/>
          </p:cNvSpPr>
          <p:nvPr>
            <p:ph idx="1"/>
          </p:nvPr>
        </p:nvSpPr>
        <p:spPr/>
        <p:txBody>
          <a:bodyPr>
            <a:normAutofit fontScale="77500" lnSpcReduction="20000"/>
          </a:bodyPr>
          <a:lstStyle/>
          <a:p>
            <a:pPr fontAlgn="base">
              <a:buNone/>
            </a:pPr>
            <a:r>
              <a:rPr lang="en-US" sz="3800" b="1" dirty="0" smtClean="0"/>
              <a:t>Childhood obesity: how the numbers add up…..</a:t>
            </a:r>
          </a:p>
          <a:p>
            <a:pPr fontAlgn="base"/>
            <a:r>
              <a:rPr lang="en-US" dirty="0" smtClean="0"/>
              <a:t>25 percent of American teens drink an average of four sodas a day, the caloric equivalent of an extra meal</a:t>
            </a:r>
          </a:p>
          <a:p>
            <a:pPr fontAlgn="base"/>
            <a:r>
              <a:rPr lang="en-US" dirty="0" smtClean="0"/>
              <a:t>Of the approximately 15 TV commercials children see a day for food products (about 5,500 per year), 98 percent of those are for foods high in fat, sugar, and/or salt with scant nutritional value</a:t>
            </a:r>
          </a:p>
          <a:p>
            <a:pPr fontAlgn="base"/>
            <a:r>
              <a:rPr lang="en-US" dirty="0" smtClean="0"/>
              <a:t>15 percent of vegetables children eat are potato chips or French fries</a:t>
            </a:r>
          </a:p>
          <a:p>
            <a:pPr fontAlgn="base"/>
            <a:r>
              <a:rPr lang="en-US" dirty="0" smtClean="0"/>
              <a:t>In 1969, 42 percent of children walked or biked to school. Today, more than 80 percent are driven to school</a:t>
            </a:r>
          </a:p>
          <a:p>
            <a:pPr fontAlgn="base"/>
            <a:r>
              <a:rPr lang="en-US" dirty="0" smtClean="0">
                <a:hlinkClick r:id="rId2"/>
              </a:rPr>
              <a:t>http://www.greatschools.org/parenting/health-nutrition/7019-childhood-obesity-epidemic.gs?page=all</a:t>
            </a:r>
            <a:endParaRPr lang="en-US" dirty="0" smtClean="0"/>
          </a:p>
          <a:p>
            <a:pPr fontAlgn="base"/>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Earwig Factory" pitchFamily="2" charset="0"/>
              </a:rPr>
              <a:t>EVALUATE AN EXISTING POLICY</a:t>
            </a:r>
            <a:endParaRPr lang="en-US" dirty="0">
              <a:latin typeface="Earwig Factory" pitchFamily="2" charset="0"/>
            </a:endParaRPr>
          </a:p>
        </p:txBody>
      </p:sp>
      <p:sp>
        <p:nvSpPr>
          <p:cNvPr id="3" name="Content Placeholder 2"/>
          <p:cNvSpPr>
            <a:spLocks noGrp="1"/>
          </p:cNvSpPr>
          <p:nvPr>
            <p:ph idx="1"/>
          </p:nvPr>
        </p:nvSpPr>
        <p:spPr/>
        <p:txBody>
          <a:bodyPr>
            <a:normAutofit/>
          </a:bodyPr>
          <a:lstStyle/>
          <a:p>
            <a:pPr>
              <a:buNone/>
            </a:pPr>
            <a:r>
              <a:rPr lang="en-US" sz="2800" dirty="0" smtClean="0">
                <a:hlinkClick r:id="rId2"/>
              </a:rPr>
              <a:t>http://flippedtips.com/plegal/tips/worksheet4.html</a:t>
            </a:r>
            <a:endParaRPr lang="en-US" sz="2800" dirty="0" smtClean="0"/>
          </a:p>
          <a:p>
            <a:pPr>
              <a:buNone/>
            </a:pPr>
            <a:endParaRPr lang="en-US" sz="2800" dirty="0" smtClean="0"/>
          </a:p>
          <a:p>
            <a:pPr algn="ctr">
              <a:buNone/>
            </a:pPr>
            <a:r>
              <a:rPr lang="en-US" sz="2800" dirty="0" smtClean="0"/>
              <a:t>Please refer to the above link for homework.  We will share in class tomorrow.  </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160</TotalTime>
  <Words>490</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Child Obesity in NYC Impacting Academics</vt:lpstr>
      <vt:lpstr>PUBLIC  POLICY ANALYST MODEL</vt:lpstr>
      <vt:lpstr>What social issues do you think these children are dealing with?</vt:lpstr>
      <vt:lpstr>SIX STEPS OF PPA (PUBLIC POLICY ANALYST)</vt:lpstr>
      <vt:lpstr>DEFINING THE PROBLEM</vt:lpstr>
      <vt:lpstr>GATHER THE EVIDENCE</vt:lpstr>
      <vt:lpstr>GATHER THE EVIDENCE</vt:lpstr>
      <vt:lpstr>IDENTIFYING THE CAUSE</vt:lpstr>
      <vt:lpstr>EVALUATE AN EXISTING POLICY</vt:lpstr>
      <vt:lpstr>DEVELOPING SOLUTIONS</vt:lpstr>
      <vt:lpstr>EXIT TICKET/ASSESSMENT</vt:lpstr>
    </vt:vector>
  </TitlesOfParts>
  <Company>NYCDOE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Obesity  Impacting Academics</dc:title>
  <dc:creator>Ev</dc:creator>
  <cp:lastModifiedBy>ann nigro</cp:lastModifiedBy>
  <cp:revision>22</cp:revision>
  <dcterms:created xsi:type="dcterms:W3CDTF">2015-02-17T15:12:17Z</dcterms:created>
  <dcterms:modified xsi:type="dcterms:W3CDTF">2015-02-24T14:31:47Z</dcterms:modified>
</cp:coreProperties>
</file>