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7" r:id="rId3"/>
    <p:sldId id="257" r:id="rId4"/>
    <p:sldId id="259" r:id="rId5"/>
    <p:sldId id="258" r:id="rId6"/>
    <p:sldId id="260" r:id="rId7"/>
    <p:sldId id="269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881C2-F7C3-445C-BC87-1CA22FEF7991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93A8A-708D-4D57-B411-0095FBBB4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39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3A8A-708D-4D57-B411-0095FBBB4E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070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226-8B40-464D-8571-855033391C13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9B5-7374-4ED8-8D80-DF97EA99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226-8B40-464D-8571-855033391C13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9B5-7374-4ED8-8D80-DF97EA99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226-8B40-464D-8571-855033391C13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9B5-7374-4ED8-8D80-DF97EA997F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226-8B40-464D-8571-855033391C13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9B5-7374-4ED8-8D80-DF97EA99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226-8B40-464D-8571-855033391C13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9B5-7374-4ED8-8D80-DF97EA99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226-8B40-464D-8571-855033391C13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9B5-7374-4ED8-8D80-DF97EA99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226-8B40-464D-8571-855033391C13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9B5-7374-4ED8-8D80-DF97EA99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226-8B40-464D-8571-855033391C13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9B5-7374-4ED8-8D80-DF97EA99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226-8B40-464D-8571-855033391C13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9B5-7374-4ED8-8D80-DF97EA997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226-8B40-464D-8571-855033391C13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9B5-7374-4ED8-8D80-DF97EA99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1226-8B40-464D-8571-855033391C13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C9B5-7374-4ED8-8D80-DF97EA99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911226-8B40-464D-8571-855033391C13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90FC9B5-7374-4ED8-8D80-DF97EA997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ruggieri@schools.nyc.go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chools.nyc.gov/NR/rdonlyres/188AF3E2-F12B-4754-8471-F2EFB344AE2B/0/DiscCodebooklet2013final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create/survey/preview?sm=uL_2BW7269TkK_2FpfPwxrBCVvJPNR_2FezVJebQT5XyUZO4NDFsFWrV815XVoWWbbb9oWT9JyX5CamcFQNl4uFoJkcw_3D_3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25908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Agency FB" panose="020B0503020202020204" pitchFamily="34" charset="0"/>
              </a:rPr>
              <a:t/>
            </a:r>
            <a:br>
              <a:rPr lang="en-US" sz="6000" dirty="0" smtClean="0">
                <a:latin typeface="Agency FB" panose="020B0503020202020204" pitchFamily="34" charset="0"/>
              </a:rPr>
            </a:br>
            <a:r>
              <a:rPr lang="en-US" sz="6000" dirty="0">
                <a:latin typeface="Agency FB" panose="020B0503020202020204" pitchFamily="34" charset="0"/>
              </a:rPr>
              <a:t/>
            </a:r>
            <a:br>
              <a:rPr lang="en-US" sz="6000" dirty="0">
                <a:latin typeface="Agency FB" panose="020B0503020202020204" pitchFamily="34" charset="0"/>
              </a:rPr>
            </a:br>
            <a:r>
              <a:rPr lang="en-US" sz="6000" dirty="0" smtClean="0">
                <a:latin typeface="Agency FB" panose="020B0503020202020204" pitchFamily="34" charset="0"/>
              </a:rPr>
              <a:t/>
            </a:r>
            <a:br>
              <a:rPr lang="en-US" sz="6000" dirty="0" smtClean="0">
                <a:latin typeface="Agency FB" panose="020B0503020202020204" pitchFamily="34" charset="0"/>
              </a:rPr>
            </a:br>
            <a:r>
              <a:rPr lang="en-US" sz="6000" dirty="0">
                <a:latin typeface="Agency FB" panose="020B0503020202020204" pitchFamily="34" charset="0"/>
              </a:rPr>
              <a:t/>
            </a:r>
            <a:br>
              <a:rPr lang="en-US" sz="6000" dirty="0">
                <a:latin typeface="Agency FB" panose="020B0503020202020204" pitchFamily="34" charset="0"/>
              </a:rPr>
            </a:br>
            <a:r>
              <a:rPr lang="en-US" sz="6000" dirty="0" smtClean="0">
                <a:latin typeface="Agency FB" panose="020B0503020202020204" pitchFamily="34" charset="0"/>
              </a:rPr>
              <a:t/>
            </a:r>
            <a:br>
              <a:rPr lang="en-US" sz="6000" dirty="0" smtClean="0">
                <a:latin typeface="Agency FB" panose="020B0503020202020204" pitchFamily="34" charset="0"/>
              </a:rPr>
            </a:br>
            <a:r>
              <a:rPr lang="en-US" sz="6000" dirty="0" smtClean="0">
                <a:latin typeface="Agency FB" panose="020B0503020202020204" pitchFamily="34" charset="0"/>
              </a:rPr>
              <a:t/>
            </a:r>
            <a:br>
              <a:rPr lang="en-US" sz="6000" dirty="0" smtClean="0">
                <a:latin typeface="Agency FB" panose="020B0503020202020204" pitchFamily="34" charset="0"/>
              </a:rPr>
            </a:br>
            <a:endParaRPr lang="en-US" sz="6000" dirty="0">
              <a:latin typeface="Agency FB" panose="020B05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CO: Students will be able to identify the characteristics and realize consequences of Cyberbullying.</a:t>
            </a:r>
          </a:p>
          <a:p>
            <a:r>
              <a:rPr lang="en-US" dirty="0" smtClean="0"/>
              <a:t>LO: Students will analyze, read, write and discuss the causes and effects of cyberbully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"/>
            <a:ext cx="5767387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54102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druggieri@schools.nyc.gov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137625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Students who have experienced bullying need to speak out to their peers.</a:t>
            </a:r>
          </a:p>
          <a:p>
            <a:pPr marL="457200" indent="-457200">
              <a:buAutoNum type="arabicPeriod"/>
            </a:pPr>
            <a:r>
              <a:rPr lang="en-US" dirty="0" smtClean="0"/>
              <a:t>Role playing, discussions, group discussions with classes.</a:t>
            </a:r>
          </a:p>
          <a:p>
            <a:pPr marL="457200" indent="-457200">
              <a:buAutoNum type="arabicPeriod"/>
            </a:pPr>
            <a:r>
              <a:rPr lang="en-US" dirty="0" smtClean="0"/>
              <a:t>Make the consequences of Cyber-bullying known to students from day 1 of school.</a:t>
            </a:r>
          </a:p>
          <a:p>
            <a:pPr marL="457200" indent="-457200">
              <a:buAutoNum type="arabicPeriod"/>
            </a:pPr>
            <a:r>
              <a:rPr lang="en-US" dirty="0" smtClean="0"/>
              <a:t>Offer support from the dean of students, and guidance counselor.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 Solution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78439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/>
              </a:rPr>
              <a:t>http://schools.nyc.gov/NR/rdonlyres/188AF3E2-F12B-4754-8471-F2EFB344AE2B/0/DiscCodebooklet2013final.pdf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Existing Policy Worksheet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2" name="Picture 2" descr="C:\Users\Student\Desktop\imagesCAOY8MI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5867400" cy="2386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462705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" y="228600"/>
            <a:ext cx="9172098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329074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1: Define the problem</a:t>
            </a:r>
          </a:p>
          <a:p>
            <a:r>
              <a:rPr lang="en-US" b="1" dirty="0" smtClean="0"/>
              <a:t>Step 2: Gather the evidence</a:t>
            </a:r>
          </a:p>
          <a:p>
            <a:r>
              <a:rPr lang="en-US" b="1" dirty="0" smtClean="0"/>
              <a:t>Step 3: Identify the causes</a:t>
            </a:r>
          </a:p>
          <a:p>
            <a:r>
              <a:rPr lang="en-US" b="1" dirty="0" smtClean="0"/>
              <a:t>Step 4: Evaluate the existing policy</a:t>
            </a:r>
          </a:p>
          <a:p>
            <a:r>
              <a:rPr lang="en-US" b="1" dirty="0" smtClean="0"/>
              <a:t>Step 5: Develop solutions</a:t>
            </a:r>
          </a:p>
          <a:p>
            <a:r>
              <a:rPr lang="en-US" b="1" dirty="0" smtClean="0"/>
              <a:t>Step 6: Select the best solution Feasibility vs. effectiveness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252728"/>
          </a:xfrm>
        </p:spPr>
        <p:txBody>
          <a:bodyPr/>
          <a:lstStyle/>
          <a:p>
            <a:r>
              <a:rPr lang="en-US" dirty="0" smtClean="0"/>
              <a:t>Six Steps of PPA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20764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611563"/>
          </a:xfrm>
        </p:spPr>
        <p:txBody>
          <a:bodyPr/>
          <a:lstStyle/>
          <a:p>
            <a:r>
              <a:rPr lang="en-US" dirty="0" smtClean="0"/>
              <a:t>There has been an increase in the reports of cyberbullying at </a:t>
            </a:r>
            <a:r>
              <a:rPr lang="en-US" dirty="0" err="1" smtClean="0"/>
              <a:t>Ditmas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Problem:</a:t>
            </a:r>
            <a:endParaRPr lang="en-US" dirty="0"/>
          </a:p>
        </p:txBody>
      </p:sp>
      <p:pic>
        <p:nvPicPr>
          <p:cNvPr id="3074" name="Picture 2" descr="C:\Users\Student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3528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358962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May undermine your confidence, self-esteem and sense of security</a:t>
            </a:r>
          </a:p>
          <a:p>
            <a:r>
              <a:rPr lang="en-US" dirty="0" smtClean="0"/>
              <a:t>May affect your performance and attendance</a:t>
            </a:r>
          </a:p>
          <a:p>
            <a:r>
              <a:rPr lang="en-US" dirty="0" smtClean="0"/>
              <a:t>Causes stress and may affect your health</a:t>
            </a:r>
          </a:p>
          <a:p>
            <a:r>
              <a:rPr lang="en-US" dirty="0" smtClean="0"/>
              <a:t>May affect your reputation</a:t>
            </a:r>
          </a:p>
          <a:p>
            <a:r>
              <a:rPr lang="en-US" dirty="0" smtClean="0"/>
              <a:t>May lead to depression or thoughts of suicide</a:t>
            </a:r>
          </a:p>
          <a:p>
            <a:r>
              <a:rPr lang="en-US" dirty="0" smtClean="0"/>
              <a:t>May suffer the affects for the rest of your life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Negative Effects of Bullying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10665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0409753"/>
              </p:ext>
            </p:extLst>
          </p:nvPr>
        </p:nvGraphicFramePr>
        <p:xfrm>
          <a:off x="871538" y="2674938"/>
          <a:ext cx="7408862" cy="265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1329531">
                <a:tc>
                  <a:txBody>
                    <a:bodyPr/>
                    <a:lstStyle/>
                    <a:p>
                      <a:r>
                        <a:rPr lang="en-US" dirty="0" smtClean="0"/>
                        <a:t>There has been an increase</a:t>
                      </a:r>
                      <a:r>
                        <a:rPr lang="en-US" baseline="0" dirty="0" smtClean="0"/>
                        <a:t> of students being disciplined at the deans offices.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has been an increase of parents who are complaining that their</a:t>
                      </a:r>
                      <a:r>
                        <a:rPr lang="en-US" baseline="0" dirty="0" smtClean="0"/>
                        <a:t> child is being cyber-bullied.</a:t>
                      </a:r>
                      <a:endParaRPr lang="en-US" dirty="0"/>
                    </a:p>
                  </a:txBody>
                  <a:tcPr/>
                </a:tc>
              </a:tr>
              <a:tr h="13295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6" y="490728"/>
            <a:ext cx="8229600" cy="1261872"/>
          </a:xfrm>
        </p:spPr>
        <p:txBody>
          <a:bodyPr>
            <a:noAutofit/>
          </a:bodyPr>
          <a:lstStyle/>
          <a:p>
            <a:r>
              <a:rPr lang="en-US" sz="2800" dirty="0" smtClean="0"/>
              <a:t>Gather The Evidence</a:t>
            </a:r>
            <a:br>
              <a:rPr lang="en-US" sz="2800" dirty="0" smtClean="0"/>
            </a:br>
            <a:r>
              <a:rPr lang="en-US" sz="2800" dirty="0" smtClean="0"/>
              <a:t>Cyber-bullying is the use of technology to harass/threaten, embarrass, or target another person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4854714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Students Think…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4038600"/>
            <a:ext cx="7408333" cy="2277533"/>
          </a:xfrm>
        </p:spPr>
        <p:txBody>
          <a:bodyPr/>
          <a:lstStyle/>
          <a:p>
            <a:r>
              <a:rPr lang="en-US" dirty="0" smtClean="0"/>
              <a:t>Turn to your partner and ask “What do you think happens to a person when they get bullied? ”</a:t>
            </a:r>
          </a:p>
          <a:p>
            <a:r>
              <a:rPr lang="en-US" dirty="0" smtClean="0"/>
              <a:t>Write an anecdote about a time when you were bullied or were a witness to someone being bullied.</a:t>
            </a:r>
          </a:p>
        </p:txBody>
      </p:sp>
      <p:pic>
        <p:nvPicPr>
          <p:cNvPr id="4098" name="Picture 2" descr="C:\Users\Student\Desktop\imag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4999"/>
            <a:ext cx="2362200" cy="19415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564634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Peer Pressure</a:t>
            </a:r>
          </a:p>
          <a:p>
            <a:pPr algn="ctr"/>
            <a:r>
              <a:rPr lang="en-US" sz="4400" dirty="0" smtClean="0"/>
              <a:t>Low self-esteem</a:t>
            </a:r>
          </a:p>
          <a:p>
            <a:pPr algn="ctr"/>
            <a:r>
              <a:rPr lang="en-US" sz="4400" dirty="0" smtClean="0"/>
              <a:t>Displaced anger</a:t>
            </a:r>
          </a:p>
          <a:p>
            <a:pPr algn="ctr"/>
            <a:r>
              <a:rPr lang="en-US" sz="4400" dirty="0" smtClean="0"/>
              <a:t>Lack of attention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Cyber-Bullying occurs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11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76400"/>
            <a:ext cx="7670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B39- Level 4 infraction</a:t>
            </a:r>
          </a:p>
          <a:p>
            <a:r>
              <a:rPr lang="en-US" dirty="0"/>
              <a:t>Engaging in harassing, intimidating and/or bullying behavior, including using electronic communication to engage in such behavior (cyber-bullying); such behavior includes, but is not limited to: physical violence; stalking; verbal, written, or physical conduct that threatens another with harm; seeking to coerce or compel a student or staff member to do something; hazing; taunting; exclusion from peer groups designed to humiliate or isolate; using derogatory language or making derogatory jokes or name calling to humiliate or harass</a:t>
            </a:r>
            <a:r>
              <a:rPr lang="en-US" dirty="0" smtClean="0"/>
              <a:t>.</a:t>
            </a:r>
          </a:p>
          <a:p>
            <a:r>
              <a:rPr lang="en-US" dirty="0"/>
              <a:t>B40 Engaging in harassing, intimidating and/or bullying behavior, including using electronic communication to engage in such behavior (cyber-bullying) based on an individual’s actual or perceived race, weight, religion, religious practices, gender, gender identity, gender expression, sexual orientation, or disability; such behavior includes, but is not limited to: physical violence; stalking; verbal, written, or physical conduct that threatens another with harm; seeking to coerce or compel a student or staff member to do something; hazing; taunting; exclusion from peer groups designed to humiliate or isolate; using </a:t>
            </a:r>
            <a:r>
              <a:rPr lang="en-US" dirty="0" smtClean="0"/>
              <a:t>derogator</a:t>
            </a:r>
          </a:p>
          <a:p>
            <a:endParaRPr lang="en-US" dirty="0"/>
          </a:p>
          <a:p>
            <a:r>
              <a:rPr lang="en-US" dirty="0" smtClean="0"/>
              <a:t>Both infractions may result in  out  of school suspensions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Policy in Place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91415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you like or dislike the current policy</a:t>
            </a:r>
            <a:r>
              <a:rPr lang="en-US" dirty="0" smtClean="0"/>
              <a:t>?</a:t>
            </a:r>
          </a:p>
          <a:p>
            <a:r>
              <a:rPr lang="en-US" dirty="0" smtClean="0">
                <a:hlinkClick r:id="rId2"/>
              </a:rPr>
              <a:t>https://www.surveymonkey.com/create/survey/preview?sm=uL_2BW7269TkK_2FpfPwxrBCVvJPNR_2FezVJebQT5XyUZO4NDFsFWrV815XVoWWbbb9oWT9JyX5CamcFQNl4uFoJkcw_3D_3D</a:t>
            </a:r>
            <a:endParaRPr lang="en-US" dirty="0" smtClean="0"/>
          </a:p>
          <a:p>
            <a:r>
              <a:rPr lang="en-US" u="sng" dirty="0" smtClean="0"/>
              <a:t>TAKE </a:t>
            </a:r>
            <a:r>
              <a:rPr lang="en-US" u="sng" dirty="0" smtClean="0"/>
              <a:t>THE POLL!!!</a:t>
            </a:r>
          </a:p>
          <a:p>
            <a:r>
              <a:rPr lang="en-US" u="sng" dirty="0" smtClean="0"/>
              <a:t>Student Poll</a:t>
            </a:r>
          </a:p>
          <a:p>
            <a:r>
              <a:rPr lang="en-US" u="sng" dirty="0" smtClean="0"/>
              <a:t>Do you think the policy in place for cyber-bullying is a fair one?</a:t>
            </a:r>
          </a:p>
          <a:p>
            <a:r>
              <a:rPr lang="en-US" u="sng" dirty="0" smtClean="0"/>
              <a:t>Click Above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the Current Policy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67308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224</TotalTime>
  <Words>552</Words>
  <Application>Microsoft Office PowerPoint</Application>
  <PresentationFormat>On-screen Show (4:3)</PresentationFormat>
  <Paragraphs>52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      </vt:lpstr>
      <vt:lpstr>Six Steps of PPA</vt:lpstr>
      <vt:lpstr>The Problem:</vt:lpstr>
      <vt:lpstr>Negative Effects of Bullying </vt:lpstr>
      <vt:lpstr>Gather The Evidence Cyber-bullying is the use of technology to harass/threaten, embarrass, or target another person</vt:lpstr>
      <vt:lpstr>What Students Think…</vt:lpstr>
      <vt:lpstr>Why Cyber-Bullying occurs</vt:lpstr>
      <vt:lpstr>Current Policy in Place</vt:lpstr>
      <vt:lpstr>Evaluating the Current Policy</vt:lpstr>
      <vt:lpstr>Develop a Solution</vt:lpstr>
      <vt:lpstr>Evaluating Existing Policy Worksheet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Cyberbullying at Dimas</dc:title>
  <dc:creator>admin</dc:creator>
  <cp:lastModifiedBy>fsuteam</cp:lastModifiedBy>
  <cp:revision>18</cp:revision>
  <dcterms:created xsi:type="dcterms:W3CDTF">2015-02-17T15:46:47Z</dcterms:created>
  <dcterms:modified xsi:type="dcterms:W3CDTF">2015-02-24T16:48:05Z</dcterms:modified>
</cp:coreProperties>
</file>