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4" r:id="rId4"/>
    <p:sldId id="263" r:id="rId5"/>
    <p:sldId id="278" r:id="rId6"/>
    <p:sldId id="279" r:id="rId7"/>
    <p:sldId id="285" r:id="rId8"/>
    <p:sldId id="280" r:id="rId9"/>
    <p:sldId id="281" r:id="rId10"/>
    <p:sldId id="282" r:id="rId11"/>
    <p:sldId id="265" r:id="rId12"/>
    <p:sldId id="267" r:id="rId13"/>
    <p:sldId id="269" r:id="rId14"/>
    <p:sldId id="271" r:id="rId15"/>
    <p:sldId id="272" r:id="rId16"/>
    <p:sldId id="276" r:id="rId17"/>
    <p:sldId id="277" r:id="rId18"/>
    <p:sldId id="275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4121-5B22-4106-918A-752F3511D603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1E468-26FD-4147-89CB-48F540787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E468-26FD-4147-89CB-48F540787D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9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E468-26FD-4147-89CB-48F540787D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72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E468-26FD-4147-89CB-48F540787D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3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9B82-DB01-4117-8DCE-70248AF69004}" type="datetimeFigureOut">
              <a:rPr lang="en-US" smtClean="0"/>
              <a:pPr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9367-F72A-4C4C-8D66-E8C6B0C0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bjreview.com.cn/forum/images/attachement/jpg/site23/20080428/000c76db430d097fbb0924.jpg&amp;imgrefurl=http://www.bjreview.com.cn/forum/txt/2008-04/28/content_113287.htm&amp;h=355&amp;w=400&amp;tbnid=hTFf1eKu8O_JpM:&amp;zoom=1&amp;docid=VtJaPbEw7pZSSM&amp;ei=raD4VKnNLtLjsAT-5oKADA&amp;tbm=isch&amp;ved=0CBIQMygKMAo4Z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url=http://www.wikihow.com/Recycle-Old-Plastic-Bags&amp;rct=j&amp;frm=1&amp;q=&amp;esrc=s&amp;sa=U&amp;ei=C54FVZiSHNCxsASS94GAAQ&amp;ved=0CDIQ9QEwDjgU&amp;usg=AFQjCNEJzg9zhi-M9ETVBHtAxTh1PjzDMQ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elec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lippedtips.com/plegal/tips/worksheet1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gath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ippedtips.com/plegal/tips/worksheet2.d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3.doc" TargetMode="External"/><Relationship Id="rId2" Type="http://schemas.openxmlformats.org/officeDocument/2006/relationships/hyperlink" Target="http://www.maxwell.syr.edu/plegal/TIPS/identify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4.doc" TargetMode="External"/><Relationship Id="rId2" Type="http://schemas.openxmlformats.org/officeDocument/2006/relationships/hyperlink" Target="http://flippedtips.com/plegal/tips/existing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5.doc" TargetMode="External"/><Relationship Id="rId2" Type="http://schemas.openxmlformats.org/officeDocument/2006/relationships/hyperlink" Target="http://flippedtips.com/plegal/tips/solution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6.doc" TargetMode="External"/><Relationship Id="rId2" Type="http://schemas.openxmlformats.org/officeDocument/2006/relationships/hyperlink" Target="http://flippedtips.com/plegal/tips/bestsol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url=http://allwomenstalk.com/8-clever-uses-for-plastic-bags&amp;rct=j&amp;frm=1&amp;q=&amp;esrc=s&amp;sa=U&amp;ei=WbAFVZSPKZHbsASmxIJw&amp;ved=0CB4Q9QEwBA&amp;usg=AFQjCNFxMp4jV6GG8Fo4zpeYfuebde-_gw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4.bp.blogspot.com/-xiwIeBMD2oA/ULzq_T2TE1I/AAAAAAAAAtc/4TZOT0pWyXw/s1600/turtleplastic.png" TargetMode="External"/><Relationship Id="rId2" Type="http://schemas.openxmlformats.org/officeDocument/2006/relationships/hyperlink" Target="http://www.google.com/imgres?imgurl=http://www.rentcafe.com/blog/wp-content/uploads/2012/09/Fotolia_3423547_Subscription_XL.jpg&amp;imgrefurl=http://www.rentcafe.com/blog/apartmentliving/uses-for-plastic-bags/&amp;h=488&amp;w=650&amp;tbnid=LwepRNGjQ3sVmM:&amp;zoom=1&amp;docid=pA8aFXio3aQaFM&amp;ei=d1wAVcmIMozfsATJrID4Cg&amp;tbm=isch&amp;ved=0CC8QMygSMB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/imgres?imgurl=http://thechronicleherald.ca/sites/default/files/imagecache/ch_article_main_image/articles/bag2.jpg&amp;imgrefurl=http://thechronicleherald.ca/hcw/112899-mombourquette-environment-can-t-quite-trump-my-plastic-bag-obsession&amp;h=361&amp;w=660&amp;tbnid=N4XWU0xQyJVkEM:&amp;zoom=1&amp;docid=n-86Gu_MODFzCM&amp;ei=d1wAVcmIMozfsATJrID4Cg&amp;tbm=isch&amp;ved=0CDAQMygTMBM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www.google.com/imgres?imgurl=http://www.buffalonews.com/storyimage/BN/20131218/WORLD/131218915/AR/0/AR-131218915.jpg&amp;maxW=602&amp;maxH=602&amp;AlignV=top&amp;Q=80&amp;imgrefurl=http://www.buffalonews.com/news-wire-services/cairo-zoo-echoes-a-nation-in-turmoil-20131218&amp;h=181&amp;w=602&amp;tbnid=mNgbgcN5AfBA0M:&amp;zoom=1&amp;docid=h1_3rcjOyGpxVM&amp;ei=k2MAVffVBJffsATR9ID4CQ&amp;tbm=isch&amp;ved=0CHIQMyhOME4" TargetMode="External"/><Relationship Id="rId4" Type="http://schemas.openxmlformats.org/officeDocument/2006/relationships/hyperlink" Target="http://www.google.com/url?sa=i&amp;rct=j&amp;q=&amp;esrc=s&amp;frm=1&amp;source=images&amp;cd=&amp;cad=rja&amp;uact=8&amp;ved=0CAcQjRw&amp;url=http://sharadprints.yolasite.com/&amp;ei=Bl4AVa_9LcO1sASA04LADQ&amp;bvm=bv.87611401,d.cWc&amp;psig=AFQjCNGBwynQV3w7uA5_HSE65YwC81pZBA&amp;ust=1426173649728292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acespace.org/blog/wp-content/uploads/2013/09/TheProblemWithPlasticBagsWS1.png&amp;imgrefurl=http://www.acespace.org/blog/2013/09/ban-the-bag-success/&amp;h=335&amp;w=485&amp;tbnid=h9CagXwPSy8rcM:&amp;zoom=1&amp;docid=JwaJKYAHEM4_5M&amp;ei=k2MAVffVBJffsATR9ID4CQ&amp;tbm=isch&amp;ved=0CIcBEDMoYzBj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url=http://laughingsquid.com/sharing-is-caring-hd-dvd-hex-code-t-shirt/&amp;rct=j&amp;frm=1&amp;q=&amp;esrc=s&amp;sa=U&amp;ei=-sAFVevNIM_dsAT_oIGQDg&amp;ved=0CCQQ9QEwBzgU&amp;usg=AFQjCNFf46WSXqrWOW4RGZanFUiX9X9imw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www.bjreview.com.cn/forum/images/attachement/jpg/site23/20080428/000c76db430d097fbb0924.jpg&amp;imgrefurl=http://www.bjreview.com.cn/forum/txt/2008-04/28/content_113287.htm&amp;h=355&amp;w=400&amp;tbnid=hTFf1eKu8O_JpM:&amp;zoom=1&amp;docid=VtJaPbEw7pZSSM&amp;ei=raD4VKnNLtLjsAT-5oKADA&amp;tbm=isch&amp;ved=0CBIQMygKMAo4Z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url=http://www.giftwrapanything.com/gift-bag-alternatives-creative-last-minute-wrappin/&amp;rct=j&amp;frm=1&amp;q=&amp;esrc=s&amp;sa=U&amp;ei=D5AFVcPlHNjSoAT14YKIBw&amp;ved=0CCQQ9QEwBw&amp;usg=AFQjCNGB6-fi5Ge-O74d3DUZfpM52NaTh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url=http://www.datadiary.com/wallpaperzoom/2190/savetrees&amp;rct=j&amp;frm=1&amp;q=&amp;esrc=s&amp;sa=U&amp;ei=_pAFVcepGsrIsASZ5ICQAQ&amp;ved=0CCYQ9QEwCA&amp;usg=AFQjCNFxPoYpxyWuexn5uanEZZXZTuyLk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3.amazonaws.com/media.wbur.org/wordpress/11/files/2012/11/1129_plastic-bags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i.ytimg.com/vi/0-BqqKdRJOg/maxresdefault.jpg&amp;imgrefurl=http://imgkid.com/plastic-bags-pollution.shtml&amp;h=1080&amp;w=1920&amp;tbnid=NN2F4wqx7QpXhM:&amp;zoom=1&amp;docid=E9dKEdP-UQPaOM&amp;ei=IKD4VKOhL7CBsQTHyYH4CA&amp;tbm=isch&amp;ved=0CDMQMygSMBI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blog.modernature.ca/wp-content/uploads/2008/07/plasticbagchina.jpg" TargetMode="External"/><Relationship Id="rId2" Type="http://schemas.openxmlformats.org/officeDocument/2006/relationships/hyperlink" Target="http://www.google.com/imgres?imgurl=http://oceana.org/sites/default/files/blog/duck_with_plastic.jpg&amp;imgrefurl=http://cfpbox.info/search/Oceana+North+America/&amp;h=298&amp;w=448&amp;tbnid=L9-ucCnV1Rx8ZM:&amp;zoom=1&amp;docid=TBJf0Ck8oLebSM&amp;ei=raD4VKnNLtLjsAT-5oKADA&amp;tbm=isch&amp;ved=0CDAQMygoMCg4Z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om/url?sa=i&amp;rct=j&amp;q=&amp;esrc=s&amp;frm=1&amp;source=images&amp;cd=&amp;cad=rja&amp;uact=8&amp;ved=0CAcQjRw&amp;url=http://www.livescience.com/29577-plastic-pollution-in-antarctica-oceans.html&amp;ei=V6L4VMrpBbiIsQTkgoDoCA&amp;bvm=bv.87519884,d.cWc&amp;psig=AFQjCNECH3Y9tfz1Oimm8SrcfQ7pavWWjA&amp;ust=1425666935862344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m/imgres?imgurl=http://lowres.jantoo.com/animal-kingdom-polluted-plastic_bag-carrier_bag-turtle-turtles-08335457_low.jpg&amp;imgrefurl=http://www.jantoo.com/cartoons/keywords/water-pollution&amp;h=439&amp;w=400&amp;tbnid=cTLVaq9kv6K1nM:&amp;zoom=1&amp;docid=lqK8jSIEuN-x9M&amp;ei=_aD4VMPCFafmsASrv4HoBg&amp;tbm=isch&amp;ved=0CBcQMygPMA84yAE" TargetMode="External"/><Relationship Id="rId4" Type="http://schemas.openxmlformats.org/officeDocument/2006/relationships/hyperlink" Target="http://www.google.com/imgres?imgurl=http://www.theecologist.org/siteimage/scale/0/0/130057.jpg&amp;imgrefurl=http://www.theecologist.org/how_to_make_a_difference/cleaner_air_water_land/468768/beyond_plastic_bags_stopping_plastic_pollution_at_source.html&amp;h=360&amp;w=480&amp;tbnid=1RkGHtSeukC82M:&amp;zoom=1&amp;docid=lObIUmIArZ2SKM&amp;ei=IKD4VKOhL7CBsQTHyYH4CA&amp;tbm=isch&amp;ved=0CEsQMyggMCA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DFKai-SB" pitchFamily="65" charset="-120"/>
                <a:ea typeface="DFKai-SB" pitchFamily="65" charset="-120"/>
              </a:rPr>
              <a:t>A Global Concern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pPr algn="ctr"/>
            <a:r>
              <a:rPr lang="en-US" sz="3600" b="1" dirty="0" err="1"/>
              <a:t>Olivene</a:t>
            </a:r>
            <a:r>
              <a:rPr lang="en-US" sz="3600" b="1" dirty="0"/>
              <a:t> McIntosh</a:t>
            </a:r>
            <a:endParaRPr lang="en-US" sz="3600" dirty="0"/>
          </a:p>
          <a:p>
            <a:pPr algn="ctr"/>
            <a:r>
              <a:rPr lang="en-US" sz="3600" b="1" dirty="0" err="1"/>
              <a:t>Ditmas</a:t>
            </a:r>
            <a:r>
              <a:rPr lang="en-US" sz="3600" b="1" dirty="0"/>
              <a:t> Jr. High School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://meghansahliwells.com/msw/wp-content/uploads/2014/07/The-Majestic-Plastic-Bag-A-Mockumentary-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4799"/>
            <a:ext cx="6455717" cy="385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arrow" pitchFamily="34" charset="0"/>
              </a:rPr>
              <a:t>Today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oopee" pitchFamily="2" charset="0"/>
              </a:rPr>
              <a:t>S</a:t>
            </a:r>
            <a:r>
              <a:rPr lang="en-US" sz="2800" dirty="0" smtClean="0">
                <a:latin typeface="Boopee" pitchFamily="2" charset="0"/>
              </a:rPr>
              <a:t>everal </a:t>
            </a:r>
            <a:r>
              <a:rPr lang="en-US" sz="2800" dirty="0">
                <a:latin typeface="Boopee" pitchFamily="2" charset="0"/>
              </a:rPr>
              <a:t>governments worldwide have begun placing restrictions on or have outright banned plastic bag use.  What once started out as a good intention has turned into a global environmental issue of current times.</a:t>
            </a:r>
          </a:p>
        </p:txBody>
      </p:sp>
      <p:pic>
        <p:nvPicPr>
          <p:cNvPr id="5" name="Content Placeholder 4" descr="Bag Bans Hurt Business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8600"/>
            <a:ext cx="54165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9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008313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Small Group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</a:t>
            </a:r>
            <a:r>
              <a:rPr lang="en-US" sz="2200" dirty="0" smtClean="0"/>
              <a:t> Minutes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0" y="233360"/>
            <a:ext cx="5111750" cy="5853113"/>
          </a:xfrm>
        </p:spPr>
        <p:txBody>
          <a:bodyPr/>
          <a:lstStyle/>
          <a:p>
            <a:r>
              <a:rPr lang="en-US" dirty="0" smtClean="0"/>
              <a:t>What may the reasons be why governments around the world are placing restrictions on or banning plastic bags?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27237"/>
            <a:ext cx="3008313" cy="40687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Discuss </a:t>
            </a:r>
            <a:r>
              <a:rPr lang="en-US" b="1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the </a:t>
            </a:r>
            <a:r>
              <a:rPr lang="en-US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question </a:t>
            </a:r>
            <a:r>
              <a:rPr lang="en-US" b="1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listed on the right.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Words to Know</a:t>
            </a:r>
          </a:p>
          <a:p>
            <a:r>
              <a:rPr lang="en-US" b="1" dirty="0" smtClean="0"/>
              <a:t>Ba n –</a:t>
            </a:r>
            <a:r>
              <a:rPr lang="en-US" dirty="0"/>
              <a:t>To prohibit (an action) or forbid the use of (something), especially by official </a:t>
            </a:r>
            <a:r>
              <a:rPr lang="en-US" dirty="0" smtClean="0"/>
              <a:t>ruling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Restriction – </a:t>
            </a:r>
            <a:r>
              <a:rPr lang="en-US" dirty="0"/>
              <a:t>The action of </a:t>
            </a:r>
            <a:r>
              <a:rPr lang="en-US" dirty="0" smtClean="0"/>
              <a:t>limiting </a:t>
            </a:r>
            <a:r>
              <a:rPr lang="en-US" dirty="0"/>
              <a:t>or the state of being restricted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Record your responses on  chart paper.</a:t>
            </a:r>
          </a:p>
          <a:p>
            <a:pPr marL="342900" indent="-342900">
              <a:buAutoNum type="arabicPeriod"/>
            </a:pPr>
            <a:endParaRPr lang="en-US" b="1" dirty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US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All </a:t>
            </a:r>
            <a:r>
              <a:rPr lang="en-US" b="1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group members must prepare to participate in Whole Group Discussion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 descr="Image result for images of plastic bag pollutio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76536"/>
            <a:ext cx="3200400" cy="370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andiegofreepress.org/wp-content/uploads/2013/09/plastic-bag-ban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00363"/>
            <a:ext cx="1524000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6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700" dirty="0" smtClean="0">
                <a:latin typeface="Aharoni" pitchFamily="2" charset="-79"/>
                <a:cs typeface="Aharoni" pitchFamily="2" charset="-79"/>
              </a:rPr>
            </a:br>
            <a:r>
              <a:rPr lang="en-US" sz="2700" dirty="0" smtClean="0">
                <a:latin typeface="Aharoni" pitchFamily="2" charset="-79"/>
                <a:cs typeface="Aharoni" pitchFamily="2" charset="-79"/>
              </a:rPr>
              <a:t>We will use the six step Public Policy Analyst (PPA) to research, evaluate and create a PowerPoint presentation of the global use of plastic bags</a:t>
            </a:r>
            <a:br>
              <a:rPr lang="en-US" sz="2700" dirty="0" smtClean="0">
                <a:latin typeface="Aharoni" pitchFamily="2" charset="-79"/>
                <a:cs typeface="Aharoni" pitchFamily="2" charset="-79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862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Define the problem</a:t>
            </a:r>
          </a:p>
          <a:p>
            <a:r>
              <a:rPr lang="en-US" dirty="0" smtClean="0">
                <a:solidFill>
                  <a:srgbClr val="3366FF"/>
                </a:solidFill>
                <a:latin typeface="Apple Chancery"/>
                <a:cs typeface="Apple Chancery"/>
              </a:rPr>
              <a:t>Gather </a:t>
            </a:r>
            <a:r>
              <a:rPr lang="en-US" dirty="0">
                <a:solidFill>
                  <a:srgbClr val="3366FF"/>
                </a:solidFill>
                <a:latin typeface="Apple Chancery"/>
                <a:cs typeface="Apple Chancery"/>
              </a:rPr>
              <a:t>the Evidence</a:t>
            </a:r>
          </a:p>
          <a:p>
            <a:r>
              <a:rPr lang="en-US" dirty="0">
                <a:solidFill>
                  <a:srgbClr val="FFFF00"/>
                </a:solidFill>
                <a:latin typeface="Apple Chancery"/>
                <a:cs typeface="Apple Chancery"/>
              </a:rPr>
              <a:t>Identify the Causes</a:t>
            </a:r>
          </a:p>
          <a:p>
            <a:r>
              <a:rPr lang="en-US" dirty="0">
                <a:solidFill>
                  <a:srgbClr val="008000"/>
                </a:solidFill>
                <a:latin typeface="Apple Chancery"/>
                <a:cs typeface="Apple Chancery"/>
              </a:rPr>
              <a:t>Evaluate an Existing Policy</a:t>
            </a:r>
          </a:p>
          <a:p>
            <a:r>
              <a:rPr lang="en-US" dirty="0">
                <a:solidFill>
                  <a:srgbClr val="FF6600"/>
                </a:solidFill>
                <a:latin typeface="Apple Chancery"/>
                <a:cs typeface="Apple Chancery"/>
              </a:rPr>
              <a:t>Develop Solutions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pple Chancery"/>
                <a:cs typeface="Apple Chancery"/>
              </a:rPr>
              <a:t>Select the Best Solution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https://encrypted-tbn2.gstatic.com/images?q=tbn:ANd9GcRX34xsIrPSAlEC7gY3Q6lQDdlXK5mz87Ll5Gy3-qb-GuRON5DtE5VaWRFV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267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79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Define </a:t>
            </a:r>
            <a:r>
              <a:rPr lang="en-US" sz="4800" dirty="0">
                <a:solidFill>
                  <a:srgbClr val="FF0000"/>
                </a:solidFill>
                <a:latin typeface="Algerian" pitchFamily="82" charset="0"/>
              </a:rPr>
              <a:t>the </a:t>
            </a: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Problem</a:t>
            </a:r>
            <a:r>
              <a:rPr lang="en-US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u="sng" dirty="0">
                <a:hlinkClick r:id="rId3"/>
              </a:rPr>
              <a:t>Identifying the problem</a:t>
            </a:r>
            <a:r>
              <a:rPr lang="en-US" sz="1800" dirty="0"/>
              <a:t> (</a:t>
            </a:r>
            <a:r>
              <a:rPr lang="en-US" sz="1800" dirty="0">
                <a:hlinkClick r:id="rId4"/>
              </a:rPr>
              <a:t>Worksheet #1</a:t>
            </a:r>
            <a:r>
              <a:rPr lang="en-US" sz="1800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sz="4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1" y="1267691"/>
            <a:ext cx="228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 </a:t>
            </a:r>
          </a:p>
          <a:p>
            <a:pPr algn="ctr"/>
            <a:endParaRPr lang="en-US" sz="3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</a:t>
            </a:r>
            <a:r>
              <a:rPr lang="en-US" sz="3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are the problems associated with using plastic bags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209" y="1143000"/>
            <a:ext cx="25145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</a:p>
          <a:p>
            <a:pPr algn="ctr"/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Identify 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 location  of the problem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880" y="1267691"/>
            <a:ext cx="2743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  <a:p>
            <a:pPr algn="ctr"/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 the undesirable social condition that result from using plastic bags </a:t>
            </a:r>
          </a:p>
        </p:txBody>
      </p:sp>
    </p:spTree>
    <p:extLst>
      <p:ext uri="{BB962C8B-B14F-4D97-AF65-F5344CB8AC3E}">
        <p14:creationId xmlns:p14="http://schemas.microsoft.com/office/powerpoint/2010/main" xmlns="" val="38752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Gather  </a:t>
            </a:r>
            <a:r>
              <a:rPr lang="en-US" dirty="0">
                <a:solidFill>
                  <a:srgbClr val="00B0F0"/>
                </a:solidFill>
                <a:latin typeface="Algerian" pitchFamily="82" charset="0"/>
              </a:rPr>
              <a:t>the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Evidence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Boopee" pitchFamily="2" charset="0"/>
              </a:rPr>
              <a:t>It’s Research Time</a:t>
            </a:r>
            <a:br>
              <a:rPr lang="en-US" sz="3600" dirty="0" smtClean="0">
                <a:latin typeface="Boopee" pitchFamily="2" charset="0"/>
              </a:rPr>
            </a:br>
            <a:r>
              <a:rPr lang="en-US" sz="1600" u="sng" dirty="0" smtClean="0">
                <a:hlinkClick r:id="rId3"/>
              </a:rPr>
              <a:t>Gathering </a:t>
            </a:r>
            <a:r>
              <a:rPr lang="en-US" sz="1600" u="sng" dirty="0">
                <a:hlinkClick r:id="rId3"/>
              </a:rPr>
              <a:t>Evidence</a:t>
            </a:r>
            <a:r>
              <a:rPr lang="en-US" sz="1600" dirty="0"/>
              <a:t> (</a:t>
            </a:r>
            <a:r>
              <a:rPr lang="en-US" sz="1600" dirty="0">
                <a:hlinkClick r:id="rId4"/>
              </a:rPr>
              <a:t>Worksheet #2</a:t>
            </a:r>
            <a:r>
              <a:rPr lang="en-US" sz="16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600" dirty="0">
              <a:latin typeface="Boope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>
                <a:latin typeface="Boopee" pitchFamily="2" charset="0"/>
              </a:rPr>
              <a:t>(Be </a:t>
            </a:r>
            <a:r>
              <a:rPr lang="en-US" sz="2800" dirty="0" smtClean="0">
                <a:latin typeface="Boopee" pitchFamily="2" charset="0"/>
              </a:rPr>
              <a:t>precise, </a:t>
            </a:r>
            <a:r>
              <a:rPr lang="en-US" sz="2800" dirty="0">
                <a:latin typeface="Boopee" pitchFamily="2" charset="0"/>
              </a:rPr>
              <a:t>p</a:t>
            </a:r>
            <a:r>
              <a:rPr lang="en-US" sz="2800" dirty="0" smtClean="0">
                <a:latin typeface="Boopee" pitchFamily="2" charset="0"/>
              </a:rPr>
              <a:t>resent evidence to support you claim)</a:t>
            </a:r>
            <a:endParaRPr lang="en-US" sz="2800" dirty="0"/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begin research by visiting Google, Yahoo, Ask, etc.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d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evelop and conduct surveys 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" pitchFamily="34" charset="0"/>
              </a:rPr>
              <a:t>r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" pitchFamily="34" charset="0"/>
              </a:rPr>
              <a:t>ead magazines and journals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erlin Sans FB" pitchFamily="34" charset="0"/>
              </a:rPr>
              <a:t>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erlin Sans FB" pitchFamily="34" charset="0"/>
              </a:rPr>
              <a:t>ote case studies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use statistics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conduct interviews </a:t>
            </a:r>
          </a:p>
        </p:txBody>
      </p:sp>
    </p:spTree>
    <p:extLst>
      <p:ext uri="{BB962C8B-B14F-4D97-AF65-F5344CB8AC3E}">
        <p14:creationId xmlns:p14="http://schemas.microsoft.com/office/powerpoint/2010/main" xmlns="" val="28207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Identify the Causes</a:t>
            </a:r>
            <a:br>
              <a:rPr lang="en-US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1800" u="sng" dirty="0" smtClean="0">
                <a:hlinkClick r:id="rId2"/>
              </a:rPr>
              <a:t>Identifying </a:t>
            </a:r>
            <a:r>
              <a:rPr lang="en-US" sz="1800" u="sng" dirty="0">
                <a:hlinkClick r:id="rId2"/>
              </a:rPr>
              <a:t>Causes of the problem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Worksheet #3</a:t>
            </a:r>
            <a:r>
              <a:rPr lang="en-US" sz="1800" dirty="0"/>
              <a:t>)	</a:t>
            </a:r>
            <a:endParaRPr lang="en-US" sz="18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are the </a:t>
            </a: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problems </a:t>
            </a:r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associated with using plastic </a:t>
            </a: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bags?</a:t>
            </a:r>
          </a:p>
          <a:p>
            <a:pPr marL="0" indent="0" algn="ctr">
              <a:buNone/>
            </a:pP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 you show evidence to</a:t>
            </a:r>
          </a:p>
          <a:p>
            <a:pPr marL="0" indent="0" algn="ctr"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support your facts?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3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43" y="31099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  <a:t>Evaluate an existing policy </a:t>
            </a:r>
            <a:b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sz="1800" u="sng" dirty="0">
                <a:hlinkClick r:id="rId2"/>
              </a:rPr>
              <a:t>Evaluate the Policy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Worksheet #4</a:t>
            </a:r>
            <a:r>
              <a:rPr lang="en-US" sz="1800" dirty="0" smtClean="0"/>
              <a:t>)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endParaRPr lang="en-US" sz="16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2286000" cy="38930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</a:p>
          <a:p>
            <a:pPr marL="0" indent="0" algn="ctr">
              <a:buNone/>
            </a:pPr>
            <a:endParaRPr lang="en-US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is one current policy dealing with the use of plastic bags?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1827402"/>
            <a:ext cx="289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</a:p>
          <a:p>
            <a:pPr algn="ctr"/>
            <a:endParaRPr lang="en-US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are the advantages and disadvantages of this policy? 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5202" y="1827402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</a:p>
          <a:p>
            <a:pPr algn="ctr"/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Should this policy be replaced?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Strengthened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 Improved?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0000">
              <a:srgbClr val="21D6E0"/>
            </a:gs>
            <a:gs pos="63000">
              <a:srgbClr val="0087E6"/>
            </a:gs>
            <a:gs pos="73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  <a:latin typeface="Algerian" pitchFamily="82" charset="0"/>
              </a:rPr>
              <a:t>Develop </a:t>
            </a:r>
            <a:r>
              <a:rPr lang="en-US" sz="5400" dirty="0" smtClean="0">
                <a:solidFill>
                  <a:srgbClr val="FFC000"/>
                </a:solidFill>
                <a:latin typeface="Algerian" pitchFamily="82" charset="0"/>
              </a:rPr>
              <a:t>Solution</a:t>
            </a:r>
            <a:r>
              <a:rPr lang="en-US" sz="1800" dirty="0" smtClean="0">
                <a:solidFill>
                  <a:srgbClr val="FFC000"/>
                </a:solidFill>
                <a:latin typeface="Algerian" pitchFamily="82" charset="0"/>
              </a:rPr>
              <a:t/>
            </a:r>
            <a:br>
              <a:rPr lang="en-US" sz="1800" dirty="0" smtClean="0">
                <a:solidFill>
                  <a:srgbClr val="FFC000"/>
                </a:solidFill>
                <a:latin typeface="Algerian" pitchFamily="82" charset="0"/>
              </a:rPr>
            </a:br>
            <a:r>
              <a:rPr lang="en-US" sz="1600" u="sng" dirty="0">
                <a:hlinkClick r:id="rId2"/>
              </a:rPr>
              <a:t>Develop a Solution to the problem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Worksheet #5</a:t>
            </a:r>
            <a:r>
              <a:rPr lang="en-US" sz="1600" dirty="0" smtClean="0"/>
              <a:t>)</a:t>
            </a:r>
            <a:r>
              <a:rPr lang="en-US" sz="1600" dirty="0"/>
              <a:t>	</a:t>
            </a:r>
            <a:br>
              <a:rPr lang="en-US" sz="1600" dirty="0"/>
            </a:br>
            <a:endParaRPr lang="en-US" sz="18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915399" y="838198"/>
            <a:ext cx="45719" cy="762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86106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What are original public policy alternatives?</a:t>
            </a:r>
          </a:p>
          <a:p>
            <a:pPr algn="ctr"/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	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*Propose at least 3 new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policies</a:t>
            </a:r>
          </a:p>
          <a:p>
            <a:pPr algn="ctr"/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ctr"/>
            <a:r>
              <a:rPr lang="en-US" sz="2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Are </a:t>
            </a:r>
            <a:r>
              <a:rPr lang="en-US" sz="23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all the public policy alternatives at the same </a:t>
            </a:r>
            <a:r>
              <a:rPr lang="en-US" sz="2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geographical level?</a:t>
            </a:r>
            <a:endParaRPr lang="en-US" sz="23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*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 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specific, specify the government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agencies that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will carry out the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proposal</a:t>
            </a:r>
          </a:p>
          <a:p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Which 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proposal is the most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promising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*Use 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you group to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decide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which proposal is most 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promising</a:t>
            </a:r>
          </a:p>
        </p:txBody>
      </p:sp>
    </p:spTree>
    <p:extLst>
      <p:ext uri="{BB962C8B-B14F-4D97-AF65-F5344CB8AC3E}">
        <p14:creationId xmlns:p14="http://schemas.microsoft.com/office/powerpoint/2010/main" xmlns="" val="30645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Select the Best Solution</a:t>
            </a:r>
            <a:r>
              <a:rPr lang="en-US" sz="1800" dirty="0" smtClean="0">
                <a:solidFill>
                  <a:srgbClr val="00B0F0"/>
                </a:solidFill>
                <a:latin typeface="Algerian" pitchFamily="82" charset="0"/>
              </a:rPr>
              <a:t/>
            </a:r>
            <a:br>
              <a:rPr lang="en-US" sz="1800" dirty="0" smtClean="0">
                <a:solidFill>
                  <a:srgbClr val="00B0F0"/>
                </a:solidFill>
                <a:latin typeface="Algerian" pitchFamily="82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lgerian" pitchFamily="82" charset="0"/>
              </a:rPr>
              <a:t>                                     </a:t>
            </a:r>
            <a:r>
              <a:rPr lang="en-US" sz="1800" u="sng" dirty="0" smtClean="0">
                <a:hlinkClick r:id="rId2"/>
              </a:rPr>
              <a:t>Selecting </a:t>
            </a:r>
            <a:r>
              <a:rPr lang="en-US" sz="1800" u="sng" dirty="0">
                <a:hlinkClick r:id="rId2"/>
              </a:rPr>
              <a:t>the Best Solution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Worksheet #6</a:t>
            </a:r>
            <a:r>
              <a:rPr lang="en-US" sz="1800" dirty="0"/>
              <a:t>) 			</a:t>
            </a:r>
            <a:br>
              <a:rPr lang="en-US" sz="1800" dirty="0"/>
            </a:br>
            <a:endParaRPr lang="en-US" sz="18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2438400" cy="4373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</a:p>
          <a:p>
            <a:pPr marL="0" indent="0" algn="ctr">
              <a:buNone/>
            </a:pPr>
            <a:endParaRPr lang="en-US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are three ways to reduce or prevent the negative effects of plastic bag use?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8090" y="1676400"/>
            <a:ext cx="213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</a:p>
          <a:p>
            <a:pPr algn="ctr"/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Where does your policy falls on the matrix of feasibility? 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077" y="16764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  <a:p>
            <a:pPr algn="ctr"/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it highly achievable or not very adequate?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Bags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Helpful</a:t>
            </a:r>
          </a:p>
          <a:p>
            <a:pPr algn="ctr"/>
            <a:r>
              <a:rPr lang="en-US" dirty="0" smtClean="0"/>
              <a:t>Convenient &amp; Handy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Harmful</a:t>
            </a:r>
          </a:p>
          <a:p>
            <a:pPr algn="ctr"/>
            <a:r>
              <a:rPr lang="en-US" dirty="0" smtClean="0"/>
              <a:t>Wreaking Havoc </a:t>
            </a:r>
            <a:endParaRPr lang="en-US" dirty="0"/>
          </a:p>
        </p:txBody>
      </p:sp>
      <p:pic>
        <p:nvPicPr>
          <p:cNvPr id="7" name="Content Placeholder 4" descr="Image result for images plastic bag use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550"/>
            <a:ext cx="1828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sharadprints.yolasite.com/resources/3.jpg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419600"/>
            <a:ext cx="213360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images plastic bag use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2133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encrypted-tbn3.gstatic.com/images?q=tbn:ANd9GcTE-YSu3yP75BHdaLuhDJaRLAT0TgOEwxSCgi9T2tnq87k_Cf-HMVyPX3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4267200"/>
            <a:ext cx="18287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 descr="Image result for images plastic bag and animals">
            <a:hlinkClick r:id="rId10"/>
          </p:cNvPr>
          <p:cNvPicPr>
            <a:picLocks noGrp="1"/>
          </p:cNvPicPr>
          <p:nvPr>
            <p:ph sz="quarter" idx="4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33600"/>
            <a:ext cx="42671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4.bp.blogspot.com/-xiwIeBMD2oA/ULzq_T2TE1I/AAAAAAAAAtc/4TZOT0pWyXw/s320/turtleplastic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16764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aylaenszscience.files.wordpress.com/2014/05/e0eab-turtle_plasticbag031.jpg?w=93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590799" cy="277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48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Convenient</a:t>
            </a:r>
            <a:r>
              <a:rPr lang="en-US" sz="900" dirty="0" smtClean="0">
                <a:latin typeface="Berlin Sans FB" pitchFamily="34" charset="0"/>
                <a:cs typeface="Aharoni" pitchFamily="2" charset="-79"/>
              </a:rPr>
              <a:t> </a:t>
            </a:r>
            <a:r>
              <a:rPr lang="en-US" sz="2000" dirty="0" smtClean="0">
                <a:latin typeface="Berlin Sans FB" pitchFamily="34" charset="0"/>
                <a:cs typeface="Aharoni" pitchFamily="2" charset="-79"/>
              </a:rPr>
              <a:t>                                                                     </a:t>
            </a: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Wreaking     </a:t>
            </a:r>
            <a:br>
              <a:rPr lang="en-US" sz="2800" dirty="0" smtClean="0">
                <a:latin typeface="Berlin Sans FB" pitchFamily="34" charset="0"/>
                <a:cs typeface="Aharoni" pitchFamily="2" charset="-79"/>
              </a:rPr>
            </a:b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 Handy                                                          Havoc</a:t>
            </a:r>
            <a:endParaRPr lang="en-US" sz="2800" dirty="0">
              <a:latin typeface="Berlin Sans FB" pitchFamily="34" charset="0"/>
              <a:cs typeface="Aharoni" pitchFamily="2" charset="-79"/>
            </a:endParaRPr>
          </a:p>
        </p:txBody>
      </p:sp>
      <p:pic>
        <p:nvPicPr>
          <p:cNvPr id="4" name="Content Placeholder 3" descr="Image result for images plastic bag and animal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914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Think Share Pair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sz="1800" dirty="0" smtClean="0"/>
              <a:t>2 Minutes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endParaRPr lang="en-US" sz="3600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erlin Sans FB" pitchFamily="34" charset="0"/>
              </a:rPr>
              <a:t>     Why should we care?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endParaRPr lang="en-US" b="1" dirty="0" smtClean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endParaRPr lang="en-US" b="1" dirty="0" smtClean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US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Discuss the question listed on the right.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All members must prepare to participate in Whole Group Discussion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s://encrypted-tbn3.gstatic.com/images?q=tbn:ANd9GcRLrEOMsC0v0F8vByetGX4fQAKbatE-DyakDM8LY-cU-BfR3NBBDNX25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945" y="838200"/>
            <a:ext cx="4191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68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5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Small Groups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 about your daily lives. </a:t>
            </a:r>
            <a:r>
              <a:rPr lang="en-US" dirty="0"/>
              <a:t>W</a:t>
            </a:r>
            <a:r>
              <a:rPr lang="en-US" dirty="0" smtClean="0"/>
              <a:t>hat are the many ways in which you use plastic bags?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you think life would be like without plastic bags?  Why?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3008313" cy="3733801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Working in your groups, select  a:</a:t>
            </a:r>
          </a:p>
          <a:p>
            <a:r>
              <a:rPr lang="en-US" sz="1600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	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Time Keeper</a:t>
            </a:r>
          </a:p>
          <a:p>
            <a:r>
              <a:rPr lang="en-US" sz="1600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	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Facilitator</a:t>
            </a:r>
          </a:p>
          <a:p>
            <a:r>
              <a:rPr lang="en-US" sz="1600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	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Record Keeper</a:t>
            </a:r>
          </a:p>
          <a:p>
            <a:r>
              <a:rPr lang="en-US" sz="1600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	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Reporter</a:t>
            </a:r>
          </a:p>
          <a:p>
            <a:endParaRPr lang="en-US" sz="1600" dirty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US" sz="1600" b="1" dirty="0">
                <a:latin typeface="SimHei" pitchFamily="49" charset="-122"/>
                <a:ea typeface="SimHei" pitchFamily="49" charset="-122"/>
                <a:cs typeface="Times New Roman" pitchFamily="18" charset="0"/>
              </a:rPr>
              <a:t>D</a:t>
            </a:r>
            <a:r>
              <a:rPr lang="en-US" sz="1600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iscuss the questions listed on the right.</a:t>
            </a:r>
          </a:p>
          <a:p>
            <a:endParaRPr lang="en-US" sz="1600" b="1" dirty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US" sz="1600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Record your responses on  chart paper.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US" sz="1600" b="1" dirty="0" smtClean="0">
                <a:latin typeface="SimHei" pitchFamily="49" charset="-122"/>
                <a:ea typeface="SimHei" pitchFamily="49" charset="-122"/>
                <a:cs typeface="Times New Roman" pitchFamily="18" charset="0"/>
              </a:rPr>
              <a:t>Select two group members to share out</a:t>
            </a:r>
          </a:p>
          <a:p>
            <a:endParaRPr lang="en-US" sz="1600" dirty="0"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939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Brief History </a:t>
            </a:r>
            <a:br>
              <a:rPr lang="en-US" dirty="0"/>
            </a:br>
            <a:r>
              <a:rPr lang="en-US" sz="2200" dirty="0" smtClean="0"/>
              <a:t> </a:t>
            </a:r>
            <a:r>
              <a:rPr lang="en-US" dirty="0">
                <a:latin typeface="Boopee" pitchFamily="2" charset="0"/>
              </a:rPr>
              <a:t>Plastic </a:t>
            </a:r>
            <a:r>
              <a:rPr lang="en-US" dirty="0" smtClean="0">
                <a:latin typeface="Boopee" pitchFamily="2" charset="0"/>
              </a:rPr>
              <a:t>Bags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667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7200" dirty="0" smtClean="0">
                <a:latin typeface="Arial Narrow" pitchFamily="34" charset="0"/>
              </a:rPr>
              <a:t> </a:t>
            </a:r>
            <a:r>
              <a:rPr lang="en-US" sz="7200" dirty="0" smtClean="0"/>
              <a:t>                                                        </a:t>
            </a:r>
            <a:r>
              <a:rPr lang="en-US" sz="7200" dirty="0" smtClean="0">
                <a:hlinkClick r:id="rId2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 descr="http://s.hswstatic.com/gif/paper-plastic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115" y="1600200"/>
            <a:ext cx="5853545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4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008313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1977</a:t>
            </a:r>
            <a:br>
              <a:rPr lang="en-US" sz="2400" dirty="0" smtClean="0"/>
            </a:br>
            <a:r>
              <a:rPr lang="en-US" sz="2400" dirty="0" smtClean="0"/>
              <a:t>Yeah Plastic!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562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opee" pitchFamily="2" charset="0"/>
              </a:rPr>
              <a:t>Plastic bags were introduced to shoppers in 1977.  At the time, they seemed like a better alternative over paper bags.  They were cheaper to produce, required less energy, less water, the finished bags took up less space, was more durable for customers, and cost about 1/3 the cost of paper bags.</a:t>
            </a:r>
          </a:p>
        </p:txBody>
      </p:sp>
      <p:pic>
        <p:nvPicPr>
          <p:cNvPr id="5" name="Content Placeholder 4" descr="The Real Green Ba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931" y="273050"/>
            <a:ext cx="5101987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8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>At That Time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>
                <a:latin typeface="Arial Narrow" pitchFamily="34" charset="0"/>
              </a:rPr>
              <a:t>Save the Environment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38989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oopee" pitchFamily="2" charset="0"/>
              </a:rPr>
              <a:t>Plastic </a:t>
            </a:r>
            <a:r>
              <a:rPr lang="en-US" sz="4400" dirty="0">
                <a:latin typeface="Boopee" pitchFamily="2" charset="0"/>
              </a:rPr>
              <a:t>bags seemed better than paper bags for the environment.</a:t>
            </a:r>
          </a:p>
        </p:txBody>
      </p:sp>
      <p:pic>
        <p:nvPicPr>
          <p:cNvPr id="5" name="Content Placeholder 4" descr="https://encrypted-tbn2.gstatic.com/images?q=tbn:ANd9GcSVMwMa74UXTM_wxyQ_eeR-jbnZ8Z8jJYb1Oycpa2yuAJd97Qti-i1k0ClmG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8288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1.gstatic.com/images?q=tbn:ANd9GcSN9sWIcHeOMMoaEqfFhNrCUT6f8p6F2IrJIXkQVeA6LF4DfV-QRI6jkpO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3276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0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7709"/>
            <a:ext cx="3008313" cy="8699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End </a:t>
            </a:r>
            <a:r>
              <a:rPr lang="en-US" sz="2800" dirty="0">
                <a:latin typeface="Arial Narrow" pitchFamily="34" charset="0"/>
              </a:rPr>
              <a:t>of 1985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4051300"/>
          </a:xfrm>
        </p:spPr>
        <p:txBody>
          <a:bodyPr>
            <a:normAutofit/>
          </a:bodyPr>
          <a:lstStyle/>
          <a:p>
            <a:endParaRPr lang="en-US" sz="4800" dirty="0" smtClean="0">
              <a:latin typeface="Boopee" pitchFamily="2" charset="0"/>
            </a:endParaRPr>
          </a:p>
          <a:p>
            <a:r>
              <a:rPr lang="en-US" sz="4800" dirty="0" smtClean="0">
                <a:latin typeface="Boopee" pitchFamily="2" charset="0"/>
              </a:rPr>
              <a:t>75 </a:t>
            </a:r>
            <a:r>
              <a:rPr lang="en-US" sz="4800" dirty="0">
                <a:latin typeface="Boopee" pitchFamily="2" charset="0"/>
              </a:rPr>
              <a:t>percent of U.S. grocery stores carried plastic bags.</a:t>
            </a:r>
            <a:endParaRPr lang="en-US" sz="4800" dirty="0"/>
          </a:p>
        </p:txBody>
      </p:sp>
      <p:pic>
        <p:nvPicPr>
          <p:cNvPr id="5" name="Content Placeholder 4" descr="http://s3.amazonaws.com/media.wbur.org/wordpress/11/files/2012/11/1129_plastic-bags-624x41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200"/>
            <a:ext cx="511175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89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263"/>
            <a:ext cx="3008313" cy="7175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>Early 2000’s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66800"/>
            <a:ext cx="3008313" cy="502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oopee" pitchFamily="2" charset="0"/>
              </a:rPr>
              <a:t>However, by the </a:t>
            </a:r>
            <a:r>
              <a:rPr lang="en-US" sz="3600" dirty="0">
                <a:latin typeface="Boopee" pitchFamily="2" charset="0"/>
              </a:rPr>
              <a:t>early 2000s, the world recognized that plastic bags were creating huge issues for marine life, wild life and the environment.</a:t>
            </a:r>
          </a:p>
        </p:txBody>
      </p:sp>
      <p:pic>
        <p:nvPicPr>
          <p:cNvPr id="5" name="Content Placeholder 4" descr="Image result for images of plastic bag pollutio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52400"/>
            <a:ext cx="1295400" cy="216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images of plastic bag pollution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327031"/>
            <a:ext cx="25908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i.livescience.com/images/i/000/040/334/original/seal-plastic-100713-02.jpg?1320189203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58263"/>
            <a:ext cx="1295399" cy="216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images of plastic bag pollution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2" y="2321168"/>
            <a:ext cx="2452686" cy="18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images of plastic bag pollution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133850"/>
            <a:ext cx="5043486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lasticbagchina.jpg">
            <a:hlinkClick r:id="rId12" tooltip="plasticbagchina.jpg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4132"/>
            <a:ext cx="2452686" cy="22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6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Mid-2000s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pee" pitchFamily="2" charset="0"/>
              </a:rPr>
              <a:t>A</a:t>
            </a:r>
            <a:r>
              <a:rPr lang="en-US" sz="3600" dirty="0" smtClean="0">
                <a:latin typeface="Boopee" pitchFamily="2" charset="0"/>
              </a:rPr>
              <a:t>n infrastructure </a:t>
            </a:r>
            <a:r>
              <a:rPr lang="en-US" sz="3600" dirty="0">
                <a:latin typeface="Boopee" pitchFamily="2" charset="0"/>
              </a:rPr>
              <a:t>was developed for recycling </a:t>
            </a:r>
            <a:r>
              <a:rPr lang="en-US" sz="3600" dirty="0" smtClean="0">
                <a:latin typeface="Boopee" pitchFamily="2" charset="0"/>
              </a:rPr>
              <a:t>plastic bags</a:t>
            </a:r>
            <a:r>
              <a:rPr lang="en-US" sz="3600" dirty="0">
                <a:latin typeface="Boopee" pitchFamily="2" charset="0"/>
              </a:rPr>
              <a:t>, which had the potential to be a great solution to the plastic bag problem.</a:t>
            </a:r>
          </a:p>
        </p:txBody>
      </p:sp>
      <p:pic>
        <p:nvPicPr>
          <p:cNvPr id="6" name="Picture 5" descr="http://blog.cubeplastics.com/wp-content/uploads/recyclingplasticbag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518160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7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1208</TotalTime>
  <Words>556</Words>
  <Application>Microsoft Office PowerPoint</Application>
  <PresentationFormat>On-screen Show (4:3)</PresentationFormat>
  <Paragraphs>143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Global Concern</vt:lpstr>
      <vt:lpstr>Convenient                                                                      Wreaking       Handy                                                          Havoc</vt:lpstr>
      <vt:lpstr>Small Groups 3 Minutes</vt:lpstr>
      <vt:lpstr>   A Brief History   Plastic Bags   </vt:lpstr>
      <vt:lpstr>1977 Yeah Plastic!</vt:lpstr>
      <vt:lpstr>At That Time Save the Environment</vt:lpstr>
      <vt:lpstr>End of 1985</vt:lpstr>
      <vt:lpstr>Early 2000’s </vt:lpstr>
      <vt:lpstr>Mid-2000s</vt:lpstr>
      <vt:lpstr>Today</vt:lpstr>
      <vt:lpstr>                                   Small Group 3 Minutes  </vt:lpstr>
      <vt:lpstr> We will use the six step Public Policy Analyst (PPA) to research, evaluate and create a PowerPoint presentation of the global use of plastic bags </vt:lpstr>
      <vt:lpstr>   Define the Problem   Identifying the problem (Worksheet #1)     </vt:lpstr>
      <vt:lpstr> Gather  the Evidence It’s Research Time Gathering Evidence (Worksheet #2) </vt:lpstr>
      <vt:lpstr>Identify the Causes Identifying Causes of the problem (Worksheet #3) </vt:lpstr>
      <vt:lpstr> Evaluate an existing policy  Evaluate the Policy (Worksheet #4)   </vt:lpstr>
      <vt:lpstr>Develop Solution Develop a Solution to the problem (Worksheet #5)  </vt:lpstr>
      <vt:lpstr>Select the Best Solution                                      Selecting the Best Solution (Worksheet #6)     </vt:lpstr>
      <vt:lpstr>Plastic Bags</vt:lpstr>
      <vt:lpstr>Think Share Pair  Turn and Talk 2 Minutes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Concern</dc:title>
  <dc:creator>fsuteam</dc:creator>
  <cp:lastModifiedBy>Joe</cp:lastModifiedBy>
  <cp:revision>152</cp:revision>
  <cp:lastPrinted>2015-03-17T13:47:22Z</cp:lastPrinted>
  <dcterms:created xsi:type="dcterms:W3CDTF">2015-03-12T00:32:29Z</dcterms:created>
  <dcterms:modified xsi:type="dcterms:W3CDTF">2015-03-21T12:33:40Z</dcterms:modified>
</cp:coreProperties>
</file>