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6" r:id="rId5"/>
    <p:sldId id="259" r:id="rId6"/>
    <p:sldId id="267" r:id="rId7"/>
    <p:sldId id="261" r:id="rId8"/>
    <p:sldId id="268" r:id="rId9"/>
    <p:sldId id="262" r:id="rId10"/>
    <p:sldId id="260" r:id="rId11"/>
    <p:sldId id="263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93" autoAdjust="0"/>
    <p:restoredTop sz="94660"/>
  </p:normalViewPr>
  <p:slideViewPr>
    <p:cSldViewPr>
      <p:cViewPr varScale="1">
        <p:scale>
          <a:sx n="65" d="100"/>
          <a:sy n="65" d="100"/>
        </p:scale>
        <p:origin x="-54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A5874-7145-4586-A02F-2A2122783034}" type="datetimeFigureOut">
              <a:rPr lang="en-US" smtClean="0"/>
              <a:pPr/>
              <a:t>2/23/2015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4A1FC-0620-4FD9-AA2D-57476692BA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A5874-7145-4586-A02F-2A2122783034}" type="datetimeFigureOut">
              <a:rPr lang="en-US" smtClean="0"/>
              <a:pPr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4A1FC-0620-4FD9-AA2D-57476692BA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A5874-7145-4586-A02F-2A2122783034}" type="datetimeFigureOut">
              <a:rPr lang="en-US" smtClean="0"/>
              <a:pPr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4A1FC-0620-4FD9-AA2D-57476692BA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A5874-7145-4586-A02F-2A2122783034}" type="datetimeFigureOut">
              <a:rPr lang="en-US" smtClean="0"/>
              <a:pPr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4A1FC-0620-4FD9-AA2D-57476692BA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A5874-7145-4586-A02F-2A2122783034}" type="datetimeFigureOut">
              <a:rPr lang="en-US" smtClean="0"/>
              <a:pPr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4A1FC-0620-4FD9-AA2D-57476692BA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A5874-7145-4586-A02F-2A2122783034}" type="datetimeFigureOut">
              <a:rPr lang="en-US" smtClean="0"/>
              <a:pPr/>
              <a:t>2/23/2015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4A1FC-0620-4FD9-AA2D-57476692BA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A5874-7145-4586-A02F-2A2122783034}" type="datetimeFigureOut">
              <a:rPr lang="en-US" smtClean="0"/>
              <a:pPr/>
              <a:t>2/23/2015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4A1FC-0620-4FD9-AA2D-57476692BA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A5874-7145-4586-A02F-2A2122783034}" type="datetimeFigureOut">
              <a:rPr lang="en-US" smtClean="0"/>
              <a:pPr/>
              <a:t>2/23/2015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4A1FC-0620-4FD9-AA2D-57476692BA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A5874-7145-4586-A02F-2A2122783034}" type="datetimeFigureOut">
              <a:rPr lang="en-US" smtClean="0"/>
              <a:pPr/>
              <a:t>2/23/2015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4A1FC-0620-4FD9-AA2D-57476692BA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A5874-7145-4586-A02F-2A2122783034}" type="datetimeFigureOut">
              <a:rPr lang="en-US" smtClean="0"/>
              <a:pPr/>
              <a:t>2/23/2015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4A1FC-0620-4FD9-AA2D-57476692BA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A5874-7145-4586-A02F-2A2122783034}" type="datetimeFigureOut">
              <a:rPr lang="en-US" smtClean="0"/>
              <a:pPr/>
              <a:t>2/23/2015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044A1FC-0620-4FD9-AA2D-57476692BA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4DA5874-7145-4586-A02F-2A2122783034}" type="datetimeFigureOut">
              <a:rPr lang="en-US" smtClean="0"/>
              <a:pPr/>
              <a:t>2/23/2015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044A1FC-0620-4FD9-AA2D-57476692BAC5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acpo.co.za/downloads/conference%20papers/Intervention%20Strategies%20To%20improve%20Student%20Performance.pdf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acpo.co.za/downloads/conference%20papers/Intervention%20Strategies%20To%20improve%20Student%20Performance.pdf" TargetMode="External"/><Relationship Id="rId3" Type="http://schemas.openxmlformats.org/officeDocument/2006/relationships/hyperlink" Target="http://www.huffingtonpost.com/2013/01/08/nyc-targets-17-schools-for-closure_n_2431644.html" TargetMode="External"/><Relationship Id="rId7" Type="http://schemas.openxmlformats.org/officeDocument/2006/relationships/hyperlink" Target="http://www.ascd.org/publications/books/109074/chapters/How-Poverty-Affects-Behavior-and-Academic-Performance.aspx" TargetMode="External"/><Relationship Id="rId2" Type="http://schemas.openxmlformats.org/officeDocument/2006/relationships/hyperlink" Target="http://flippedtips.com/plegal/ppa/intro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accg.net/Pooraca.htm" TargetMode="External"/><Relationship Id="rId5" Type="http://schemas.openxmlformats.org/officeDocument/2006/relationships/hyperlink" Target="http://www.albany.edu/edfin/StiefelCR.PDF" TargetMode="External"/><Relationship Id="rId4" Type="http://schemas.openxmlformats.org/officeDocument/2006/relationships/hyperlink" Target="http://www.apa.org/helpcenter/middle-school.aspx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flippedtips.com/plegal/tips/worksheet1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pa.org/helpcenter/middle-school.aspx" TargetMode="External"/><Relationship Id="rId2" Type="http://schemas.openxmlformats.org/officeDocument/2006/relationships/hyperlink" Target="http://flippedtips.com/plegal/tips/worksheet2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albany.edu/edfin/StiefelCR.PDF" TargetMode="External"/><Relationship Id="rId4" Type="http://schemas.openxmlformats.org/officeDocument/2006/relationships/hyperlink" Target="http://www.huffingtonpost.com/2013/01/08/nyc-targets-17-schools-for-closure_n_2431644.html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accg.net/Pooraca.htm" TargetMode="External"/><Relationship Id="rId2" Type="http://schemas.openxmlformats.org/officeDocument/2006/relationships/hyperlink" Target="http://flippedtips.com/plegal/tips/worksheet3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ascd.org/publications/books/109074/chapters/How-Poverty-Affects-Behavior-and-Academic-Performance.aspx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Poor Academic Performance in Middle Schools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</a:t>
            </a:r>
            <a:r>
              <a:rPr lang="en-US" dirty="0" err="1" smtClean="0"/>
              <a:t>AnnMarie</a:t>
            </a:r>
            <a:r>
              <a:rPr lang="en-US" dirty="0" smtClean="0"/>
              <a:t> Kennedy</a:t>
            </a:r>
          </a:p>
          <a:p>
            <a:r>
              <a:rPr lang="en-US" dirty="0" smtClean="0"/>
              <a:t>I.S. 62 – </a:t>
            </a:r>
            <a:r>
              <a:rPr lang="en-US" dirty="0" err="1" smtClean="0"/>
              <a:t>Ditmas</a:t>
            </a:r>
            <a:r>
              <a:rPr lang="en-US" dirty="0" smtClean="0"/>
              <a:t> Middle School</a:t>
            </a:r>
            <a:br>
              <a:rPr lang="en-US" dirty="0" smtClean="0"/>
            </a:br>
            <a:r>
              <a:rPr lang="en-US" dirty="0" smtClean="0"/>
              <a:t>LTG Project – Professional Development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65713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US" sz="3800" dirty="0" smtClean="0"/>
              <a:t>Step 5: Developing Public Policy Solutions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876800"/>
          </a:xfrm>
        </p:spPr>
        <p:txBody>
          <a:bodyPr/>
          <a:lstStyle/>
          <a:p>
            <a:r>
              <a:rPr lang="en-US" dirty="0" smtClean="0"/>
              <a:t>Students will discuss strategies and use the following websites to come up with new policies that they think will help to improve academic performance.</a:t>
            </a:r>
          </a:p>
          <a:p>
            <a:endParaRPr lang="en-US" dirty="0"/>
          </a:p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www.sacpo.co.za/downloads/conference%20papers/Intervention%20Strategies%20To%20improve%20Student%20Performance.pdf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  <a:p>
            <a:r>
              <a:rPr lang="en-US" dirty="0" smtClean="0"/>
              <a:t>Possible answers:</a:t>
            </a:r>
          </a:p>
          <a:p>
            <a:pPr lvl="1"/>
            <a:r>
              <a:rPr lang="en-US" dirty="0" smtClean="0"/>
              <a:t>More after–school  programs</a:t>
            </a:r>
          </a:p>
          <a:p>
            <a:pPr lvl="1"/>
            <a:r>
              <a:rPr lang="en-US" dirty="0" smtClean="0"/>
              <a:t>Peer–tutoring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922984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Conclusion - Step 6: Selecting the Best Public Policy Solutions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305800" cy="1447800"/>
          </a:xfrm>
        </p:spPr>
        <p:txBody>
          <a:bodyPr/>
          <a:lstStyle/>
          <a:p>
            <a:r>
              <a:rPr lang="en-US" dirty="0" smtClean="0"/>
              <a:t>Students will select which policy they feel is most effective and use all of data collected during class to support their decision.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19800" y="3124200"/>
            <a:ext cx="2758726" cy="352230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20882570">
            <a:off x="1789292" y="4457082"/>
            <a:ext cx="4599492" cy="157149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3467100"/>
            <a:ext cx="2128345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40750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>Works Cited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105400"/>
          </a:xfrm>
        </p:spPr>
        <p:txBody>
          <a:bodyPr>
            <a:normAutofit lnSpcReduction="10000"/>
          </a:bodyPr>
          <a:lstStyle/>
          <a:p>
            <a:r>
              <a:rPr lang="en-US" sz="2800" dirty="0">
                <a:hlinkClick r:id="rId2"/>
              </a:rPr>
              <a:t>http://</a:t>
            </a:r>
            <a:r>
              <a:rPr lang="en-US" sz="2800" dirty="0" smtClean="0">
                <a:hlinkClick r:id="rId2"/>
              </a:rPr>
              <a:t>flippedtips.com/plegal/ppa/intro.html</a:t>
            </a:r>
            <a:endParaRPr lang="en-US" sz="2800" dirty="0"/>
          </a:p>
          <a:p>
            <a:r>
              <a:rPr lang="en-US" sz="2800" dirty="0" smtClean="0">
                <a:hlinkClick r:id="rId3"/>
              </a:rPr>
              <a:t>http</a:t>
            </a:r>
            <a:r>
              <a:rPr lang="en-US" sz="2800" dirty="0">
                <a:hlinkClick r:id="rId3"/>
              </a:rPr>
              <a:t>://</a:t>
            </a:r>
            <a:r>
              <a:rPr lang="en-US" sz="2800" dirty="0" smtClean="0">
                <a:hlinkClick r:id="rId3"/>
              </a:rPr>
              <a:t>www.huffingtonpost.com/2013/01/08/nyc-targets-17-schools-for-closure_n_2431644.html</a:t>
            </a:r>
            <a:endParaRPr lang="en-US" sz="2800" dirty="0" smtClean="0"/>
          </a:p>
          <a:p>
            <a:pPr marL="274320" lvl="1" indent="-274320">
              <a:buClr>
                <a:schemeClr val="accent3"/>
              </a:buClr>
              <a:buSzPct val="95000"/>
            </a:pPr>
            <a:r>
              <a:rPr lang="en-US" dirty="0" smtClean="0">
                <a:hlinkClick r:id="rId4"/>
              </a:rPr>
              <a:t>http</a:t>
            </a:r>
            <a:r>
              <a:rPr lang="en-US" dirty="0">
                <a:hlinkClick r:id="rId4"/>
              </a:rPr>
              <a:t>://</a:t>
            </a:r>
            <a:r>
              <a:rPr lang="en-US" dirty="0" smtClean="0">
                <a:hlinkClick r:id="rId4"/>
              </a:rPr>
              <a:t>www.apa.org/helpcenter/middle-school.aspx</a:t>
            </a:r>
            <a:endParaRPr lang="en-US" dirty="0" smtClean="0"/>
          </a:p>
          <a:p>
            <a:pPr marL="274320" lvl="1" indent="-274320">
              <a:buClr>
                <a:schemeClr val="accent3"/>
              </a:buClr>
              <a:buSzPct val="95000"/>
            </a:pPr>
            <a:r>
              <a:rPr lang="en-US" dirty="0" smtClean="0">
                <a:hlinkClick r:id="rId5"/>
              </a:rPr>
              <a:t>http</a:t>
            </a:r>
            <a:r>
              <a:rPr lang="en-US" dirty="0">
                <a:hlinkClick r:id="rId5"/>
              </a:rPr>
              <a:t>://www.albany.edu/edfin/StiefelCR.PDF</a:t>
            </a:r>
            <a:endParaRPr lang="en-US" dirty="0"/>
          </a:p>
          <a:p>
            <a:r>
              <a:rPr lang="en-US" dirty="0">
                <a:hlinkClick r:id="rId6"/>
              </a:rPr>
              <a:t>http://accg.net/Pooraca.htm</a:t>
            </a:r>
            <a:endParaRPr lang="en-US" dirty="0"/>
          </a:p>
          <a:p>
            <a:r>
              <a:rPr lang="en-US" dirty="0">
                <a:hlinkClick r:id="rId7"/>
              </a:rPr>
              <a:t>http://www.ascd.org/publications/books/109074/chapters/How-Poverty-Affects-Behavior-and-Academic-Performance.aspx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>
                <a:hlinkClick r:id="rId8"/>
              </a:rPr>
              <a:t>http://www.sacpo.co.za/downloads/conference%20papers/Intervention%20Strategies%20To%20improve%20Student%20Performance.pdf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96741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What is PPA?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1447800"/>
            <a:ext cx="6019800" cy="52578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Public Policy Analyst, or PPA, is a government action that is put into place in order to deal with a social problem.</a:t>
            </a:r>
            <a:br>
              <a:rPr lang="en-US" dirty="0" smtClean="0"/>
            </a:br>
            <a:endParaRPr lang="en-US" dirty="0" smtClean="0"/>
          </a:p>
          <a:p>
            <a:r>
              <a:rPr lang="en-US" b="1" dirty="0" smtClean="0"/>
              <a:t>It consists of 6 main steps: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Define the Problem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Gathering Evidence of the Problem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Identifying the Causes of the Problem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Evaluating Existing Public Policy Solutions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Developing Public Policy Solutions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Selecting the Best Public Policy Solution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219200"/>
            <a:ext cx="3017380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94451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5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500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000"/>
                            </p:stCondLst>
                            <p:childTnLst>
                              <p:par>
                                <p:cTn id="38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Step 1: Defining the Social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38835"/>
            <a:ext cx="4648200" cy="5495365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As children progress from elementary school to middle school it has been proven that grades drop dramatically </a:t>
            </a:r>
            <a:r>
              <a:rPr lang="en-US" dirty="0"/>
              <a:t>(Association, 2015</a:t>
            </a:r>
            <a:r>
              <a:rPr lang="en-US" dirty="0" smtClean="0"/>
              <a:t>).</a:t>
            </a:r>
          </a:p>
          <a:p>
            <a:endParaRPr lang="en-US" dirty="0"/>
          </a:p>
          <a:p>
            <a:r>
              <a:rPr lang="en-US" b="1" dirty="0" smtClean="0"/>
              <a:t>TURN – and – TALK </a:t>
            </a:r>
          </a:p>
          <a:p>
            <a:pPr lvl="1"/>
            <a:r>
              <a:rPr lang="en-US" dirty="0" smtClean="0"/>
              <a:t>Talk about WHY performing poorly in schools is a problem.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After group discussions, complete the worksheet in the </a:t>
            </a:r>
            <a:r>
              <a:rPr lang="en-US" dirty="0"/>
              <a:t>following link: 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hlinkClick r:id="rId2"/>
              </a:rPr>
              <a:t>http://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hlinkClick r:id="rId2"/>
              </a:rPr>
              <a:t>flippedtips.com/plegal/tips/worksheet1.html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732504">
            <a:off x="4939612" y="1660097"/>
            <a:ext cx="3821196" cy="286589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554810" y="4724400"/>
            <a:ext cx="2590800" cy="1874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95896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500"/>
                            </p:stCondLst>
                            <p:childTnLst>
                              <p:par>
                                <p:cTn id="3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/>
          </a:bodyPr>
          <a:lstStyle/>
          <a:p>
            <a:r>
              <a:rPr lang="en-US" sz="3800" dirty="0" smtClean="0"/>
              <a:t>Review Step 1: Whole Group Discussion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76400"/>
            <a:ext cx="8610600" cy="4693920"/>
          </a:xfrm>
        </p:spPr>
        <p:txBody>
          <a:bodyPr>
            <a:normAutofit/>
          </a:bodyPr>
          <a:lstStyle/>
          <a:p>
            <a:r>
              <a:rPr lang="en-US" dirty="0" smtClean="0"/>
              <a:t>As a whole group,  have students share their thoughts about why </a:t>
            </a:r>
            <a:r>
              <a:rPr lang="en-US" b="1" dirty="0" smtClean="0"/>
              <a:t>poor academic performance </a:t>
            </a:r>
            <a:r>
              <a:rPr lang="en-US" dirty="0" smtClean="0"/>
              <a:t>is a problem.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Possible Answers from students:</a:t>
            </a:r>
          </a:p>
          <a:p>
            <a:pPr lvl="1"/>
            <a:r>
              <a:rPr lang="en-US" dirty="0" smtClean="0"/>
              <a:t>Fail classes</a:t>
            </a:r>
          </a:p>
          <a:p>
            <a:pPr lvl="1"/>
            <a:r>
              <a:rPr lang="en-US" dirty="0" smtClean="0"/>
              <a:t>Fail state exams</a:t>
            </a:r>
          </a:p>
          <a:p>
            <a:pPr lvl="1"/>
            <a:r>
              <a:rPr lang="en-US" dirty="0" smtClean="0"/>
              <a:t>Get left-behind</a:t>
            </a:r>
          </a:p>
          <a:p>
            <a:pPr lvl="1"/>
            <a:r>
              <a:rPr lang="en-US" dirty="0" smtClean="0"/>
              <a:t>Summer school</a:t>
            </a:r>
          </a:p>
          <a:p>
            <a:pPr lvl="1"/>
            <a:r>
              <a:rPr lang="en-US" dirty="0" smtClean="0"/>
              <a:t>Less Knowledgeable</a:t>
            </a:r>
          </a:p>
          <a:p>
            <a:pPr lvl="1"/>
            <a:r>
              <a:rPr lang="en-US" dirty="0" smtClean="0"/>
              <a:t>Being Unprepared</a:t>
            </a:r>
          </a:p>
          <a:p>
            <a:pPr marL="393192" lvl="1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486400" y="2632941"/>
            <a:ext cx="3532043" cy="235469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89400" y="4419600"/>
            <a:ext cx="2794000" cy="20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08984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5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200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500"/>
                            </p:stCondLst>
                            <p:childTnLst>
                              <p:par>
                                <p:cTn id="35" presetID="2" presetClass="entr" presetSubtype="4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9000"/>
                            </p:stCondLst>
                            <p:childTnLst>
                              <p:par>
                                <p:cTn id="40" presetID="2" presetClass="entr" presetSubtype="4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2500"/>
                            </p:stCondLst>
                            <p:childTnLst>
                              <p:par>
                                <p:cTn id="45" presetID="2" presetClass="entr" presetSubtype="4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6000"/>
                            </p:stCondLst>
                            <p:childTnLst>
                              <p:par>
                                <p:cTn id="5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6500"/>
                            </p:stCondLst>
                            <p:childTnLst>
                              <p:par>
                                <p:cTn id="5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458200" cy="1143000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/>
              <a:t>Step 2: </a:t>
            </a:r>
            <a:r>
              <a:rPr lang="en-US" sz="3600" dirty="0"/>
              <a:t>Gathering </a:t>
            </a:r>
            <a:r>
              <a:rPr lang="en-US" sz="3600" dirty="0" smtClean="0"/>
              <a:t>Evidence of </a:t>
            </a:r>
            <a:r>
              <a:rPr lang="en-US" sz="3600" dirty="0"/>
              <a:t>the </a:t>
            </a:r>
            <a:r>
              <a:rPr lang="en-US" sz="3600" dirty="0" smtClean="0"/>
              <a:t>Problem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305800" cy="5486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Now it is time to </a:t>
            </a:r>
            <a:r>
              <a:rPr lang="en-US" b="1" dirty="0" smtClean="0"/>
              <a:t>find evidence </a:t>
            </a:r>
            <a:r>
              <a:rPr lang="en-US" dirty="0" smtClean="0"/>
              <a:t>to back up the statements you have made about the problem.</a:t>
            </a:r>
          </a:p>
          <a:p>
            <a:endParaRPr lang="en-US" dirty="0"/>
          </a:p>
          <a:p>
            <a:r>
              <a:rPr lang="en-US" dirty="0" smtClean="0"/>
              <a:t>You must complete the following worksheet by using the given worksheets. </a:t>
            </a:r>
          </a:p>
          <a:p>
            <a:pPr lvl="1"/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flippedtips.com/plegal/tips/worksheet2.html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The following websites offer an abundance of information about poor academic performance in middle schools. </a:t>
            </a:r>
          </a:p>
          <a:p>
            <a:pPr lvl="1"/>
            <a:r>
              <a:rPr lang="en-US" dirty="0" smtClean="0"/>
              <a:t> </a:t>
            </a: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www.apa.org/helpcenter/middle-school.aspx</a:t>
            </a:r>
            <a:endParaRPr lang="en-US" dirty="0" smtClean="0"/>
          </a:p>
          <a:p>
            <a:pPr lvl="1"/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www.huffingtonpost.com/2013/01/08/nyc-targets-17-schools-for-closure_n_2431644.html</a:t>
            </a:r>
            <a:endParaRPr lang="en-US" dirty="0" smtClean="0"/>
          </a:p>
          <a:p>
            <a:pPr lvl="1"/>
            <a:r>
              <a:rPr lang="en-US" dirty="0">
                <a:hlinkClick r:id="rId5"/>
              </a:rPr>
              <a:t>http://</a:t>
            </a:r>
            <a:r>
              <a:rPr lang="en-US" dirty="0" smtClean="0">
                <a:hlinkClick r:id="rId5"/>
              </a:rPr>
              <a:t>www.albany.edu/edfin/StiefelCR.PDF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87236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5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r>
              <a:rPr lang="en-US" sz="3800" dirty="0" smtClean="0"/>
              <a:t>Review Step 2: Whole Group Discussion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5200" y="1524000"/>
            <a:ext cx="5181600" cy="5181600"/>
          </a:xfrm>
        </p:spPr>
        <p:txBody>
          <a:bodyPr/>
          <a:lstStyle/>
          <a:p>
            <a:r>
              <a:rPr lang="en-US" dirty="0"/>
              <a:t>As a whole group, </a:t>
            </a:r>
            <a:r>
              <a:rPr lang="en-US" dirty="0" smtClean="0"/>
              <a:t>have </a:t>
            </a:r>
            <a:r>
              <a:rPr lang="en-US" dirty="0"/>
              <a:t>students share their </a:t>
            </a:r>
            <a:r>
              <a:rPr lang="en-US" b="1" dirty="0" smtClean="0"/>
              <a:t>findings and evidence</a:t>
            </a:r>
            <a:r>
              <a:rPr lang="en-US" dirty="0" smtClean="0"/>
              <a:t> about poor academic performance in middle schools.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Possible Answers from groups:</a:t>
            </a:r>
          </a:p>
          <a:p>
            <a:pPr lvl="1"/>
            <a:r>
              <a:rPr lang="en-US" dirty="0" smtClean="0"/>
              <a:t>Low In-Class Test Grades</a:t>
            </a:r>
          </a:p>
          <a:p>
            <a:pPr lvl="1"/>
            <a:r>
              <a:rPr lang="en-US" dirty="0" smtClean="0"/>
              <a:t>Low State-Tests Scores &amp; Results</a:t>
            </a:r>
          </a:p>
          <a:p>
            <a:pPr lvl="1"/>
            <a:r>
              <a:rPr lang="en-US" dirty="0" smtClean="0"/>
              <a:t>Low Attendance Rates</a:t>
            </a:r>
          </a:p>
          <a:p>
            <a:pPr lvl="1"/>
            <a:r>
              <a:rPr lang="en-US" dirty="0" smtClean="0"/>
              <a:t>Missing Homework’s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709" y="1524000"/>
            <a:ext cx="2472531" cy="2667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8200" y="3810000"/>
            <a:ext cx="2667000" cy="266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61057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500"/>
                            </p:stCondLst>
                            <p:childTnLst>
                              <p:par>
                                <p:cTn id="22" presetID="53" presetClass="entr" presetSubtype="16" fill="hold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16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16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229600" cy="13716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Step 3: </a:t>
            </a:r>
            <a:r>
              <a:rPr lang="en-US" dirty="0"/>
              <a:t>Identifying the Causes of the </a:t>
            </a:r>
            <a:r>
              <a:rPr lang="en-US" dirty="0" smtClean="0"/>
              <a:t>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86000"/>
            <a:ext cx="8382000" cy="438912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As a group, complete the following worksheet by listing several underlying factors that contribute to poor academic performance.</a:t>
            </a:r>
          </a:p>
          <a:p>
            <a:pPr lvl="1"/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flippedtips.com/plegal/tips/worksheet3.html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Use these websites to find evidence that backs up your causes.</a:t>
            </a:r>
          </a:p>
          <a:p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accg.net/Pooraca.htm</a:t>
            </a:r>
            <a:endParaRPr lang="en-US" dirty="0" smtClean="0"/>
          </a:p>
          <a:p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www.ascd.org/publications/books/109074/chapters/How-Poverty-Affects-Behavior-and-Academic-Performance.aspx</a:t>
            </a: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3736653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3800" dirty="0" smtClean="0"/>
              <a:t>Review Step 3: Whole Group Discussion 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839200" cy="53340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As a whole group, have students share </a:t>
            </a:r>
            <a:r>
              <a:rPr lang="en-US" dirty="0" smtClean="0"/>
              <a:t>what they believe are the </a:t>
            </a:r>
            <a:r>
              <a:rPr lang="en-US" b="1" dirty="0" smtClean="0"/>
              <a:t>causes</a:t>
            </a:r>
            <a:r>
              <a:rPr lang="en-US" dirty="0" smtClean="0"/>
              <a:t> of poor academic performance in middle schools, making sure to back up their statements with evidence.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r>
              <a:rPr lang="en-US" dirty="0"/>
              <a:t>Possible Answers from groups:</a:t>
            </a:r>
          </a:p>
          <a:p>
            <a:pPr lvl="1"/>
            <a:r>
              <a:rPr lang="en-US" dirty="0" smtClean="0"/>
              <a:t>Low economic status</a:t>
            </a:r>
          </a:p>
          <a:p>
            <a:pPr lvl="1"/>
            <a:r>
              <a:rPr lang="en-US" dirty="0" smtClean="0"/>
              <a:t>Lack of resources</a:t>
            </a:r>
          </a:p>
          <a:p>
            <a:pPr lvl="1"/>
            <a:r>
              <a:rPr lang="en-US" dirty="0" smtClean="0"/>
              <a:t>Environmental Factors </a:t>
            </a:r>
          </a:p>
          <a:p>
            <a:pPr lvl="1"/>
            <a:r>
              <a:rPr lang="en-US" dirty="0" smtClean="0"/>
              <a:t>Bullying</a:t>
            </a:r>
          </a:p>
          <a:p>
            <a:pPr lvl="1"/>
            <a:r>
              <a:rPr lang="en-US" dirty="0" smtClean="0"/>
              <a:t>Unsupportive Parents</a:t>
            </a:r>
          </a:p>
          <a:p>
            <a:pPr lvl="1"/>
            <a:r>
              <a:rPr lang="en-US" dirty="0" smtClean="0"/>
              <a:t>No consequences</a:t>
            </a:r>
          </a:p>
          <a:p>
            <a:pPr lvl="1"/>
            <a:r>
              <a:rPr lang="en-US" dirty="0" smtClean="0"/>
              <a:t>Puberty</a:t>
            </a: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80862" y="2438400"/>
            <a:ext cx="2266950" cy="22669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40433" y="3901786"/>
            <a:ext cx="2857500" cy="2705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85266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500"/>
                            </p:stCondLst>
                            <p:childTnLst>
                              <p:par>
                                <p:cTn id="3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500"/>
                            </p:stCondLst>
                            <p:childTnLst>
                              <p:par>
                                <p:cTn id="37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8500"/>
                            </p:stCondLst>
                            <p:childTnLst>
                              <p:par>
                                <p:cTn id="42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1500"/>
                            </p:stCondLst>
                            <p:childTnLst>
                              <p:par>
                                <p:cTn id="47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4500"/>
                            </p:stCondLst>
                            <p:childTnLst>
                              <p:par>
                                <p:cTn id="52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7500"/>
                            </p:stCondLst>
                            <p:childTnLst>
                              <p:par>
                                <p:cTn id="57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0500"/>
                            </p:stCondLst>
                            <p:childTnLst>
                              <p:par>
                                <p:cTn id="62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3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3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3500"/>
                            </p:stCondLst>
                            <p:childTnLst>
                              <p:par>
                                <p:cTn id="67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3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3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6500"/>
                            </p:stCondLst>
                            <p:childTnLst>
                              <p:par>
                                <p:cTn id="72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3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3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US" sz="3800" dirty="0" smtClean="0"/>
              <a:t>Step 4: Evaluating Existing Public Policies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618" y="1752600"/>
            <a:ext cx="5181600" cy="484632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There are a few existing policies in </a:t>
            </a:r>
            <a:r>
              <a:rPr lang="en-US" dirty="0" err="1" smtClean="0"/>
              <a:t>Ditmas</a:t>
            </a:r>
            <a:r>
              <a:rPr lang="en-US" dirty="0" smtClean="0"/>
              <a:t> Middle School that have been put into place to help students who are performing poorly. </a:t>
            </a:r>
          </a:p>
          <a:p>
            <a:pPr lvl="1"/>
            <a:r>
              <a:rPr lang="en-US" dirty="0" smtClean="0"/>
              <a:t>Parent Contact</a:t>
            </a:r>
          </a:p>
          <a:p>
            <a:pPr lvl="2"/>
            <a:r>
              <a:rPr lang="en-US" dirty="0" smtClean="0"/>
              <a:t>When students are in danger of failing</a:t>
            </a:r>
          </a:p>
          <a:p>
            <a:pPr lvl="2"/>
            <a:r>
              <a:rPr lang="en-US" dirty="0" smtClean="0"/>
              <a:t>When students are showing signs of negative patterns in behavior and work</a:t>
            </a:r>
          </a:p>
          <a:p>
            <a:pPr lvl="1"/>
            <a:r>
              <a:rPr lang="en-US" dirty="0" smtClean="0"/>
              <a:t>After-School Programs</a:t>
            </a:r>
          </a:p>
          <a:p>
            <a:pPr lvl="1"/>
            <a:r>
              <a:rPr lang="en-US" dirty="0" smtClean="0"/>
              <a:t>Exclusion from trips</a:t>
            </a:r>
          </a:p>
          <a:p>
            <a:pPr lvl="1"/>
            <a:r>
              <a:rPr lang="en-US" dirty="0" smtClean="0"/>
              <a:t>Summer School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2400" y="2286000"/>
            <a:ext cx="3962400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66965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500"/>
                            </p:stCondLst>
                            <p:childTnLst>
                              <p:par>
                                <p:cTn id="21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8500"/>
                            </p:stCondLst>
                            <p:childTnLst>
                              <p:par>
                                <p:cTn id="26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1500"/>
                            </p:stCondLst>
                            <p:childTnLst>
                              <p:par>
                                <p:cTn id="31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4500"/>
                            </p:stCondLst>
                            <p:childTnLst>
                              <p:par>
                                <p:cTn id="36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7500"/>
                            </p:stCondLst>
                            <p:childTnLst>
                              <p:par>
                                <p:cTn id="41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3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3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221</TotalTime>
  <Words>408</Words>
  <Application>Microsoft Office PowerPoint</Application>
  <PresentationFormat>On-screen Show (4:3)</PresentationFormat>
  <Paragraphs>84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Flow</vt:lpstr>
      <vt:lpstr>Poor Academic Performance in Middle Schools</vt:lpstr>
      <vt:lpstr>What is PPA?</vt:lpstr>
      <vt:lpstr>Step 1: Defining the Social Problem</vt:lpstr>
      <vt:lpstr>Review Step 1: Whole Group Discussion</vt:lpstr>
      <vt:lpstr>Step 2: Gathering Evidence of the Problem</vt:lpstr>
      <vt:lpstr>Review Step 2: Whole Group Discussion</vt:lpstr>
      <vt:lpstr>Step 3: Identifying the Causes of the Problem</vt:lpstr>
      <vt:lpstr>Review Step 3: Whole Group Discussion </vt:lpstr>
      <vt:lpstr>Step 4: Evaluating Existing Public Policies</vt:lpstr>
      <vt:lpstr>Step 5: Developing Public Policy Solutions</vt:lpstr>
      <vt:lpstr>Conclusion - Step 6: Selecting the Best Public Policy Solutions </vt:lpstr>
      <vt:lpstr>Works Cited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ann nigro</cp:lastModifiedBy>
  <cp:revision>80</cp:revision>
  <dcterms:created xsi:type="dcterms:W3CDTF">2015-02-17T14:59:21Z</dcterms:created>
  <dcterms:modified xsi:type="dcterms:W3CDTF">2015-02-23T23:18:08Z</dcterms:modified>
</cp:coreProperties>
</file>