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702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Text Structure</c:v>
                </c:pt>
                <c:pt idx="1">
                  <c:v>Text Features</c:v>
                </c:pt>
                <c:pt idx="2">
                  <c:v>WG2</c:v>
                </c:pt>
                <c:pt idx="3">
                  <c:v>Author's Purpose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87</c:v>
                </c:pt>
                <c:pt idx="1">
                  <c:v>69</c:v>
                </c:pt>
                <c:pt idx="2">
                  <c:v>73</c:v>
                </c:pt>
                <c:pt idx="3">
                  <c:v>90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705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Text Structure</c:v>
                </c:pt>
                <c:pt idx="1">
                  <c:v>Text Features</c:v>
                </c:pt>
                <c:pt idx="2">
                  <c:v>WG2</c:v>
                </c:pt>
                <c:pt idx="3">
                  <c:v>Author's Purpose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60</c:v>
                </c:pt>
                <c:pt idx="1">
                  <c:v>56</c:v>
                </c:pt>
                <c:pt idx="2">
                  <c:v>68</c:v>
                </c:pt>
                <c:pt idx="3">
                  <c:v>84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780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Text Structure</c:v>
                </c:pt>
                <c:pt idx="1">
                  <c:v>Text Features</c:v>
                </c:pt>
                <c:pt idx="2">
                  <c:v>WG2</c:v>
                </c:pt>
                <c:pt idx="3">
                  <c:v>Author's Purpose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93</c:v>
                </c:pt>
                <c:pt idx="1">
                  <c:v>75</c:v>
                </c:pt>
                <c:pt idx="2">
                  <c:v>79</c:v>
                </c:pt>
                <c:pt idx="3">
                  <c:v>93</c:v>
                </c:pt>
              </c:numCache>
            </c:numRef>
          </c:val>
        </c:ser>
        <c:dLbls/>
        <c:axId val="61347712"/>
        <c:axId val="61349248"/>
      </c:barChart>
      <c:catAx>
        <c:axId val="61347712"/>
        <c:scaling>
          <c:orientation val="minMax"/>
        </c:scaling>
        <c:axPos val="b"/>
        <c:tickLblPos val="nextTo"/>
        <c:crossAx val="61349248"/>
        <c:crosses val="autoZero"/>
        <c:auto val="1"/>
        <c:lblAlgn val="ctr"/>
        <c:lblOffset val="100"/>
      </c:catAx>
      <c:valAx>
        <c:axId val="61349248"/>
        <c:scaling>
          <c:orientation val="minMax"/>
        </c:scaling>
        <c:axPos val="l"/>
        <c:majorGridlines/>
        <c:numFmt formatCode="General" sourceLinked="1"/>
        <c:tickLblPos val="nextTo"/>
        <c:crossAx val="6134771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A5F663-D6AE-46E0-A305-DF45F3153B25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005EE0-386D-4961-9D3C-EB80A57EF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5F663-D6AE-46E0-A305-DF45F3153B25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005EE0-386D-4961-9D3C-EB80A57EF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5F663-D6AE-46E0-A305-DF45F3153B25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005EE0-386D-4961-9D3C-EB80A57EF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5F663-D6AE-46E0-A305-DF45F3153B25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005EE0-386D-4961-9D3C-EB80A57EF5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5F663-D6AE-46E0-A305-DF45F3153B25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005EE0-386D-4961-9D3C-EB80A57EF5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5F663-D6AE-46E0-A305-DF45F3153B25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005EE0-386D-4961-9D3C-EB80A57EF5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5F663-D6AE-46E0-A305-DF45F3153B25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005EE0-386D-4961-9D3C-EB80A57EF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5F663-D6AE-46E0-A305-DF45F3153B25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005EE0-386D-4961-9D3C-EB80A57EF5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5F663-D6AE-46E0-A305-DF45F3153B25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005EE0-386D-4961-9D3C-EB80A57EF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6A5F663-D6AE-46E0-A305-DF45F3153B25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005EE0-386D-4961-9D3C-EB80A57EF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A5F663-D6AE-46E0-A305-DF45F3153B25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005EE0-386D-4961-9D3C-EB80A57EF5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6A5F663-D6AE-46E0-A305-DF45F3153B25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005EE0-386D-4961-9D3C-EB80A57EF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flippedtips.com/plegal/tips/worksheet6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Poor Academic Performance in Class 705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799"/>
            <a:ext cx="7772400" cy="696511"/>
          </a:xfrm>
        </p:spPr>
        <p:txBody>
          <a:bodyPr/>
          <a:lstStyle/>
          <a:p>
            <a:r>
              <a:rPr lang="en-US" dirty="0" smtClean="0"/>
              <a:t>J. </a:t>
            </a:r>
            <a:r>
              <a:rPr lang="en-US" dirty="0" err="1" smtClean="0"/>
              <a:t>Gregus</a:t>
            </a:r>
            <a:endParaRPr lang="en-US" dirty="0"/>
          </a:p>
        </p:txBody>
      </p:sp>
      <p:pic>
        <p:nvPicPr>
          <p:cNvPr id="1026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191000"/>
            <a:ext cx="1747418" cy="1693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0645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6400"/>
            <a:ext cx="6777317" cy="4156229"/>
          </a:xfrm>
        </p:spPr>
        <p:txBody>
          <a:bodyPr/>
          <a:lstStyle/>
          <a:p>
            <a:pPr marL="0" indent="0" algn="ctr">
              <a:buNone/>
            </a:pPr>
            <a:r>
              <a:rPr lang="en-US" b="1" i="1" dirty="0" smtClean="0"/>
              <a:t>Academic performance of students in 705</a:t>
            </a:r>
          </a:p>
          <a:p>
            <a:pPr algn="ctr"/>
            <a:endParaRPr lang="en-US" b="1" i="1" dirty="0"/>
          </a:p>
          <a:p>
            <a:pPr marL="0" indent="0" algn="ctr">
              <a:buNone/>
            </a:pPr>
            <a:endParaRPr lang="en-US" b="1" i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Define the Problem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819400"/>
            <a:ext cx="3300411" cy="3106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0220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4342204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Gather the Evidence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581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76401"/>
            <a:ext cx="8229600" cy="12953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What are some causes for the low performance levels? </a:t>
            </a:r>
          </a:p>
          <a:p>
            <a:pPr marL="0" indent="0">
              <a:buNone/>
            </a:pPr>
            <a:r>
              <a:rPr lang="en-US" b="1" dirty="0" smtClean="0"/>
              <a:t>Discuss some possible causes with your partner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Identify the Causes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3798331"/>
            <a:ext cx="5105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Here is what I think: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Students are not doing their homework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Students are not studying at home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Students are distracted in class</a:t>
            </a:r>
          </a:p>
          <a:p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038600"/>
            <a:ext cx="2514599" cy="2248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9224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4754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What are we doing about it now?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 smtClean="0"/>
              <a:t>Turn to your partner and discuss some of </a:t>
            </a:r>
            <a:r>
              <a:rPr lang="en-US" sz="2800" smtClean="0"/>
              <a:t>the things </a:t>
            </a:r>
            <a:r>
              <a:rPr lang="en-US" sz="2800" dirty="0" smtClean="0"/>
              <a:t>your teacher requires you to do in order to be successful in class.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762000"/>
          </a:xfrm>
        </p:spPr>
        <p:txBody>
          <a:bodyPr/>
          <a:lstStyle/>
          <a:p>
            <a:r>
              <a:rPr lang="en-US" dirty="0" smtClean="0"/>
              <a:t>Evaluate an Existing Policy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32909" y="2743200"/>
            <a:ext cx="2133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8356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What are some things that could work 	better than what we are doing now?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example: </a:t>
            </a:r>
          </a:p>
          <a:p>
            <a:r>
              <a:rPr lang="en-US" dirty="0" smtClean="0"/>
              <a:t>Create afterschool study groups with teacher supervision to help with homework.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Form your groups and come up with at least three possible solutions as a group.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Solutions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124450"/>
            <a:ext cx="190500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3787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93260105"/>
              </p:ext>
            </p:extLst>
          </p:nvPr>
        </p:nvGraphicFramePr>
        <p:xfrm>
          <a:off x="838200" y="2333624"/>
          <a:ext cx="7467600" cy="2590802"/>
        </p:xfrm>
        <a:graphic>
          <a:graphicData uri="http://schemas.openxmlformats.org/drawingml/2006/table">
            <a:tbl>
              <a:tblPr/>
              <a:tblGrid>
                <a:gridCol w="1876183"/>
                <a:gridCol w="1868757"/>
                <a:gridCol w="1861330"/>
                <a:gridCol w="1861330"/>
              </a:tblGrid>
              <a:tr h="370114">
                <a:tc gridSpan="4">
                  <a:txBody>
                    <a:bodyPr/>
                    <a:lstStyle/>
                    <a:p>
                      <a:pPr marL="0" marR="0" algn="ctr"/>
                      <a:r>
                        <a:rPr lang="en-US" sz="600" b="1" dirty="0">
                          <a:effectLst/>
                          <a:latin typeface="Times New Roman"/>
                        </a:rPr>
                        <a:t>FEASIBILITY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  <a:p>
                      <a:pPr marL="0" marR="0" algn="ctr"/>
                      <a:r>
                        <a:rPr lang="en-US" sz="600" dirty="0">
                          <a:effectLst/>
                          <a:latin typeface="Times New Roman"/>
                        </a:rPr>
                        <a:t> 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44451" marR="44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5172"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600">
                          <a:effectLst/>
                          <a:latin typeface="Times New Roman"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44451" marR="4445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600">
                          <a:effectLst/>
                          <a:latin typeface="Times New Roman"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</a:endParaRPr>
                    </a:p>
                    <a:p>
                      <a:pPr marL="0" marR="0" algn="ctr"/>
                      <a:r>
                        <a:rPr lang="en-US" sz="600">
                          <a:effectLst/>
                          <a:latin typeface="Times New Roman"/>
                        </a:rPr>
                        <a:t>HIGH</a:t>
                      </a:r>
                      <a:endParaRPr lang="en-US" sz="800">
                        <a:effectLst/>
                        <a:latin typeface="Times New Roman"/>
                      </a:endParaRPr>
                    </a:p>
                    <a:p>
                      <a:pPr marL="0" marR="0" algn="ctr"/>
                      <a:r>
                        <a:rPr lang="en-US" sz="600">
                          <a:effectLst/>
                          <a:latin typeface="Times New Roman"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600" dirty="0">
                          <a:effectLst/>
                          <a:latin typeface="Times New Roman"/>
                        </a:rPr>
                        <a:t>MEDIUM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600">
                          <a:effectLst/>
                          <a:latin typeface="Times New Roman"/>
                        </a:rPr>
                        <a:t>LOW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172"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600">
                          <a:effectLst/>
                          <a:latin typeface="Times New Roman"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</a:endParaRPr>
                    </a:p>
                    <a:p>
                      <a:pPr marL="0" marR="0" algn="ctr"/>
                      <a:r>
                        <a:rPr lang="en-US" sz="600">
                          <a:effectLst/>
                          <a:latin typeface="Times New Roman"/>
                        </a:rPr>
                        <a:t>HIGH</a:t>
                      </a:r>
                      <a:endParaRPr lang="en-US" sz="800">
                        <a:effectLst/>
                        <a:latin typeface="Times New Roman"/>
                      </a:endParaRPr>
                    </a:p>
                    <a:p>
                      <a:pPr marL="0" marR="0"/>
                      <a:r>
                        <a:rPr lang="en-US" sz="600">
                          <a:effectLst/>
                          <a:latin typeface="Times New Roman"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44451" marR="4445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600">
                          <a:effectLst/>
                          <a:latin typeface="Times New Roman"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</a:endParaRPr>
                    </a:p>
                    <a:p>
                      <a:pPr marL="0" marR="0"/>
                      <a:r>
                        <a:rPr lang="en-US" sz="600">
                          <a:effectLst/>
                          <a:latin typeface="Times New Roman"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600">
                          <a:effectLst/>
                          <a:latin typeface="Times New Roman"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600" i="1">
                          <a:effectLst/>
                          <a:latin typeface="Courier New"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172"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600">
                          <a:effectLst/>
                          <a:latin typeface="Times New Roman"/>
                        </a:rPr>
                        <a:t>MEDIUM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44451" marR="4445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600" i="1">
                          <a:effectLst/>
                          <a:latin typeface="Times New Roman"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</a:endParaRPr>
                    </a:p>
                    <a:p>
                      <a:pPr marL="0" marR="0" algn="ctr"/>
                      <a:r>
                        <a:rPr lang="en-US" sz="600">
                          <a:effectLst/>
                          <a:latin typeface="Courier New"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</a:endParaRPr>
                    </a:p>
                    <a:p>
                      <a:pPr marL="0" marR="0"/>
                      <a:r>
                        <a:rPr lang="en-US" sz="600" i="1">
                          <a:effectLst/>
                          <a:latin typeface="Times New Roman"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600" dirty="0">
                          <a:effectLst/>
                          <a:latin typeface="Times New Roman"/>
                        </a:rPr>
                        <a:t> 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600">
                          <a:effectLst/>
                          <a:latin typeface="Courier New"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172"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600">
                          <a:effectLst/>
                          <a:latin typeface="Times New Roman"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</a:endParaRPr>
                    </a:p>
                    <a:p>
                      <a:pPr marL="0" marR="0" algn="ctr"/>
                      <a:r>
                        <a:rPr lang="en-US" sz="600">
                          <a:effectLst/>
                          <a:latin typeface="Times New Roman"/>
                        </a:rPr>
                        <a:t>LOW</a:t>
                      </a:r>
                      <a:endParaRPr lang="en-US" sz="800">
                        <a:effectLst/>
                        <a:latin typeface="Times New Roman"/>
                      </a:endParaRPr>
                    </a:p>
                    <a:p>
                      <a:pPr marL="0" marR="0" algn="ctr"/>
                      <a:r>
                        <a:rPr lang="en-US" sz="600">
                          <a:effectLst/>
                          <a:latin typeface="Times New Roman"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44451" marR="4445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600">
                          <a:effectLst/>
                          <a:latin typeface="Times New Roman"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</a:endParaRPr>
                    </a:p>
                    <a:p>
                      <a:pPr marL="0" marR="0"/>
                      <a:r>
                        <a:rPr lang="en-US" sz="600">
                          <a:effectLst/>
                          <a:latin typeface="Times New Roman"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600">
                          <a:effectLst/>
                          <a:latin typeface="Times New Roman"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600" dirty="0">
                          <a:effectLst/>
                          <a:latin typeface="Times New Roman"/>
                        </a:rPr>
                        <a:t> </a:t>
                      </a:r>
                      <a:endParaRPr lang="en-US" sz="800" dirty="0">
                        <a:effectLst/>
                        <a:latin typeface="Times New Roman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 the Best Solution</a:t>
            </a:r>
            <a:br>
              <a:rPr lang="en-US" dirty="0" smtClean="0"/>
            </a:br>
            <a:r>
              <a:rPr lang="en-US" dirty="0" smtClean="0"/>
              <a:t>(Feasibility vs. Effectiveness)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31718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1200" y="6019800"/>
            <a:ext cx="2154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What’s that now?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608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Place each solution in the right box. You can also access the chart here: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Select the Best Solution</a:t>
            </a:r>
            <a:br>
              <a:rPr lang="en-US" dirty="0" smtClean="0"/>
            </a:br>
            <a:r>
              <a:rPr lang="en-US" sz="1800" dirty="0" smtClean="0"/>
              <a:t>continued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2286000" y="31058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http://flippedtips.com/plegal/tips/worksheet6.html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924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See if it works. </a:t>
            </a:r>
          </a:p>
          <a:p>
            <a:r>
              <a:rPr lang="en-US" dirty="0" smtClean="0"/>
              <a:t>Implement the solution you chose ( if you can) and let’s see whether your grades improve.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that you are done…..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962399"/>
            <a:ext cx="2893018" cy="2133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8557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151</TotalTime>
  <Words>166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Poor Academic Performance in Class 705</vt:lpstr>
      <vt:lpstr>Define the Problem</vt:lpstr>
      <vt:lpstr>Gather the Evidence</vt:lpstr>
      <vt:lpstr>Identify the Causes</vt:lpstr>
      <vt:lpstr>Evaluate an Existing Policy</vt:lpstr>
      <vt:lpstr>Develop Solutions</vt:lpstr>
      <vt:lpstr>Select the Best Solution (Feasibility vs. Effectiveness)</vt:lpstr>
      <vt:lpstr>Select the Best Solution continued</vt:lpstr>
      <vt:lpstr>Now that you are done…..</vt:lpstr>
    </vt:vector>
  </TitlesOfParts>
  <Company>NYCDOE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Poor Academic Performance Due to Lack of Homework</dc:title>
  <dc:creator>Student #13</dc:creator>
  <cp:lastModifiedBy>ann nigro</cp:lastModifiedBy>
  <cp:revision>17</cp:revision>
  <dcterms:created xsi:type="dcterms:W3CDTF">2015-02-17T15:46:16Z</dcterms:created>
  <dcterms:modified xsi:type="dcterms:W3CDTF">2015-02-23T23:14:00Z</dcterms:modified>
</cp:coreProperties>
</file>