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8" r:id="rId2"/>
    <p:sldId id="257"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38" autoAdjust="0"/>
    <p:restoredTop sz="94624" autoAdjust="0"/>
  </p:normalViewPr>
  <p:slideViewPr>
    <p:cSldViewPr>
      <p:cViewPr varScale="1">
        <p:scale>
          <a:sx n="66" d="100"/>
          <a:sy n="66" d="100"/>
        </p:scale>
        <p:origin x="-516" y="-108"/>
      </p:cViewPr>
      <p:guideLst>
        <p:guide orient="horz" pos="2160"/>
        <p:guide pos="2880"/>
      </p:guideLst>
    </p:cSldViewPr>
  </p:slideViewPr>
  <p:outlineViewPr>
    <p:cViewPr>
      <p:scale>
        <a:sx n="33" d="100"/>
        <a:sy n="33" d="100"/>
      </p:scale>
      <p:origin x="0" y="6594"/>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758A3E6-E14F-47B6-B032-A85CDECF88F4}" type="datetimeFigureOut">
              <a:rPr lang="en-US" smtClean="0"/>
              <a:pPr/>
              <a:t>2/23/2015</a:t>
            </a:fld>
            <a:endParaRPr lang="en-US"/>
          </a:p>
        </p:txBody>
      </p:sp>
      <p:sp>
        <p:nvSpPr>
          <p:cNvPr id="8" name="Slide Number Placeholder 7"/>
          <p:cNvSpPr>
            <a:spLocks noGrp="1"/>
          </p:cNvSpPr>
          <p:nvPr>
            <p:ph type="sldNum" sz="quarter" idx="11"/>
          </p:nvPr>
        </p:nvSpPr>
        <p:spPr/>
        <p:txBody>
          <a:bodyPr/>
          <a:lstStyle/>
          <a:p>
            <a:fld id="{CCD77BDC-C3B1-4F72-9ADB-25F264DBBE58}"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58A3E6-E14F-47B6-B032-A85CDECF88F4}" type="datetimeFigureOut">
              <a:rPr lang="en-US" smtClean="0"/>
              <a:pPr/>
              <a:t>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D77BDC-C3B1-4F72-9ADB-25F264DBBE5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58A3E6-E14F-47B6-B032-A85CDECF88F4}" type="datetimeFigureOut">
              <a:rPr lang="en-US" smtClean="0"/>
              <a:pPr/>
              <a:t>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D77BDC-C3B1-4F72-9ADB-25F264DBBE5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2758A3E6-E14F-47B6-B032-A85CDECF88F4}" type="datetimeFigureOut">
              <a:rPr lang="en-US" smtClean="0"/>
              <a:pPr/>
              <a:t>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D77BDC-C3B1-4F72-9ADB-25F264DBBE5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58A3E6-E14F-47B6-B032-A85CDECF88F4}" type="datetimeFigureOut">
              <a:rPr lang="en-US" smtClean="0"/>
              <a:pPr/>
              <a:t>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D77BDC-C3B1-4F72-9ADB-25F264DBBE58}"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2758A3E6-E14F-47B6-B032-A85CDECF88F4}" type="datetimeFigureOut">
              <a:rPr lang="en-US" smtClean="0"/>
              <a:pPr/>
              <a:t>2/23/2015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D77BDC-C3B1-4F72-9ADB-25F264DBBE58}"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2758A3E6-E14F-47B6-B032-A85CDECF88F4}" type="datetimeFigureOut">
              <a:rPr lang="en-US" smtClean="0"/>
              <a:pPr/>
              <a:t>2/23/2015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D77BDC-C3B1-4F72-9ADB-25F264DBBE58}"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758A3E6-E14F-47B6-B032-A85CDECF88F4}" type="datetimeFigureOut">
              <a:rPr lang="en-US" smtClean="0"/>
              <a:pPr/>
              <a:t>2/23/2015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D77BDC-C3B1-4F72-9ADB-25F264DBBE5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58A3E6-E14F-47B6-B032-A85CDECF88F4}" type="datetimeFigureOut">
              <a:rPr lang="en-US" smtClean="0"/>
              <a:pPr/>
              <a:t>2/23/2015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D77BDC-C3B1-4F72-9ADB-25F264DBBE5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58A3E6-E14F-47B6-B032-A85CDECF88F4}" type="datetimeFigureOut">
              <a:rPr lang="en-US" smtClean="0"/>
              <a:pPr/>
              <a:t>2/23/2015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D77BDC-C3B1-4F72-9ADB-25F264DBBE5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58A3E6-E14F-47B6-B032-A85CDECF88F4}" type="datetimeFigureOut">
              <a:rPr lang="en-US" smtClean="0"/>
              <a:pPr/>
              <a:t>2/23/2015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D77BDC-C3B1-4F72-9ADB-25F264DBBE5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2758A3E6-E14F-47B6-B032-A85CDECF88F4}" type="datetimeFigureOut">
              <a:rPr lang="en-US" smtClean="0"/>
              <a:pPr/>
              <a:t>2/23/2015</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CCD77BDC-C3B1-4F72-9ADB-25F264DBBE58}" type="slidenum">
              <a:rPr lang="en-US"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vimeo.com/31271382"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4636"/>
            <a:ext cx="8613648" cy="1413164"/>
          </a:xfrm>
        </p:spPr>
        <p:txBody>
          <a:bodyPr>
            <a:normAutofit fontScale="90000"/>
          </a:bodyPr>
          <a:lstStyle/>
          <a:p>
            <a:r>
              <a:rPr lang="en-US" dirty="0" smtClean="0">
                <a:latin typeface="Algerian" pitchFamily="82" charset="0"/>
              </a:rPr>
              <a:t/>
            </a:r>
            <a:br>
              <a:rPr lang="en-US" dirty="0" smtClean="0">
                <a:latin typeface="Algerian" pitchFamily="82" charset="0"/>
              </a:rPr>
            </a:br>
            <a:r>
              <a:rPr lang="en-US" dirty="0">
                <a:latin typeface="Algerian" pitchFamily="82" charset="0"/>
              </a:rPr>
              <a:t/>
            </a:r>
            <a:br>
              <a:rPr lang="en-US" dirty="0">
                <a:latin typeface="Algerian" pitchFamily="82" charset="0"/>
              </a:rPr>
            </a:br>
            <a:r>
              <a:rPr lang="en-US" dirty="0" smtClean="0">
                <a:latin typeface="Algerian" pitchFamily="82" charset="0"/>
              </a:rPr>
              <a:t/>
            </a:r>
            <a:br>
              <a:rPr lang="en-US" dirty="0" smtClean="0">
                <a:latin typeface="Algerian" pitchFamily="82" charset="0"/>
              </a:rPr>
            </a:br>
            <a:r>
              <a:rPr lang="en-US" dirty="0">
                <a:latin typeface="Algerian" pitchFamily="82" charset="0"/>
              </a:rPr>
              <a:t/>
            </a:r>
            <a:br>
              <a:rPr lang="en-US" dirty="0">
                <a:latin typeface="Algerian" pitchFamily="82" charset="0"/>
              </a:rPr>
            </a:br>
            <a:r>
              <a:rPr lang="en-US" dirty="0" smtClean="0">
                <a:latin typeface="Algerian" pitchFamily="82" charset="0"/>
              </a:rPr>
              <a:t/>
            </a:r>
            <a:br>
              <a:rPr lang="en-US" dirty="0" smtClean="0">
                <a:latin typeface="Algerian" pitchFamily="82" charset="0"/>
              </a:rPr>
            </a:br>
            <a:r>
              <a:rPr lang="en-US" dirty="0" smtClean="0">
                <a:latin typeface="Algerian" pitchFamily="82" charset="0"/>
              </a:rPr>
              <a:t/>
            </a:r>
            <a:br>
              <a:rPr lang="en-US" dirty="0" smtClean="0">
                <a:latin typeface="Algerian" pitchFamily="82" charset="0"/>
              </a:rPr>
            </a:br>
            <a:r>
              <a:rPr lang="en-US" dirty="0">
                <a:latin typeface="Algerian" pitchFamily="82" charset="0"/>
              </a:rPr>
              <a:t/>
            </a:r>
            <a:br>
              <a:rPr lang="en-US" dirty="0">
                <a:latin typeface="Algerian" pitchFamily="82" charset="0"/>
              </a:rPr>
            </a:br>
            <a:r>
              <a:rPr lang="en-US" dirty="0" smtClean="0">
                <a:latin typeface="Algerian" pitchFamily="82" charset="0"/>
              </a:rPr>
              <a:t/>
            </a:r>
            <a:br>
              <a:rPr lang="en-US" dirty="0" smtClean="0">
                <a:latin typeface="Algerian" pitchFamily="82" charset="0"/>
              </a:rPr>
            </a:br>
            <a:r>
              <a:rPr lang="en-US" dirty="0">
                <a:latin typeface="Algerian" pitchFamily="82" charset="0"/>
              </a:rPr>
              <a:t/>
            </a:r>
            <a:br>
              <a:rPr lang="en-US" dirty="0">
                <a:latin typeface="Algerian" pitchFamily="82" charset="0"/>
              </a:rPr>
            </a:br>
            <a:r>
              <a:rPr lang="en-US" dirty="0" smtClean="0">
                <a:latin typeface="Algerian" pitchFamily="82" charset="0"/>
              </a:rPr>
              <a:t/>
            </a:r>
            <a:br>
              <a:rPr lang="en-US" dirty="0" smtClean="0">
                <a:latin typeface="Algerian" pitchFamily="82" charset="0"/>
              </a:rPr>
            </a:br>
            <a:r>
              <a:rPr lang="en-US" dirty="0">
                <a:latin typeface="Algerian" pitchFamily="82" charset="0"/>
              </a:rPr>
              <a:t/>
            </a:r>
            <a:br>
              <a:rPr lang="en-US" dirty="0">
                <a:latin typeface="Algerian" pitchFamily="82" charset="0"/>
              </a:rPr>
            </a:br>
            <a:r>
              <a:rPr lang="en-US" dirty="0" smtClean="0">
                <a:latin typeface="Algerian" pitchFamily="82" charset="0"/>
              </a:rPr>
              <a:t/>
            </a:r>
            <a:br>
              <a:rPr lang="en-US" dirty="0" smtClean="0">
                <a:latin typeface="Algerian" pitchFamily="82" charset="0"/>
              </a:rPr>
            </a:br>
            <a:r>
              <a:rPr lang="en-US" dirty="0">
                <a:latin typeface="Algerian" pitchFamily="82" charset="0"/>
              </a:rPr>
              <a:t/>
            </a:r>
            <a:br>
              <a:rPr lang="en-US" dirty="0">
                <a:latin typeface="Algerian" pitchFamily="82" charset="0"/>
              </a:rPr>
            </a:br>
            <a:r>
              <a:rPr lang="en-US" dirty="0" smtClean="0">
                <a:latin typeface="Algerian" pitchFamily="82" charset="0"/>
              </a:rPr>
              <a:t/>
            </a:r>
            <a:br>
              <a:rPr lang="en-US" dirty="0" smtClean="0">
                <a:latin typeface="Algerian" pitchFamily="82" charset="0"/>
              </a:rPr>
            </a:br>
            <a:r>
              <a:rPr lang="en-US" dirty="0">
                <a:latin typeface="Algerian" pitchFamily="82" charset="0"/>
              </a:rPr>
              <a:t/>
            </a:r>
            <a:br>
              <a:rPr lang="en-US" dirty="0">
                <a:latin typeface="Algerian" pitchFamily="82" charset="0"/>
              </a:rPr>
            </a:br>
            <a:r>
              <a:rPr lang="en-US" dirty="0" smtClean="0">
                <a:latin typeface="Algerian" pitchFamily="82" charset="0"/>
              </a:rPr>
              <a:t/>
            </a:r>
            <a:br>
              <a:rPr lang="en-US" dirty="0" smtClean="0">
                <a:latin typeface="Algerian" pitchFamily="82" charset="0"/>
              </a:rPr>
            </a:br>
            <a:r>
              <a:rPr lang="en-US" dirty="0">
                <a:latin typeface="Algerian" pitchFamily="82" charset="0"/>
              </a:rPr>
              <a:t/>
            </a:r>
            <a:br>
              <a:rPr lang="en-US" dirty="0">
                <a:latin typeface="Algerian" pitchFamily="82" charset="0"/>
              </a:rPr>
            </a:br>
            <a:r>
              <a:rPr lang="en-US" dirty="0" smtClean="0">
                <a:latin typeface="Algerian" pitchFamily="82" charset="0"/>
              </a:rPr>
              <a:t/>
            </a:r>
            <a:br>
              <a:rPr lang="en-US" dirty="0" smtClean="0">
                <a:latin typeface="Algerian" pitchFamily="82" charset="0"/>
              </a:rPr>
            </a:br>
            <a:r>
              <a:rPr lang="en-US" dirty="0">
                <a:latin typeface="Algerian" pitchFamily="82" charset="0"/>
              </a:rPr>
              <a:t/>
            </a:r>
            <a:br>
              <a:rPr lang="en-US" dirty="0">
                <a:latin typeface="Algerian" pitchFamily="82" charset="0"/>
              </a:rPr>
            </a:br>
            <a:r>
              <a:rPr lang="en-US" dirty="0" smtClean="0">
                <a:latin typeface="Algerian" pitchFamily="82" charset="0"/>
              </a:rPr>
              <a:t/>
            </a:r>
            <a:br>
              <a:rPr lang="en-US" dirty="0" smtClean="0">
                <a:latin typeface="Algerian" pitchFamily="82" charset="0"/>
              </a:rPr>
            </a:br>
            <a:r>
              <a:rPr lang="en-US" dirty="0">
                <a:latin typeface="Algerian" pitchFamily="82" charset="0"/>
              </a:rPr>
              <a:t/>
            </a:r>
            <a:br>
              <a:rPr lang="en-US" dirty="0">
                <a:latin typeface="Algerian" pitchFamily="82" charset="0"/>
              </a:rPr>
            </a:br>
            <a:r>
              <a:rPr lang="en-US" dirty="0" smtClean="0">
                <a:latin typeface="Algerian" pitchFamily="82" charset="0"/>
              </a:rPr>
              <a:t/>
            </a:r>
            <a:br>
              <a:rPr lang="en-US" dirty="0" smtClean="0">
                <a:latin typeface="Algerian" pitchFamily="82" charset="0"/>
              </a:rPr>
            </a:br>
            <a:r>
              <a:rPr lang="en-US" dirty="0">
                <a:latin typeface="Algerian" pitchFamily="82" charset="0"/>
              </a:rPr>
              <a:t/>
            </a:r>
            <a:br>
              <a:rPr lang="en-US" dirty="0">
                <a:latin typeface="Algerian" pitchFamily="82" charset="0"/>
              </a:rPr>
            </a:br>
            <a:r>
              <a:rPr lang="en-US" dirty="0" smtClean="0">
                <a:latin typeface="Algerian" pitchFamily="82" charset="0"/>
              </a:rPr>
              <a:t/>
            </a:r>
            <a:br>
              <a:rPr lang="en-US" dirty="0" smtClean="0">
                <a:latin typeface="Algerian" pitchFamily="82" charset="0"/>
              </a:rPr>
            </a:br>
            <a:r>
              <a:rPr lang="en-US" dirty="0">
                <a:latin typeface="Algerian" pitchFamily="82" charset="0"/>
              </a:rPr>
              <a:t/>
            </a:r>
            <a:br>
              <a:rPr lang="en-US" dirty="0">
                <a:latin typeface="Algerian" pitchFamily="82" charset="0"/>
              </a:rPr>
            </a:br>
            <a:r>
              <a:rPr lang="en-US" dirty="0" smtClean="0">
                <a:latin typeface="Algerian" pitchFamily="82" charset="0"/>
              </a:rPr>
              <a:t/>
            </a:r>
            <a:br>
              <a:rPr lang="en-US" dirty="0" smtClean="0">
                <a:latin typeface="Algerian" pitchFamily="82" charset="0"/>
              </a:rPr>
            </a:br>
            <a:r>
              <a:rPr lang="en-US" dirty="0">
                <a:latin typeface="Algerian" pitchFamily="82" charset="0"/>
              </a:rPr>
              <a:t/>
            </a:r>
            <a:br>
              <a:rPr lang="en-US" dirty="0">
                <a:latin typeface="Algerian" pitchFamily="82" charset="0"/>
              </a:rPr>
            </a:br>
            <a:r>
              <a:rPr lang="en-US" dirty="0" smtClean="0">
                <a:latin typeface="Algerian" pitchFamily="82" charset="0"/>
              </a:rPr>
              <a:t/>
            </a:r>
            <a:br>
              <a:rPr lang="en-US" dirty="0" smtClean="0">
                <a:latin typeface="Algerian" pitchFamily="82" charset="0"/>
              </a:rPr>
            </a:br>
            <a:r>
              <a:rPr lang="en-US" dirty="0">
                <a:latin typeface="Algerian" pitchFamily="82" charset="0"/>
              </a:rPr>
              <a:t/>
            </a:r>
            <a:br>
              <a:rPr lang="en-US" dirty="0">
                <a:latin typeface="Algerian" pitchFamily="82" charset="0"/>
              </a:rPr>
            </a:br>
            <a:r>
              <a:rPr lang="en-US" dirty="0" smtClean="0">
                <a:latin typeface="Algerian" pitchFamily="82" charset="0"/>
              </a:rPr>
              <a:t/>
            </a:r>
            <a:br>
              <a:rPr lang="en-US" dirty="0" smtClean="0">
                <a:latin typeface="Algerian" pitchFamily="82" charset="0"/>
              </a:rPr>
            </a:br>
            <a:r>
              <a:rPr lang="en-US" dirty="0">
                <a:latin typeface="Algerian" pitchFamily="82" charset="0"/>
              </a:rPr>
              <a:t/>
            </a:r>
            <a:br>
              <a:rPr lang="en-US" dirty="0">
                <a:latin typeface="Algerian" pitchFamily="82" charset="0"/>
              </a:rPr>
            </a:br>
            <a:r>
              <a:rPr lang="en-US" dirty="0" smtClean="0">
                <a:latin typeface="Algerian" pitchFamily="82" charset="0"/>
              </a:rPr>
              <a:t/>
            </a:r>
            <a:br>
              <a:rPr lang="en-US" dirty="0" smtClean="0">
                <a:latin typeface="Algerian" pitchFamily="82" charset="0"/>
              </a:rPr>
            </a:br>
            <a:r>
              <a:rPr lang="en-US" dirty="0">
                <a:latin typeface="Algerian" pitchFamily="82" charset="0"/>
              </a:rPr>
              <a:t/>
            </a:r>
            <a:br>
              <a:rPr lang="en-US" dirty="0">
                <a:latin typeface="Algerian" pitchFamily="82" charset="0"/>
              </a:rPr>
            </a:br>
            <a:r>
              <a:rPr lang="en-US" dirty="0" smtClean="0">
                <a:latin typeface="Algerian" pitchFamily="82" charset="0"/>
              </a:rPr>
              <a:t/>
            </a:r>
            <a:br>
              <a:rPr lang="en-US" dirty="0" smtClean="0">
                <a:latin typeface="Algerian" pitchFamily="82" charset="0"/>
              </a:rPr>
            </a:br>
            <a:r>
              <a:rPr lang="en-US" dirty="0">
                <a:latin typeface="Algerian" pitchFamily="82" charset="0"/>
              </a:rPr>
              <a:t/>
            </a:r>
            <a:br>
              <a:rPr lang="en-US" dirty="0">
                <a:latin typeface="Algerian" pitchFamily="82" charset="0"/>
              </a:rPr>
            </a:br>
            <a:r>
              <a:rPr lang="en-US" dirty="0" smtClean="0">
                <a:latin typeface="Algerian" pitchFamily="82" charset="0"/>
              </a:rPr>
              <a:t/>
            </a:r>
            <a:br>
              <a:rPr lang="en-US" dirty="0" smtClean="0">
                <a:latin typeface="Algerian" pitchFamily="82" charset="0"/>
              </a:rPr>
            </a:br>
            <a:r>
              <a:rPr lang="en-US" dirty="0">
                <a:latin typeface="Algerian" pitchFamily="82" charset="0"/>
              </a:rPr>
              <a:t/>
            </a:r>
            <a:br>
              <a:rPr lang="en-US" dirty="0">
                <a:latin typeface="Algerian" pitchFamily="82" charset="0"/>
              </a:rPr>
            </a:br>
            <a:r>
              <a:rPr lang="en-US" dirty="0" smtClean="0">
                <a:latin typeface="Algerian" pitchFamily="82" charset="0"/>
              </a:rPr>
              <a:t/>
            </a:r>
            <a:br>
              <a:rPr lang="en-US" dirty="0" smtClean="0">
                <a:latin typeface="Algerian" pitchFamily="82" charset="0"/>
              </a:rPr>
            </a:br>
            <a:r>
              <a:rPr lang="en-US" dirty="0">
                <a:latin typeface="Algerian" pitchFamily="82" charset="0"/>
              </a:rPr>
              <a:t/>
            </a:r>
            <a:br>
              <a:rPr lang="en-US" dirty="0">
                <a:latin typeface="Algerian" pitchFamily="82" charset="0"/>
              </a:rPr>
            </a:br>
            <a:r>
              <a:rPr lang="en-US" dirty="0" smtClean="0">
                <a:latin typeface="Algerian" pitchFamily="82" charset="0"/>
              </a:rPr>
              <a:t/>
            </a:r>
            <a:br>
              <a:rPr lang="en-US" dirty="0" smtClean="0">
                <a:latin typeface="Algerian" pitchFamily="82" charset="0"/>
              </a:rPr>
            </a:br>
            <a:r>
              <a:rPr lang="en-US" dirty="0">
                <a:latin typeface="Algerian" pitchFamily="82" charset="0"/>
              </a:rPr>
              <a:t/>
            </a:r>
            <a:br>
              <a:rPr lang="en-US" dirty="0">
                <a:latin typeface="Algerian" pitchFamily="82" charset="0"/>
              </a:rPr>
            </a:br>
            <a:r>
              <a:rPr lang="en-US" dirty="0" smtClean="0">
                <a:latin typeface="Algerian" pitchFamily="82" charset="0"/>
              </a:rPr>
              <a:t/>
            </a:r>
            <a:br>
              <a:rPr lang="en-US" dirty="0" smtClean="0">
                <a:latin typeface="Algerian" pitchFamily="82" charset="0"/>
              </a:rPr>
            </a:br>
            <a:r>
              <a:rPr lang="en-US" dirty="0">
                <a:latin typeface="Algerian" pitchFamily="82" charset="0"/>
              </a:rPr>
              <a:t/>
            </a:r>
            <a:br>
              <a:rPr lang="en-US" dirty="0">
                <a:latin typeface="Algerian" pitchFamily="82" charset="0"/>
              </a:rPr>
            </a:br>
            <a:r>
              <a:rPr lang="en-US" dirty="0" smtClean="0">
                <a:latin typeface="Algerian" pitchFamily="82" charset="0"/>
              </a:rPr>
              <a:t/>
            </a:r>
            <a:br>
              <a:rPr lang="en-US" dirty="0" smtClean="0">
                <a:latin typeface="Algerian" pitchFamily="82" charset="0"/>
              </a:rPr>
            </a:br>
            <a:r>
              <a:rPr lang="en-US" dirty="0">
                <a:latin typeface="Algerian" pitchFamily="82" charset="0"/>
              </a:rPr>
              <a:t/>
            </a:r>
            <a:br>
              <a:rPr lang="en-US" dirty="0">
                <a:latin typeface="Algerian" pitchFamily="82" charset="0"/>
              </a:rPr>
            </a:br>
            <a:r>
              <a:rPr lang="en-US" dirty="0" smtClean="0">
                <a:latin typeface="Algerian" pitchFamily="82" charset="0"/>
              </a:rPr>
              <a:t/>
            </a:r>
            <a:br>
              <a:rPr lang="en-US" dirty="0" smtClean="0">
                <a:latin typeface="Algerian" pitchFamily="82" charset="0"/>
              </a:rPr>
            </a:br>
            <a:r>
              <a:rPr lang="en-US" dirty="0" smtClean="0">
                <a:latin typeface="Algerian" pitchFamily="82" charset="0"/>
              </a:rPr>
              <a:t>Low Graduation rates in </a:t>
            </a:r>
            <a:r>
              <a:rPr lang="en-US" dirty="0" err="1" smtClean="0">
                <a:latin typeface="Algerian" pitchFamily="82" charset="0"/>
              </a:rPr>
              <a:t>cuny</a:t>
            </a:r>
            <a:r>
              <a:rPr lang="en-US" dirty="0" smtClean="0">
                <a:latin typeface="Algerian" pitchFamily="82" charset="0"/>
              </a:rPr>
              <a:t> schools</a:t>
            </a:r>
            <a:endParaRPr lang="en-US" dirty="0"/>
          </a:p>
        </p:txBody>
      </p:sp>
      <p:sp>
        <p:nvSpPr>
          <p:cNvPr id="3" name="Content Placeholder 2"/>
          <p:cNvSpPr>
            <a:spLocks noGrp="1"/>
          </p:cNvSpPr>
          <p:nvPr>
            <p:ph idx="1"/>
          </p:nvPr>
        </p:nvSpPr>
        <p:spPr>
          <a:xfrm>
            <a:off x="0" y="4992399"/>
            <a:ext cx="9144000" cy="1865601"/>
          </a:xfrm>
        </p:spPr>
        <p:txBody>
          <a:bodyPr>
            <a:normAutofit/>
          </a:bodyPr>
          <a:lstStyle/>
          <a:p>
            <a:pPr marL="1371600" lvl="3" indent="0">
              <a:buNone/>
            </a:pPr>
            <a:r>
              <a:rPr lang="en-US" sz="1800" b="1" dirty="0" smtClean="0"/>
              <a:t>CO: </a:t>
            </a:r>
            <a:r>
              <a:rPr lang="en-US" sz="1800" dirty="0" smtClean="0"/>
              <a:t>SWBAT determine the causes and possible solutions to low college graduation rates in CUNY schools by working in small groups to analyze data.</a:t>
            </a:r>
          </a:p>
          <a:p>
            <a:pPr marL="1371600" lvl="3" indent="0">
              <a:buNone/>
            </a:pPr>
            <a:r>
              <a:rPr lang="en-US" sz="1800" b="1" dirty="0" smtClean="0"/>
              <a:t>LO: </a:t>
            </a:r>
            <a:r>
              <a:rPr lang="en-US" sz="1800" dirty="0" smtClean="0"/>
              <a:t>SW read, analyze, write, and discuss college graduation statistic within </a:t>
            </a:r>
            <a:r>
              <a:rPr lang="en-US" sz="1800" dirty="0" smtClean="0"/>
              <a:t>CUNY</a:t>
            </a:r>
            <a:endParaRPr lang="en-US" sz="1800" dirty="0" smtClean="0"/>
          </a:p>
        </p:txBody>
      </p:sp>
      <p:pic>
        <p:nvPicPr>
          <p:cNvPr id="1026" name="Picture 2" descr="C:\Users\Student #11\Desktop\student-graduation.jpe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524000"/>
            <a:ext cx="9144000" cy="336433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24579825"/>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2401" y="0"/>
            <a:ext cx="9069387" cy="7708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858129828"/>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lstStyle/>
          <a:p>
            <a:r>
              <a:rPr lang="en-US" dirty="0" smtClean="0">
                <a:latin typeface="Algerian" pitchFamily="82" charset="0"/>
              </a:rPr>
              <a:t>EXIT TICKET</a:t>
            </a:r>
            <a:endParaRPr lang="en-US" dirty="0">
              <a:latin typeface="Algerian" pitchFamily="82" charset="0"/>
            </a:endParaRPr>
          </a:p>
        </p:txBody>
      </p:sp>
      <p:sp>
        <p:nvSpPr>
          <p:cNvPr id="3" name="Content Placeholder 2"/>
          <p:cNvSpPr>
            <a:spLocks noGrp="1"/>
          </p:cNvSpPr>
          <p:nvPr>
            <p:ph idx="1"/>
          </p:nvPr>
        </p:nvSpPr>
        <p:spPr/>
        <p:txBody>
          <a:bodyPr/>
          <a:lstStyle/>
          <a:p>
            <a:pPr marL="0" indent="0">
              <a:buNone/>
            </a:pPr>
            <a:r>
              <a:rPr lang="en-US" dirty="0" smtClean="0">
                <a:solidFill>
                  <a:schemeClr val="tx1"/>
                </a:solidFill>
              </a:rPr>
              <a:t>Write a reflection of today’s assignment. What were your likes and dislikes about being a  PPA?</a:t>
            </a:r>
            <a:endParaRPr lang="en-US" dirty="0">
              <a:solidFill>
                <a:schemeClr val="tx1"/>
              </a:solidFill>
            </a:endParaRPr>
          </a:p>
        </p:txBody>
      </p:sp>
    </p:spTree>
    <p:extLst>
      <p:ext uri="{BB962C8B-B14F-4D97-AF65-F5344CB8AC3E}">
        <p14:creationId xmlns:p14="http://schemas.microsoft.com/office/powerpoint/2010/main" xmlns="" val="616868367"/>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dirty="0" smtClean="0">
                <a:latin typeface="Algerian" pitchFamily="82" charset="0"/>
              </a:rPr>
              <a:t>HOMEWORK</a:t>
            </a:r>
            <a:endParaRPr lang="en-US" dirty="0">
              <a:latin typeface="Algerian" pitchFamily="82" charset="0"/>
            </a:endParaRPr>
          </a:p>
        </p:txBody>
      </p:sp>
      <p:sp>
        <p:nvSpPr>
          <p:cNvPr id="3" name="Content Placeholder 2"/>
          <p:cNvSpPr>
            <a:spLocks noGrp="1"/>
          </p:cNvSpPr>
          <p:nvPr>
            <p:ph idx="1"/>
          </p:nvPr>
        </p:nvSpPr>
        <p:spPr>
          <a:xfrm>
            <a:off x="381000" y="1066800"/>
            <a:ext cx="8229600" cy="4754563"/>
          </a:xfrm>
        </p:spPr>
        <p:txBody>
          <a:bodyPr/>
          <a:lstStyle/>
          <a:p>
            <a:pPr marL="0" indent="0">
              <a:buNone/>
            </a:pPr>
            <a:r>
              <a:rPr lang="en-US" dirty="0" smtClean="0">
                <a:solidFill>
                  <a:schemeClr val="tx1"/>
                </a:solidFill>
              </a:rPr>
              <a:t>Present your solution to low CUNY college graduation rates to the class Explain how your solution is both feasible and effective. You can choose to do one of the following with your partner:</a:t>
            </a:r>
          </a:p>
          <a:p>
            <a:pPr marL="0" indent="0" algn="ctr">
              <a:buNone/>
            </a:pPr>
            <a:endParaRPr lang="en-US" dirty="0" smtClean="0">
              <a:solidFill>
                <a:schemeClr val="tx1"/>
              </a:solidFill>
            </a:endParaRPr>
          </a:p>
          <a:p>
            <a:pPr algn="ctr"/>
            <a:r>
              <a:rPr lang="en-US" dirty="0" smtClean="0">
                <a:solidFill>
                  <a:schemeClr val="tx1"/>
                </a:solidFill>
              </a:rPr>
              <a:t>Poster</a:t>
            </a:r>
          </a:p>
          <a:p>
            <a:pPr algn="ctr"/>
            <a:r>
              <a:rPr lang="en-US" dirty="0" smtClean="0">
                <a:solidFill>
                  <a:schemeClr val="tx1"/>
                </a:solidFill>
              </a:rPr>
              <a:t> Essay</a:t>
            </a:r>
          </a:p>
          <a:p>
            <a:pPr algn="ctr"/>
            <a:r>
              <a:rPr lang="en-US" dirty="0" smtClean="0">
                <a:solidFill>
                  <a:schemeClr val="tx1"/>
                </a:solidFill>
              </a:rPr>
              <a:t>Song/Poem</a:t>
            </a:r>
          </a:p>
          <a:p>
            <a:pPr algn="ctr"/>
            <a:endParaRPr lang="en-US" dirty="0" smtClean="0">
              <a:solidFill>
                <a:schemeClr val="tx1"/>
              </a:solidFill>
            </a:endParaRPr>
          </a:p>
          <a:p>
            <a:pPr marL="0" indent="0">
              <a:buNone/>
            </a:pPr>
            <a:endParaRPr lang="en-US" dirty="0">
              <a:solidFill>
                <a:schemeClr val="tx1"/>
              </a:solidFill>
            </a:endParaRPr>
          </a:p>
        </p:txBody>
      </p:sp>
    </p:spTree>
    <p:extLst>
      <p:ext uri="{BB962C8B-B14F-4D97-AF65-F5344CB8AC3E}">
        <p14:creationId xmlns:p14="http://schemas.microsoft.com/office/powerpoint/2010/main" xmlns="" val="309983530"/>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0"/>
            <a:ext cx="9144000" cy="6858000"/>
          </a:xfrm>
        </p:spPr>
        <p:txBody>
          <a:bodyPr/>
          <a:lstStyle/>
          <a:p>
            <a:pPr marL="0" indent="0" algn="ctr">
              <a:buNone/>
            </a:pPr>
            <a:r>
              <a:rPr lang="en-US" sz="4400" dirty="0" smtClean="0"/>
              <a:t>“Education </a:t>
            </a:r>
            <a:r>
              <a:rPr lang="en-US" sz="4400" dirty="0"/>
              <a:t>is the most powerful weapon which you can use to change the world</a:t>
            </a:r>
            <a:r>
              <a:rPr lang="en-US" sz="4400" dirty="0" smtClean="0"/>
              <a:t>.”</a:t>
            </a:r>
          </a:p>
          <a:p>
            <a:pPr marL="0" indent="0" algn="ctr">
              <a:buNone/>
            </a:pPr>
            <a:r>
              <a:rPr lang="en-US" dirty="0" smtClean="0"/>
              <a:t>-Nelson Mandela</a:t>
            </a:r>
          </a:p>
          <a:p>
            <a:pPr marL="0" indent="0" algn="ctr">
              <a:buNone/>
            </a:pPr>
            <a:endParaRPr lang="en-US" dirty="0"/>
          </a:p>
          <a:p>
            <a:pPr marL="0" indent="0" algn="ctr">
              <a:buNone/>
            </a:pPr>
            <a:endParaRPr lang="en-US" dirty="0"/>
          </a:p>
          <a:p>
            <a:pPr marL="0" indent="0">
              <a:buNone/>
            </a:pPr>
            <a:endParaRPr lang="en-US" dirty="0"/>
          </a:p>
        </p:txBody>
      </p:sp>
      <p:pic>
        <p:nvPicPr>
          <p:cNvPr id="7170" name="Picture 2" descr="C:\Users\Student #11\Desktop\untitled.bmp"/>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47800" y="2667000"/>
            <a:ext cx="6665912" cy="3810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178191018"/>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600" dirty="0" smtClean="0">
                <a:latin typeface="Algerian" pitchFamily="82" charset="0"/>
              </a:rPr>
              <a:t>SIX STEPS OF PPA</a:t>
            </a:r>
            <a:br>
              <a:rPr lang="en-US" sz="3600" dirty="0" smtClean="0">
                <a:latin typeface="Algerian" pitchFamily="82" charset="0"/>
              </a:rPr>
            </a:br>
            <a:r>
              <a:rPr lang="en-US" sz="3600" dirty="0" smtClean="0">
                <a:latin typeface="Algerian" pitchFamily="82" charset="0"/>
              </a:rPr>
              <a:t>(Public Policy Analyst)</a:t>
            </a:r>
            <a:endParaRPr lang="en-US" sz="3600" dirty="0">
              <a:latin typeface="Algerian" pitchFamily="82" charset="0"/>
            </a:endParaRPr>
          </a:p>
        </p:txBody>
      </p:sp>
      <p:sp>
        <p:nvSpPr>
          <p:cNvPr id="2" name="Content Placeholder 1"/>
          <p:cNvSpPr>
            <a:spLocks noGrp="1"/>
          </p:cNvSpPr>
          <p:nvPr>
            <p:ph idx="1"/>
          </p:nvPr>
        </p:nvSpPr>
        <p:spPr/>
        <p:txBody>
          <a:bodyPr>
            <a:normAutofit/>
          </a:bodyPr>
          <a:lstStyle/>
          <a:p>
            <a:pPr marL="0" indent="0">
              <a:buNone/>
            </a:pPr>
            <a:endParaRPr lang="en-US" sz="2000" b="1" dirty="0" smtClean="0"/>
          </a:p>
          <a:p>
            <a:pPr marL="0" indent="0">
              <a:buNone/>
            </a:pPr>
            <a:r>
              <a:rPr lang="en-US" sz="2000" b="1" dirty="0" smtClean="0">
                <a:solidFill>
                  <a:schemeClr val="tx1"/>
                </a:solidFill>
              </a:rPr>
              <a:t>Step One: </a:t>
            </a:r>
            <a:r>
              <a:rPr lang="en-US" sz="2000" dirty="0" smtClean="0">
                <a:solidFill>
                  <a:schemeClr val="tx1"/>
                </a:solidFill>
              </a:rPr>
              <a:t>Define the problem</a:t>
            </a:r>
          </a:p>
          <a:p>
            <a:pPr marL="0" indent="0">
              <a:buNone/>
            </a:pPr>
            <a:r>
              <a:rPr lang="en-US" sz="2000" b="1" dirty="0" smtClean="0">
                <a:solidFill>
                  <a:schemeClr val="tx1"/>
                </a:solidFill>
              </a:rPr>
              <a:t>Step Two: </a:t>
            </a:r>
            <a:r>
              <a:rPr lang="en-US" sz="2000" dirty="0" smtClean="0">
                <a:solidFill>
                  <a:schemeClr val="tx1"/>
                </a:solidFill>
              </a:rPr>
              <a:t>Gather the evidence</a:t>
            </a:r>
          </a:p>
          <a:p>
            <a:pPr marL="0" indent="0">
              <a:buNone/>
            </a:pPr>
            <a:r>
              <a:rPr lang="en-US" sz="2000" b="1" dirty="0" smtClean="0">
                <a:solidFill>
                  <a:schemeClr val="tx1"/>
                </a:solidFill>
              </a:rPr>
              <a:t>Step Three:</a:t>
            </a:r>
            <a:r>
              <a:rPr lang="en-US" sz="2000" dirty="0" smtClean="0">
                <a:solidFill>
                  <a:schemeClr val="tx1"/>
                </a:solidFill>
              </a:rPr>
              <a:t> Identify the causes</a:t>
            </a:r>
          </a:p>
          <a:p>
            <a:pPr marL="0" indent="0">
              <a:buNone/>
            </a:pPr>
            <a:r>
              <a:rPr lang="en-US" sz="2000" b="1" dirty="0" smtClean="0">
                <a:solidFill>
                  <a:schemeClr val="tx1"/>
                </a:solidFill>
              </a:rPr>
              <a:t>Step Four: </a:t>
            </a:r>
            <a:r>
              <a:rPr lang="en-US" sz="2000" dirty="0" smtClean="0">
                <a:solidFill>
                  <a:schemeClr val="tx1"/>
                </a:solidFill>
              </a:rPr>
              <a:t>Evaluate an existing policy.</a:t>
            </a:r>
          </a:p>
          <a:p>
            <a:pPr marL="0" indent="0">
              <a:buNone/>
            </a:pPr>
            <a:r>
              <a:rPr lang="en-US" sz="2000" b="1" dirty="0" smtClean="0">
                <a:solidFill>
                  <a:schemeClr val="tx1"/>
                </a:solidFill>
              </a:rPr>
              <a:t>Step Five:</a:t>
            </a:r>
            <a:r>
              <a:rPr lang="en-US" sz="2000" dirty="0" smtClean="0">
                <a:solidFill>
                  <a:schemeClr val="tx1"/>
                </a:solidFill>
              </a:rPr>
              <a:t> Develop solutions</a:t>
            </a:r>
          </a:p>
          <a:p>
            <a:pPr marL="0" indent="0">
              <a:buNone/>
            </a:pPr>
            <a:r>
              <a:rPr lang="en-US" sz="2000" b="1" dirty="0" smtClean="0">
                <a:solidFill>
                  <a:schemeClr val="tx1"/>
                </a:solidFill>
              </a:rPr>
              <a:t>Step Six:</a:t>
            </a:r>
            <a:r>
              <a:rPr lang="en-US" sz="2000" dirty="0" smtClean="0">
                <a:solidFill>
                  <a:schemeClr val="tx1"/>
                </a:solidFill>
              </a:rPr>
              <a:t> Select the best solution (feasibility vs. effectiveness)</a:t>
            </a:r>
            <a:endParaRPr lang="en-US" sz="2000" b="1" dirty="0">
              <a:solidFill>
                <a:schemeClr val="tx1"/>
              </a:solidFill>
            </a:endParaRPr>
          </a:p>
        </p:txBody>
      </p:sp>
    </p:spTree>
    <p:extLst>
      <p:ext uri="{BB962C8B-B14F-4D97-AF65-F5344CB8AC3E}">
        <p14:creationId xmlns:p14="http://schemas.microsoft.com/office/powerpoint/2010/main" xmlns="" val="819501027"/>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600200"/>
          </a:xfrm>
        </p:spPr>
        <p:txBody>
          <a:bodyPr/>
          <a:lstStyle/>
          <a:p>
            <a:r>
              <a:rPr lang="en-US" dirty="0" smtClean="0">
                <a:latin typeface="Algerian" pitchFamily="82" charset="0"/>
              </a:rPr>
              <a:t>Do </a:t>
            </a:r>
            <a:r>
              <a:rPr lang="en-US" dirty="0" smtClean="0">
                <a:latin typeface="Algerian" pitchFamily="82" charset="0"/>
              </a:rPr>
              <a:t>Now  </a:t>
            </a:r>
            <a:br>
              <a:rPr lang="en-US" dirty="0" smtClean="0">
                <a:latin typeface="Algerian" pitchFamily="82" charset="0"/>
              </a:rPr>
            </a:br>
            <a:r>
              <a:rPr lang="en-US" sz="2000" dirty="0" smtClean="0"/>
              <a:t>In </a:t>
            </a:r>
            <a:r>
              <a:rPr lang="en-US" sz="2000" dirty="0"/>
              <a:t>your groups discuss the following </a:t>
            </a:r>
            <a:r>
              <a:rPr lang="en-US" sz="2000" dirty="0" smtClean="0"/>
              <a:t>question:</a:t>
            </a:r>
            <a:endParaRPr lang="en-US" dirty="0">
              <a:latin typeface="Algerian" pitchFamily="82" charset="0"/>
            </a:endParaRPr>
          </a:p>
        </p:txBody>
      </p:sp>
      <p:sp>
        <p:nvSpPr>
          <p:cNvPr id="3" name="Content Placeholder 2"/>
          <p:cNvSpPr>
            <a:spLocks noGrp="1"/>
          </p:cNvSpPr>
          <p:nvPr>
            <p:ph idx="1"/>
          </p:nvPr>
        </p:nvSpPr>
        <p:spPr/>
        <p:txBody>
          <a:bodyPr/>
          <a:lstStyle/>
          <a:p>
            <a:pPr marL="0" indent="0">
              <a:buNone/>
            </a:pPr>
            <a:endParaRPr lang="en-US" sz="3200" dirty="0">
              <a:solidFill>
                <a:schemeClr val="tx1"/>
              </a:solidFill>
            </a:endParaRPr>
          </a:p>
          <a:p>
            <a:pPr marL="0" indent="0" algn="ctr">
              <a:buNone/>
            </a:pPr>
            <a:r>
              <a:rPr lang="en-US" sz="3200" dirty="0" smtClean="0">
                <a:solidFill>
                  <a:schemeClr val="tx1"/>
                </a:solidFill>
              </a:rPr>
              <a:t>What are some of the advantages of having a college degree?</a:t>
            </a:r>
          </a:p>
          <a:p>
            <a:endParaRPr lang="en-US" dirty="0" smtClean="0">
              <a:solidFill>
                <a:schemeClr val="tx1"/>
              </a:solidFill>
            </a:endParaRPr>
          </a:p>
          <a:p>
            <a:endParaRPr lang="en-US" dirty="0" smtClean="0">
              <a:solidFill>
                <a:schemeClr val="tx1"/>
              </a:solidFill>
            </a:endParaRPr>
          </a:p>
          <a:p>
            <a:endParaRPr lang="en-US" dirty="0">
              <a:solidFill>
                <a:schemeClr val="tx1"/>
              </a:solidFill>
            </a:endParaRPr>
          </a:p>
          <a:p>
            <a:endParaRPr lang="en-US" dirty="0">
              <a:solidFill>
                <a:schemeClr val="tx1"/>
              </a:solidFill>
            </a:endParaRPr>
          </a:p>
          <a:p>
            <a:pPr algn="ctr"/>
            <a:endParaRPr lang="en-US" dirty="0" smtClean="0">
              <a:solidFill>
                <a:schemeClr val="tx1"/>
              </a:solidFill>
            </a:endParaRPr>
          </a:p>
          <a:p>
            <a:pPr marL="0" indent="0" algn="ctr">
              <a:buNone/>
            </a:pPr>
            <a:r>
              <a:rPr lang="en-US" dirty="0" smtClean="0">
                <a:solidFill>
                  <a:schemeClr val="tx1"/>
                </a:solidFill>
                <a:hlinkClick r:id="rId3"/>
              </a:rPr>
              <a:t>Click here to watch a video!</a:t>
            </a:r>
            <a:endParaRPr lang="en-US" dirty="0" smtClean="0">
              <a:solidFill>
                <a:schemeClr val="tx1"/>
              </a:solidFill>
            </a:endParaRPr>
          </a:p>
        </p:txBody>
      </p:sp>
      <p:pic>
        <p:nvPicPr>
          <p:cNvPr id="3076" name="Picture 4" descr="C:\Users\Student #11\Desktop\images.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886200" y="3581400"/>
            <a:ext cx="1565275" cy="15652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300767991"/>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76200"/>
            <a:ext cx="9144000" cy="6629400"/>
          </a:xfrm>
        </p:spPr>
        <p:txBody>
          <a:bodyPr/>
          <a:lstStyle/>
          <a:p>
            <a:pPr marL="0" indent="0">
              <a:buNone/>
            </a:pPr>
            <a:r>
              <a:rPr lang="en-US" sz="3200" b="1" i="1" dirty="0" smtClean="0">
                <a:solidFill>
                  <a:schemeClr val="tx1"/>
                </a:solidFill>
              </a:rPr>
              <a:t>Less than half of first-time CUNY  students enrolled in a bachelorette program graduate within four years of enrolling… </a:t>
            </a:r>
            <a:endParaRPr lang="en-US" sz="3200" b="1" i="1" dirty="0">
              <a:solidFill>
                <a:schemeClr val="tx1"/>
              </a:solidFill>
            </a:endParaRPr>
          </a:p>
          <a:p>
            <a:endParaRPr lang="en-US" dirty="0" smtClean="0">
              <a:solidFill>
                <a:schemeClr val="tx1"/>
              </a:solidFill>
            </a:endParaRPr>
          </a:p>
          <a:p>
            <a:pPr marL="0" indent="0">
              <a:buNone/>
            </a:pPr>
            <a:endParaRPr lang="en-US" dirty="0" smtClean="0">
              <a:solidFill>
                <a:schemeClr val="tx1"/>
              </a:solidFill>
            </a:endParaRPr>
          </a:p>
          <a:p>
            <a:pPr marL="0" indent="0">
              <a:buNone/>
            </a:pPr>
            <a:endParaRPr lang="en-US" dirty="0">
              <a:solidFill>
                <a:schemeClr val="tx1"/>
              </a:solidFill>
            </a:endParaRPr>
          </a:p>
          <a:p>
            <a:pPr marL="0" indent="0">
              <a:buNone/>
            </a:pPr>
            <a:endParaRPr lang="en-US" dirty="0" smtClean="0">
              <a:solidFill>
                <a:schemeClr val="tx1"/>
              </a:solidFill>
            </a:endParaRPr>
          </a:p>
          <a:p>
            <a:pPr marL="0" indent="0">
              <a:buNone/>
            </a:pPr>
            <a:endParaRPr lang="en-US" dirty="0">
              <a:solidFill>
                <a:schemeClr val="tx1"/>
              </a:solidFill>
            </a:endParaRPr>
          </a:p>
          <a:p>
            <a:pPr marL="0" indent="0">
              <a:buNone/>
            </a:pPr>
            <a:endParaRPr lang="en-US" dirty="0" smtClean="0">
              <a:solidFill>
                <a:schemeClr val="tx1"/>
              </a:solidFill>
            </a:endParaRPr>
          </a:p>
          <a:p>
            <a:pPr marL="0" indent="0">
              <a:buNone/>
            </a:pPr>
            <a:endParaRPr lang="en-US" dirty="0">
              <a:solidFill>
                <a:schemeClr val="tx1"/>
              </a:solidFill>
            </a:endParaRPr>
          </a:p>
          <a:p>
            <a:pPr marL="0" indent="0">
              <a:buNone/>
            </a:pPr>
            <a:r>
              <a:rPr lang="en-US" b="1" dirty="0" smtClean="0">
                <a:solidFill>
                  <a:schemeClr val="tx1"/>
                </a:solidFill>
              </a:rPr>
              <a:t>TASK: </a:t>
            </a:r>
            <a:r>
              <a:rPr lang="en-US" dirty="0" smtClean="0">
                <a:solidFill>
                  <a:schemeClr val="tx1"/>
                </a:solidFill>
              </a:rPr>
              <a:t>In your groups, analyze the data found here: </a:t>
            </a:r>
          </a:p>
          <a:p>
            <a:pPr marL="0" indent="0">
              <a:buNone/>
            </a:pPr>
            <a:r>
              <a:rPr lang="en-US" dirty="0">
                <a:solidFill>
                  <a:schemeClr val="tx1"/>
                </a:solidFill>
              </a:rPr>
              <a:t>http://www.highered.nysed.gov/oris/gradrates/byinstitution/cunybacc.htm</a:t>
            </a:r>
            <a:endParaRPr lang="en-US" dirty="0" smtClean="0">
              <a:solidFill>
                <a:schemeClr val="tx1"/>
              </a:solidFill>
            </a:endParaRPr>
          </a:p>
        </p:txBody>
      </p:sp>
      <p:pic>
        <p:nvPicPr>
          <p:cNvPr id="2050" name="Picture 2" descr="C:\Users\Student #11\Desktop\KTjdXqbTq.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124200" y="1905000"/>
            <a:ext cx="2743200" cy="27432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03201563"/>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Algerian" pitchFamily="82" charset="0"/>
              </a:rPr>
              <a:t>Pair and Share</a:t>
            </a:r>
            <a:endParaRPr lang="en-US" dirty="0">
              <a:latin typeface="Algerian" pitchFamily="82" charset="0"/>
            </a:endParaRPr>
          </a:p>
        </p:txBody>
      </p:sp>
      <p:sp>
        <p:nvSpPr>
          <p:cNvPr id="3" name="Content Placeholder 2"/>
          <p:cNvSpPr>
            <a:spLocks noGrp="1"/>
          </p:cNvSpPr>
          <p:nvPr>
            <p:ph idx="1"/>
          </p:nvPr>
        </p:nvSpPr>
        <p:spPr/>
        <p:txBody>
          <a:bodyPr/>
          <a:lstStyle/>
          <a:p>
            <a:pPr marL="0" indent="0" algn="ctr">
              <a:buNone/>
            </a:pPr>
            <a:endParaRPr lang="en-US" i="1" dirty="0" smtClean="0">
              <a:solidFill>
                <a:schemeClr val="tx1"/>
              </a:solidFill>
            </a:endParaRPr>
          </a:p>
          <a:p>
            <a:pPr marL="0" indent="0" algn="ctr">
              <a:buNone/>
            </a:pPr>
            <a:endParaRPr lang="en-US" i="1" dirty="0">
              <a:solidFill>
                <a:schemeClr val="tx1"/>
              </a:solidFill>
            </a:endParaRPr>
          </a:p>
          <a:p>
            <a:pPr marL="0" indent="0" algn="ctr">
              <a:buNone/>
            </a:pPr>
            <a:endParaRPr lang="en-US" i="1" dirty="0" smtClean="0">
              <a:solidFill>
                <a:schemeClr val="tx1"/>
              </a:solidFill>
            </a:endParaRPr>
          </a:p>
          <a:p>
            <a:pPr marL="0" indent="0" algn="ctr">
              <a:buNone/>
            </a:pPr>
            <a:r>
              <a:rPr lang="en-US" i="1" dirty="0" smtClean="0">
                <a:solidFill>
                  <a:schemeClr val="tx1"/>
                </a:solidFill>
              </a:rPr>
              <a:t>What conclusions were you able to draw from the data? Share and discuss  these conclusions with your partner.</a:t>
            </a:r>
          </a:p>
        </p:txBody>
      </p:sp>
      <p:pic>
        <p:nvPicPr>
          <p:cNvPr id="4098" name="Picture 2" descr="C:\Users\Student #11\Desktop\imagesCA2J36YQ.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486399" y="3657600"/>
            <a:ext cx="3125787" cy="237559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06236881"/>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00100"/>
          </a:xfrm>
        </p:spPr>
        <p:txBody>
          <a:bodyPr/>
          <a:lstStyle/>
          <a:p>
            <a:r>
              <a:rPr lang="en-US" sz="3600" dirty="0" smtClean="0">
                <a:latin typeface="Algerian" pitchFamily="82" charset="0"/>
              </a:rPr>
              <a:t>Cause and effect</a:t>
            </a:r>
            <a:endParaRPr lang="en-US" sz="3600" dirty="0">
              <a:latin typeface="Algerian" pitchFamily="82" charset="0"/>
            </a:endParaRPr>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xmlns="" val="3837631678"/>
              </p:ext>
            </p:extLst>
          </p:nvPr>
        </p:nvGraphicFramePr>
        <p:xfrm>
          <a:off x="4800600" y="1600200"/>
          <a:ext cx="4038600" cy="2553789"/>
        </p:xfrm>
        <a:graphic>
          <a:graphicData uri="http://schemas.openxmlformats.org/drawingml/2006/table">
            <a:tbl>
              <a:tblPr firstRow="1" bandRow="1">
                <a:tableStyleId>{5C22544A-7EE6-4342-B048-85BDC9FD1C3A}</a:tableStyleId>
              </a:tblPr>
              <a:tblGrid>
                <a:gridCol w="4038600"/>
              </a:tblGrid>
              <a:tr h="359229">
                <a:tc>
                  <a:txBody>
                    <a:bodyPr/>
                    <a:lstStyle/>
                    <a:p>
                      <a:r>
                        <a:rPr lang="en-US" sz="1600" dirty="0" smtClean="0"/>
                        <a:t>Effects of low college graduation rates</a:t>
                      </a:r>
                      <a:endParaRPr lang="en-US" sz="1600" dirty="0"/>
                    </a:p>
                  </a:txBody>
                  <a:tcPr/>
                </a:tc>
              </a:tr>
              <a:tr h="359229">
                <a:tc>
                  <a:txBody>
                    <a:bodyPr/>
                    <a:lstStyle/>
                    <a:p>
                      <a:endParaRPr lang="en-US"/>
                    </a:p>
                  </a:txBody>
                  <a:tcPr/>
                </a:tc>
              </a:tr>
              <a:tr h="359229">
                <a:tc>
                  <a:txBody>
                    <a:bodyPr/>
                    <a:lstStyle/>
                    <a:p>
                      <a:endParaRPr lang="en-US"/>
                    </a:p>
                  </a:txBody>
                  <a:tcPr/>
                </a:tc>
              </a:tr>
              <a:tr h="359229">
                <a:tc>
                  <a:txBody>
                    <a:bodyPr/>
                    <a:lstStyle/>
                    <a:p>
                      <a:endParaRPr lang="en-US"/>
                    </a:p>
                  </a:txBody>
                  <a:tcPr/>
                </a:tc>
              </a:tr>
              <a:tr h="359229">
                <a:tc>
                  <a:txBody>
                    <a:bodyPr/>
                    <a:lstStyle/>
                    <a:p>
                      <a:endParaRPr lang="en-US"/>
                    </a:p>
                  </a:txBody>
                  <a:tcPr/>
                </a:tc>
              </a:tr>
              <a:tr h="359229">
                <a:tc>
                  <a:txBody>
                    <a:bodyPr/>
                    <a:lstStyle/>
                    <a:p>
                      <a:endParaRPr lang="en-US" dirty="0"/>
                    </a:p>
                  </a:txBody>
                  <a:tcPr/>
                </a:tc>
              </a:tr>
              <a:tr h="359229">
                <a:tc>
                  <a:txBody>
                    <a:bodyPr/>
                    <a:lstStyle/>
                    <a:p>
                      <a:endParaRPr lang="en-US" dirty="0"/>
                    </a:p>
                  </a:txBody>
                  <a:tcPr/>
                </a:tc>
              </a:tr>
            </a:tbl>
          </a:graphicData>
        </a:graphic>
      </p:graphicFrame>
      <p:graphicFrame>
        <p:nvGraphicFramePr>
          <p:cNvPr id="7" name="Content Placeholder 6"/>
          <p:cNvGraphicFramePr>
            <a:graphicFrameLocks noGrp="1"/>
          </p:cNvGraphicFramePr>
          <p:nvPr>
            <p:ph sz="quarter" idx="13"/>
            <p:extLst>
              <p:ext uri="{D42A27DB-BD31-4B8C-83A1-F6EECF244321}">
                <p14:modId xmlns:p14="http://schemas.microsoft.com/office/powerpoint/2010/main" xmlns="" val="2161341486"/>
              </p:ext>
            </p:extLst>
          </p:nvPr>
        </p:nvGraphicFramePr>
        <p:xfrm>
          <a:off x="304800" y="1600200"/>
          <a:ext cx="4041775" cy="2524760"/>
        </p:xfrm>
        <a:graphic>
          <a:graphicData uri="http://schemas.openxmlformats.org/drawingml/2006/table">
            <a:tbl>
              <a:tblPr firstRow="1" bandRow="1">
                <a:tableStyleId>{5C22544A-7EE6-4342-B048-85BDC9FD1C3A}</a:tableStyleId>
              </a:tblPr>
              <a:tblGrid>
                <a:gridCol w="4041775"/>
              </a:tblGrid>
              <a:tr h="304800">
                <a:tc>
                  <a:txBody>
                    <a:bodyPr/>
                    <a:lstStyle/>
                    <a:p>
                      <a:r>
                        <a:rPr lang="en-US" sz="1600" dirty="0" smtClean="0"/>
                        <a:t>Causes of low college graduation</a:t>
                      </a:r>
                      <a:r>
                        <a:rPr lang="en-US" sz="1600" baseline="0" dirty="0" smtClean="0"/>
                        <a:t> rates</a:t>
                      </a:r>
                      <a:endParaRPr lang="en-US" sz="1600" dirty="0"/>
                    </a:p>
                  </a:txBody>
                  <a:tcPr/>
                </a:tc>
              </a:tr>
              <a:tr h="304800">
                <a:tc>
                  <a:txBody>
                    <a:bodyPr/>
                    <a:lstStyle/>
                    <a:p>
                      <a:endParaRPr lang="en-US" sz="1600" dirty="0"/>
                    </a:p>
                  </a:txBody>
                  <a:tcPr/>
                </a:tc>
              </a:tr>
              <a:tr h="370840">
                <a:tc>
                  <a:txBody>
                    <a:bodyPr/>
                    <a:lstStyle/>
                    <a:p>
                      <a:endParaRPr lang="en-US" dirty="0"/>
                    </a:p>
                  </a:txBody>
                  <a:tcPr/>
                </a:tc>
              </a:tr>
              <a:tr h="370840">
                <a:tc>
                  <a:txBody>
                    <a:bodyPr/>
                    <a:lstStyle/>
                    <a:p>
                      <a:endParaRPr lang="en-US" dirty="0"/>
                    </a:p>
                  </a:txBody>
                  <a:tcPr/>
                </a:tc>
              </a:tr>
              <a:tr h="370840">
                <a:tc>
                  <a:txBody>
                    <a:bodyPr/>
                    <a:lstStyle/>
                    <a:p>
                      <a:endParaRPr lang="en-US"/>
                    </a:p>
                  </a:txBody>
                  <a:tcPr/>
                </a:tc>
              </a:tr>
              <a:tr h="370840">
                <a:tc>
                  <a:txBody>
                    <a:bodyPr/>
                    <a:lstStyle/>
                    <a:p>
                      <a:endParaRPr lang="en-US" dirty="0"/>
                    </a:p>
                  </a:txBody>
                  <a:tcPr/>
                </a:tc>
              </a:tr>
              <a:tr h="370840">
                <a:tc>
                  <a:txBody>
                    <a:bodyPr/>
                    <a:lstStyle/>
                    <a:p>
                      <a:endParaRPr lang="en-US" dirty="0"/>
                    </a:p>
                  </a:txBody>
                  <a:tcPr/>
                </a:tc>
              </a:tr>
            </a:tbl>
          </a:graphicData>
        </a:graphic>
      </p:graphicFrame>
      <p:sp>
        <p:nvSpPr>
          <p:cNvPr id="9" name="TextBox 8"/>
          <p:cNvSpPr txBox="1"/>
          <p:nvPr/>
        </p:nvSpPr>
        <p:spPr>
          <a:xfrm>
            <a:off x="1524000" y="762000"/>
            <a:ext cx="6400800" cy="369332"/>
          </a:xfrm>
          <a:prstGeom prst="rect">
            <a:avLst/>
          </a:prstGeom>
          <a:noFill/>
        </p:spPr>
        <p:txBody>
          <a:bodyPr wrap="square" rtlCol="0">
            <a:spAutoFit/>
          </a:bodyPr>
          <a:lstStyle/>
          <a:p>
            <a:r>
              <a:rPr lang="en-US" b="1" dirty="0" smtClean="0"/>
              <a:t>TASK: Create a cause and effect chart in your small groups.</a:t>
            </a:r>
            <a:endParaRPr lang="en-US" b="1" dirty="0"/>
          </a:p>
        </p:txBody>
      </p:sp>
    </p:spTree>
    <p:extLst>
      <p:ext uri="{BB962C8B-B14F-4D97-AF65-F5344CB8AC3E}">
        <p14:creationId xmlns:p14="http://schemas.microsoft.com/office/powerpoint/2010/main" xmlns="" val="2412550770"/>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latin typeface="Algerian" pitchFamily="82" charset="0"/>
              </a:rPr>
              <a:t>Research</a:t>
            </a:r>
            <a:r>
              <a:rPr lang="en-US" dirty="0" smtClean="0"/>
              <a:t> </a:t>
            </a:r>
            <a:endParaRPr lang="en-US" dirty="0"/>
          </a:p>
        </p:txBody>
      </p:sp>
      <p:sp>
        <p:nvSpPr>
          <p:cNvPr id="6" name="Content Placeholder 5"/>
          <p:cNvSpPr>
            <a:spLocks noGrp="1"/>
          </p:cNvSpPr>
          <p:nvPr>
            <p:ph idx="1"/>
          </p:nvPr>
        </p:nvSpPr>
        <p:spPr/>
        <p:txBody>
          <a:bodyPr/>
          <a:lstStyle/>
          <a:p>
            <a:r>
              <a:rPr lang="en-US" dirty="0" smtClean="0">
                <a:solidFill>
                  <a:schemeClr val="tx1"/>
                </a:solidFill>
              </a:rPr>
              <a:t>What are some policies that are currently in place?</a:t>
            </a:r>
          </a:p>
          <a:p>
            <a:endParaRPr lang="en-US" dirty="0">
              <a:solidFill>
                <a:schemeClr val="tx1"/>
              </a:solidFill>
            </a:endParaRPr>
          </a:p>
          <a:p>
            <a:pPr marL="0" indent="0">
              <a:buNone/>
            </a:pPr>
            <a:endParaRPr lang="en-US" dirty="0" smtClean="0">
              <a:solidFill>
                <a:schemeClr val="tx1"/>
              </a:solidFill>
            </a:endParaRPr>
          </a:p>
          <a:p>
            <a:r>
              <a:rPr lang="en-US" dirty="0" smtClean="0">
                <a:solidFill>
                  <a:schemeClr val="tx1"/>
                </a:solidFill>
              </a:rPr>
              <a:t>List the policies that you found, along with a brief summary about your opinion of each.</a:t>
            </a:r>
          </a:p>
          <a:p>
            <a:endParaRPr 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xmlns="" val="292282489"/>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gerian" pitchFamily="82" charset="0"/>
              </a:rPr>
              <a:t>GROUP WORK</a:t>
            </a:r>
            <a:endParaRPr lang="en-US" dirty="0">
              <a:latin typeface="Algerian" pitchFamily="82" charset="0"/>
            </a:endParaRPr>
          </a:p>
        </p:txBody>
      </p:sp>
      <p:sp>
        <p:nvSpPr>
          <p:cNvPr id="3" name="Content Placeholder 2"/>
          <p:cNvSpPr>
            <a:spLocks noGrp="1"/>
          </p:cNvSpPr>
          <p:nvPr>
            <p:ph idx="1"/>
          </p:nvPr>
        </p:nvSpPr>
        <p:spPr/>
        <p:txBody>
          <a:bodyPr/>
          <a:lstStyle/>
          <a:p>
            <a:endParaRPr lang="en-US" dirty="0" smtClean="0"/>
          </a:p>
          <a:p>
            <a:endParaRPr lang="en-US" dirty="0"/>
          </a:p>
          <a:p>
            <a:pPr marL="0" indent="0" algn="ctr">
              <a:buNone/>
            </a:pPr>
            <a:r>
              <a:rPr lang="en-US" dirty="0" smtClean="0">
                <a:solidFill>
                  <a:schemeClr val="tx1"/>
                </a:solidFill>
              </a:rPr>
              <a:t>Create 4 – 5 possible solutions within your groups. Use as many specific details as you can. </a:t>
            </a:r>
            <a:endParaRPr lang="en-US" dirty="0">
              <a:solidFill>
                <a:schemeClr val="tx1"/>
              </a:solidFill>
            </a:endParaRPr>
          </a:p>
        </p:txBody>
      </p:sp>
    </p:spTree>
    <p:extLst>
      <p:ext uri="{BB962C8B-B14F-4D97-AF65-F5344CB8AC3E}">
        <p14:creationId xmlns:p14="http://schemas.microsoft.com/office/powerpoint/2010/main" xmlns="" val="2304118343"/>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3446" y="0"/>
            <a:ext cx="9120554" cy="6858000"/>
          </a:xfrm>
        </p:spPr>
        <p:txBody>
          <a:bodyPr/>
          <a:lstStyle/>
          <a:p>
            <a:pPr marL="0" indent="0" algn="ctr">
              <a:buNone/>
            </a:pPr>
            <a:r>
              <a:rPr lang="en-US" sz="5400" b="1" dirty="0" smtClean="0">
                <a:latin typeface="Algerian" pitchFamily="82" charset="0"/>
              </a:rPr>
              <a:t>WHICH SOLUTION IS THE BEST? </a:t>
            </a:r>
          </a:p>
          <a:p>
            <a:pPr marL="0" indent="0" algn="ctr">
              <a:buNone/>
            </a:pPr>
            <a:endParaRPr lang="en-US" sz="5400" b="1" dirty="0" smtClean="0">
              <a:latin typeface="Algerian" pitchFamily="82" charset="0"/>
            </a:endParaRPr>
          </a:p>
          <a:p>
            <a:pPr marL="0" indent="0" algn="ctr">
              <a:buNone/>
            </a:pPr>
            <a:r>
              <a:rPr lang="en-US" sz="4400" dirty="0" smtClean="0">
                <a:solidFill>
                  <a:schemeClr val="tx1"/>
                </a:solidFill>
              </a:rPr>
              <a:t>**Remember to measure both feasibility and effectiveness**</a:t>
            </a:r>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xmlns="" val="2544407530"/>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202</TotalTime>
  <Words>340</Words>
  <Application>Microsoft Office PowerPoint</Application>
  <PresentationFormat>On-screen Show (4:3)</PresentationFormat>
  <Paragraphs>62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Executive</vt:lpstr>
      <vt:lpstr>                                              Low Graduation rates in cuny schools</vt:lpstr>
      <vt:lpstr>SIX STEPS OF PPA (Public Policy Analyst)</vt:lpstr>
      <vt:lpstr>Do Now   In your groups discuss the following question:</vt:lpstr>
      <vt:lpstr>Slide 4</vt:lpstr>
      <vt:lpstr>Pair and Share</vt:lpstr>
      <vt:lpstr>Cause and effect</vt:lpstr>
      <vt:lpstr>Research </vt:lpstr>
      <vt:lpstr>GROUP WORK</vt:lpstr>
      <vt:lpstr>Slide 9</vt:lpstr>
      <vt:lpstr>Slide 10</vt:lpstr>
      <vt:lpstr>EXIT TICKET</vt:lpstr>
      <vt:lpstr>HOMEWORK</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Low College Graduation Rates in New York State.</dc:title>
  <dc:creator>admin</dc:creator>
  <cp:lastModifiedBy>ann nigro</cp:lastModifiedBy>
  <cp:revision>17</cp:revision>
  <dcterms:created xsi:type="dcterms:W3CDTF">2015-02-17T15:10:46Z</dcterms:created>
  <dcterms:modified xsi:type="dcterms:W3CDTF">2015-02-23T23:16:10Z</dcterms:modified>
</cp:coreProperties>
</file>