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5" r:id="rId4"/>
    <p:sldId id="273" r:id="rId5"/>
    <p:sldId id="274" r:id="rId6"/>
    <p:sldId id="260" r:id="rId7"/>
    <p:sldId id="269" r:id="rId8"/>
    <p:sldId id="270" r:id="rId9"/>
    <p:sldId id="265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9F98C-639F-4DC4-9B47-B696870E5A85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AC837-D2DE-4EA1-AE8B-61988F7D1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08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75EA6E-E196-4401-937A-108E14A5098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C20373-69AE-48A8-911A-CD30516B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196027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elc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ei.columbia.edu/2014/01/15/public-schools-lead-charge-for-environmental-refor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cycle.net/2013/12/20/new-nyc-food-waste-recycling-law-will-have-a-national-impact-say-american-biogas-and-composting-groups/" TargetMode="External"/><Relationship Id="rId2" Type="http://schemas.openxmlformats.org/officeDocument/2006/relationships/hyperlink" Target="http://www.epa.gov/region2/webinars/pdfs/Cafeteria_Waste_Webinar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rownyc.org/recycling/fact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wnyc.org/recyclingchamp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771670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514600"/>
            <a:ext cx="3581400" cy="170216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Trouble </a:t>
            </a:r>
            <a:r>
              <a:rPr lang="en-US" sz="2800" dirty="0" smtClean="0">
                <a:solidFill>
                  <a:schemeClr val="tx1"/>
                </a:solidFill>
              </a:rPr>
              <a:t>with Waste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20035" cy="152252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</a:t>
            </a:r>
          </a:p>
          <a:p>
            <a:pPr algn="ctr"/>
            <a:r>
              <a:rPr lang="en-US" sz="1700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Cynthia Thomas</a:t>
            </a:r>
          </a:p>
          <a:p>
            <a:pPr algn="ctr"/>
            <a:r>
              <a:rPr lang="en-US" sz="1700" i="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Ditmas</a:t>
            </a:r>
            <a:r>
              <a:rPr lang="en-US" sz="1700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IS 62</a:t>
            </a:r>
          </a:p>
          <a:p>
            <a:pPr algn="ctr"/>
            <a:r>
              <a:rPr lang="en-US" sz="1700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Cthomas21@schools.nyc.gov</a:t>
            </a:r>
          </a:p>
          <a:p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708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28908" cy="392474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Using the information you and your partners have obtained about the existing policy and the factors contributing to </a:t>
            </a:r>
            <a:r>
              <a:rPr lang="en-US" sz="1800" dirty="0" smtClean="0"/>
              <a:t>waste generation at </a:t>
            </a:r>
            <a:r>
              <a:rPr lang="en-US" sz="1800" dirty="0" err="1" smtClean="0"/>
              <a:t>Ditmas</a:t>
            </a:r>
            <a:r>
              <a:rPr lang="en-US" sz="1800" dirty="0" smtClean="0"/>
              <a:t>, come up with three </a:t>
            </a:r>
            <a:r>
              <a:rPr lang="en-US" sz="1800" dirty="0" smtClean="0"/>
              <a:t>possible </a:t>
            </a:r>
            <a:r>
              <a:rPr lang="en-US" sz="1800" dirty="0" smtClean="0"/>
              <a:t>solutions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Find out what other schools are doing to recycle, decide on what you will work best for </a:t>
            </a:r>
            <a:r>
              <a:rPr lang="en-US" sz="1800" dirty="0" err="1" smtClean="0"/>
              <a:t>Ditmas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vimeo.com/41960276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231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The best solution will be the most effective  and feasible </a:t>
            </a:r>
            <a:r>
              <a:rPr lang="en-US" sz="1800" dirty="0" smtClean="0"/>
              <a:t>(one </a:t>
            </a:r>
            <a:r>
              <a:rPr lang="en-US" sz="1800" dirty="0"/>
              <a:t>that is easiest to carry out)</a:t>
            </a:r>
          </a:p>
          <a:p>
            <a:pPr marL="68580" indent="0">
              <a:buNone/>
            </a:pPr>
            <a:endParaRPr lang="en-US" sz="1800" dirty="0"/>
          </a:p>
          <a:p>
            <a:r>
              <a:rPr lang="en-US" sz="1800" dirty="0"/>
              <a:t>Organize your possible solutions in this worksheet, rank choices 1</a:t>
            </a:r>
            <a:r>
              <a:rPr lang="en-US" sz="1800" dirty="0" smtClean="0"/>
              <a:t>, 2 </a:t>
            </a:r>
            <a:r>
              <a:rPr lang="en-US" sz="1800" dirty="0"/>
              <a:t>and </a:t>
            </a:r>
            <a:r>
              <a:rPr lang="en-US" sz="1800" dirty="0" smtClean="0"/>
              <a:t>3</a:t>
            </a:r>
          </a:p>
          <a:p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Worksheet6.doc</a:t>
            </a:r>
            <a:endParaRPr lang="en-US" sz="1800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98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Public 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/>
              <a:t>Gather Evidence</a:t>
            </a:r>
          </a:p>
          <a:p>
            <a:r>
              <a:rPr lang="en-US" dirty="0"/>
              <a:t>Identify the </a:t>
            </a:r>
            <a:r>
              <a:rPr lang="en-US" dirty="0" smtClean="0"/>
              <a:t>Causes</a:t>
            </a:r>
            <a:endParaRPr lang="en-US" dirty="0"/>
          </a:p>
          <a:p>
            <a:r>
              <a:rPr lang="en-US" dirty="0"/>
              <a:t>Evaluate an Existing Policy</a:t>
            </a:r>
          </a:p>
          <a:p>
            <a:r>
              <a:rPr lang="en-US" dirty="0"/>
              <a:t>Develop Solutions</a:t>
            </a:r>
          </a:p>
          <a:p>
            <a:r>
              <a:rPr lang="en-US" dirty="0"/>
              <a:t>Select the </a:t>
            </a:r>
            <a:r>
              <a:rPr lang="en-US" dirty="0" smtClean="0"/>
              <a:t>Best </a:t>
            </a:r>
            <a:r>
              <a:rPr lang="en-US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332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Ditmas</a:t>
            </a:r>
            <a:r>
              <a:rPr lang="en-US" sz="2000" dirty="0" smtClean="0"/>
              <a:t> IS 62 produces too much waste that contributes to NYC’s production of greenhouse gases.</a:t>
            </a:r>
          </a:p>
          <a:p>
            <a:r>
              <a:rPr lang="en-US" sz="2000" dirty="0"/>
              <a:t>Schools contribute to the solid waste that is disposed of in landfills</a:t>
            </a:r>
          </a:p>
          <a:p>
            <a:r>
              <a:rPr lang="en-US" sz="2000" dirty="0" smtClean="0"/>
              <a:t>Non-biodegradable </a:t>
            </a:r>
            <a:r>
              <a:rPr lang="en-US" sz="2000" dirty="0"/>
              <a:t>waste contributes to greenhouse gases in the atmosphere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3074" name="Picture 2" descr="C:\Users\Cynthia\Downloads\photo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1721506" cy="162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ynthia\Downloads\photo 2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3840" y="4648200"/>
            <a:ext cx="2158160" cy="161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756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Whose problem is it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34623"/>
            <a:ext cx="6777317" cy="350897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You have learned that  matter is neither created or lost.</a:t>
            </a:r>
          </a:p>
          <a:p>
            <a:r>
              <a:rPr lang="en-US" sz="2200" dirty="0" smtClean="0"/>
              <a:t>Waste is usually a stinky kind of matter that everyone would like to toss and forget</a:t>
            </a:r>
          </a:p>
          <a:p>
            <a:r>
              <a:rPr lang="en-US" sz="2200" dirty="0" smtClean="0"/>
              <a:t>Waste doesn’t go away, it just goes </a:t>
            </a:r>
            <a:r>
              <a:rPr lang="en-US" sz="2200" i="1" dirty="0" smtClean="0"/>
              <a:t>“</a:t>
            </a:r>
            <a:r>
              <a:rPr lang="en-US" sz="2200" b="1" i="1" dirty="0" smtClean="0"/>
              <a:t>somewhere</a:t>
            </a:r>
            <a:r>
              <a:rPr lang="en-US" sz="2200" b="1" dirty="0" smtClean="0"/>
              <a:t>” </a:t>
            </a:r>
            <a:r>
              <a:rPr lang="en-US" sz="2200" dirty="0" smtClean="0"/>
              <a:t>else</a:t>
            </a:r>
          </a:p>
          <a:p>
            <a:r>
              <a:rPr lang="en-US" sz="2200" dirty="0" smtClean="0"/>
              <a:t>If </a:t>
            </a:r>
            <a:r>
              <a:rPr lang="en-US" sz="2200" b="1" i="1" dirty="0" smtClean="0"/>
              <a:t>we</a:t>
            </a:r>
            <a:r>
              <a:rPr lang="en-US" sz="2200" dirty="0" smtClean="0"/>
              <a:t> do not change how </a:t>
            </a:r>
            <a:r>
              <a:rPr lang="en-US" sz="2200" b="1" i="1" dirty="0" smtClean="0"/>
              <a:t>we</a:t>
            </a:r>
            <a:r>
              <a:rPr lang="en-US" sz="2200" dirty="0" smtClean="0"/>
              <a:t> get rid of  </a:t>
            </a:r>
            <a:r>
              <a:rPr lang="en-US" sz="2200" b="1" i="1" dirty="0" smtClean="0"/>
              <a:t>our</a:t>
            </a:r>
            <a:r>
              <a:rPr lang="en-US" sz="2200" dirty="0" smtClean="0"/>
              <a:t> waste </a:t>
            </a:r>
            <a:r>
              <a:rPr lang="en-US" sz="2200" b="1" i="1" dirty="0" smtClean="0"/>
              <a:t>we’ll</a:t>
            </a:r>
            <a:r>
              <a:rPr lang="en-US" sz="2200" dirty="0" smtClean="0"/>
              <a:t> have “</a:t>
            </a:r>
            <a:r>
              <a:rPr lang="en-US" sz="2200" b="1" i="1" dirty="0" smtClean="0"/>
              <a:t>nowhere”</a:t>
            </a:r>
            <a:r>
              <a:rPr lang="en-US" sz="2200" b="1" dirty="0" smtClean="0"/>
              <a:t> </a:t>
            </a:r>
            <a:r>
              <a:rPr lang="en-US" sz="2200" dirty="0" smtClean="0"/>
              <a:t>to put it.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42587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How Big a Deal is This?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762000" y="1981200"/>
            <a:ext cx="7696200" cy="4267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NYC generates over 12,000 tons of garbage per year</a:t>
            </a:r>
          </a:p>
          <a:p>
            <a:r>
              <a:rPr lang="en-US" sz="1600" dirty="0" smtClean="0"/>
              <a:t>It costs NYC over $300 million dollars to </a:t>
            </a:r>
            <a:r>
              <a:rPr lang="en-US" sz="1600" i="1" dirty="0" smtClean="0"/>
              <a:t>transport i</a:t>
            </a:r>
            <a:r>
              <a:rPr lang="en-US" sz="1600" dirty="0" smtClean="0"/>
              <a:t>t out of state to be dumped in landfills </a:t>
            </a:r>
          </a:p>
          <a:p>
            <a:r>
              <a:rPr lang="en-US" sz="1600" dirty="0" smtClean="0"/>
              <a:t>Co2, is released from the trucks making these deliveries</a:t>
            </a:r>
          </a:p>
          <a:p>
            <a:r>
              <a:rPr lang="en-US" sz="1600" dirty="0" smtClean="0"/>
              <a:t>When food waste is disposed of with plastic and other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non-biodegradable ideal conditions are set up for, methane 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producing bacteria to thrive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  <a:p>
            <a:r>
              <a:rPr lang="en-US" sz="1600" dirty="0" smtClean="0"/>
              <a:t>Carbon dioxide and methane  are greenhouses gases</a:t>
            </a:r>
          </a:p>
          <a:p>
            <a:pPr marL="68580" indent="0">
              <a:buNone/>
            </a:pPr>
            <a:endParaRPr lang="en-US" sz="1600" dirty="0" smtClean="0"/>
          </a:p>
          <a:p>
            <a:r>
              <a:rPr lang="en-US" sz="1600" dirty="0">
                <a:hlinkClick r:id="rId2"/>
              </a:rPr>
              <a:t>http://blogs.ei.columbia.edu/2014/01/15/public-schools-lead-charge-for-environmental-reform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blogs.ei.columbia.edu/2014/01/15/public-schools-lead-charge-for-environmental-reform/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25194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dirty="0"/>
              <a:t>Gather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4876800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700" dirty="0" smtClean="0"/>
              <a:t>Look around and  notice how </a:t>
            </a:r>
            <a:r>
              <a:rPr lang="en-US" sz="1700" dirty="0" smtClean="0"/>
              <a:t>many </a:t>
            </a:r>
            <a:r>
              <a:rPr lang="en-US" sz="1700" dirty="0" smtClean="0"/>
              <a:t>items are in the trash.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/>
              <a:t>In the cafeteria food waste </a:t>
            </a:r>
            <a:r>
              <a:rPr lang="en-US" sz="1700" dirty="0" smtClean="0"/>
              <a:t>is mixed </a:t>
            </a:r>
            <a:r>
              <a:rPr lang="en-US" sz="1700" dirty="0"/>
              <a:t>in with recyclable and non-recyclable </a:t>
            </a:r>
            <a:r>
              <a:rPr lang="en-US" sz="1700" dirty="0" smtClean="0"/>
              <a:t>items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/>
              <a:t>How big is the problem? These sites will give you information</a:t>
            </a:r>
            <a:r>
              <a:rPr lang="en-US" sz="17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u="sng" dirty="0">
                <a:hlinkClick r:id="rId2"/>
              </a:rPr>
              <a:t>http://</a:t>
            </a:r>
            <a:r>
              <a:rPr lang="en-US" sz="1700" u="sng" dirty="0" smtClean="0">
                <a:hlinkClick r:id="rId2"/>
              </a:rPr>
              <a:t>www.epa.gov/region2/webinars/pdfs/Cafeteria_Waste_Webinar.pdf</a:t>
            </a:r>
            <a:endParaRPr lang="en-US" sz="17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500" dirty="0" smtClean="0">
                <a:hlinkClick r:id="rId3"/>
              </a:rPr>
              <a:t>http</a:t>
            </a:r>
            <a:r>
              <a:rPr lang="en-US" sz="1500" dirty="0">
                <a:hlinkClick r:id="rId3"/>
              </a:rPr>
              <a:t>://www.biocycle.net/2013/12/20/new-nyc-food-waste-recycling-law-will-have-a-national-impact-say-american-biogas-and-composting-groups</a:t>
            </a:r>
            <a:r>
              <a:rPr lang="en-US" sz="1500" dirty="0" smtClean="0">
                <a:hlinkClick r:id="rId3"/>
              </a:rPr>
              <a:t>/</a:t>
            </a:r>
            <a:endParaRPr lang="en-US" sz="1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500" dirty="0">
                <a:hlinkClick r:id="rId4"/>
              </a:rPr>
              <a:t>http://www.grownyc.org/recycling/facts</a:t>
            </a:r>
            <a:endParaRPr lang="en-US" sz="1500" dirty="0"/>
          </a:p>
          <a:p>
            <a:pPr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endParaRPr lang="en-US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2362200"/>
            <a:ext cx="2620565" cy="3494087"/>
          </a:xfrm>
        </p:spPr>
      </p:pic>
    </p:spTree>
    <p:extLst>
      <p:ext uri="{BB962C8B-B14F-4D97-AF65-F5344CB8AC3E}">
        <p14:creationId xmlns:p14="http://schemas.microsoft.com/office/powerpoint/2010/main" xmlns="" val="227483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factors contribute to the </a:t>
            </a:r>
            <a:r>
              <a:rPr lang="en-US" sz="2000" dirty="0" smtClean="0"/>
              <a:t>waste at </a:t>
            </a:r>
            <a:r>
              <a:rPr lang="en-US" sz="2000" dirty="0" err="1" smtClean="0"/>
              <a:t>Ditmas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r>
              <a:rPr lang="en-US" sz="2000" dirty="0" smtClean="0"/>
              <a:t>Create </a:t>
            </a:r>
            <a:r>
              <a:rPr lang="en-US" sz="2000" dirty="0" smtClean="0"/>
              <a:t>a survey to determine what students and staff know about </a:t>
            </a:r>
            <a:r>
              <a:rPr lang="en-US" sz="2000" dirty="0" smtClean="0"/>
              <a:t>the waste at </a:t>
            </a:r>
            <a:r>
              <a:rPr lang="en-US" sz="2000" dirty="0" err="1" smtClean="0"/>
              <a:t>Ditmas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	 Include 3-5 questions that might help you  determine what is contributing to this problem.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10016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Evaluate </a:t>
            </a:r>
            <a:r>
              <a:rPr lang="en-US" dirty="0"/>
              <a:t>Existing Policy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is the </a:t>
            </a:r>
            <a:r>
              <a:rPr lang="en-US" dirty="0" smtClean="0"/>
              <a:t>existing policy for recycling in NYC public </a:t>
            </a:r>
            <a:r>
              <a:rPr lang="en-US" dirty="0" smtClean="0"/>
              <a:t>schools?</a:t>
            </a:r>
            <a:endParaRPr lang="en-US" dirty="0" smtClean="0"/>
          </a:p>
          <a:p>
            <a:r>
              <a:rPr lang="en-US" dirty="0" smtClean="0"/>
              <a:t>Determine what is required by the various </a:t>
            </a:r>
            <a:r>
              <a:rPr lang="en-US" dirty="0" smtClean="0"/>
              <a:t>individuals.</a:t>
            </a:r>
            <a:endParaRPr lang="en-US" dirty="0" smtClean="0"/>
          </a:p>
          <a:p>
            <a:r>
              <a:rPr lang="en-US" dirty="0" smtClean="0"/>
              <a:t>Determine how the existing policy is supposed to be </a:t>
            </a:r>
            <a:r>
              <a:rPr lang="en-US" dirty="0" smtClean="0"/>
              <a:t>implemented.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This website gives detailed information</a:t>
            </a: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www.grownyc.org/recyclingchampions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105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err="1" smtClean="0"/>
              <a:t>Ditmas</a:t>
            </a:r>
            <a:r>
              <a:rPr lang="en-US" dirty="0" smtClean="0"/>
              <a:t> IS 62 is part of a pilot  program to recycle organic waste. Food waste from the cafeteria is disposed of in a brown bin and each night  a DSNY truck picks up our food waste.</a:t>
            </a:r>
          </a:p>
          <a:p>
            <a:r>
              <a:rPr lang="en-US" dirty="0" smtClean="0"/>
              <a:t>Success with initiative requires all members of the school community to “pitch in”</a:t>
            </a:r>
            <a:endParaRPr lang="en-US" dirty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14188</TotalTime>
  <Words>484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The Trouble with Waste</vt:lpstr>
      <vt:lpstr>Public Policy Analysis</vt:lpstr>
      <vt:lpstr>The Problem</vt:lpstr>
      <vt:lpstr>Whose problem is it anyway?</vt:lpstr>
      <vt:lpstr>How Big a Deal is This?</vt:lpstr>
      <vt:lpstr>Gather Evidence</vt:lpstr>
      <vt:lpstr>Identify the Causes</vt:lpstr>
      <vt:lpstr>  Evaluate Existing Policy </vt:lpstr>
      <vt:lpstr>Composting</vt:lpstr>
      <vt:lpstr>Develop Solutions</vt:lpstr>
      <vt:lpstr>Select the Best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Trouble with Recycling @ Ditmas IS62</dc:title>
  <dc:creator>admin</dc:creator>
  <cp:lastModifiedBy>ann nigro</cp:lastModifiedBy>
  <cp:revision>70</cp:revision>
  <dcterms:created xsi:type="dcterms:W3CDTF">2014-02-19T17:03:34Z</dcterms:created>
  <dcterms:modified xsi:type="dcterms:W3CDTF">2014-04-10T16:03:54Z</dcterms:modified>
</cp:coreProperties>
</file>