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72" r:id="rId7"/>
    <p:sldId id="273" r:id="rId8"/>
    <p:sldId id="260" r:id="rId9"/>
    <p:sldId id="264" r:id="rId10"/>
    <p:sldId id="261" r:id="rId11"/>
    <p:sldId id="263" r:id="rId12"/>
    <p:sldId id="265" r:id="rId13"/>
    <p:sldId id="267" r:id="rId14"/>
    <p:sldId id="266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2A-2102-4530-AE07-68C37ED8AB12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52EB31-6222-49D3-A0B7-28A20125BA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2A-2102-4530-AE07-68C37ED8AB12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EB31-6222-49D3-A0B7-28A20125B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2A-2102-4530-AE07-68C37ED8AB12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EB31-6222-49D3-A0B7-28A20125B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2A-2102-4530-AE07-68C37ED8AB12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EB31-6222-49D3-A0B7-28A20125B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2A-2102-4530-AE07-68C37ED8AB12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EB31-6222-49D3-A0B7-28A20125B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2A-2102-4530-AE07-68C37ED8AB12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EB31-6222-49D3-A0B7-28A20125BA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2A-2102-4530-AE07-68C37ED8AB12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EB31-6222-49D3-A0B7-28A20125BA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2A-2102-4530-AE07-68C37ED8AB12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EB31-6222-49D3-A0B7-28A20125B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2A-2102-4530-AE07-68C37ED8AB12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EB31-6222-49D3-A0B7-28A20125B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2A-2102-4530-AE07-68C37ED8AB12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EB31-6222-49D3-A0B7-28A20125B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092A-2102-4530-AE07-68C37ED8AB12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EB31-6222-49D3-A0B7-28A20125B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225092A-2102-4530-AE07-68C37ED8AB12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C52EB31-6222-49D3-A0B7-28A20125BA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www2.maxwell.syr.edu/plegal/TIPS/select.html" TargetMode="External"/><Relationship Id="rId7" Type="http://schemas.openxmlformats.org/officeDocument/2006/relationships/hyperlink" Target="http://www2.maxwell.syr.edu/plegal/TIPS/solutions.html" TargetMode="External"/><Relationship Id="rId2" Type="http://schemas.openxmlformats.org/officeDocument/2006/relationships/hyperlink" Target="http://www2.maxwell.syr.edu/plegal/TIPS/bestsol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2.maxwell.syr.edu/plegal/TIPS/existing.html" TargetMode="External"/><Relationship Id="rId5" Type="http://schemas.openxmlformats.org/officeDocument/2006/relationships/hyperlink" Target="http://www2.maxwell.syr.edu/plegal/TIPS/identify.html" TargetMode="External"/><Relationship Id="rId4" Type="http://schemas.openxmlformats.org/officeDocument/2006/relationships/hyperlink" Target="http://www2.maxwell.syr.edu/plegal/TIPS/gather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3999" cy="232656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BULLYING </a:t>
            </a:r>
            <a:br>
              <a:rPr lang="en-US" dirty="0" smtClean="0"/>
            </a:br>
            <a:r>
              <a:rPr lang="en-US" b="0" dirty="0">
                <a:effectLst/>
              </a:rPr>
              <a:t>Marilyn David </a:t>
            </a:r>
            <a:r>
              <a:rPr lang="en-US" b="0" dirty="0" smtClean="0">
                <a:effectLst/>
              </a:rPr>
              <a:t>IVDU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a typeface="ＭＳ Ｐゴシック" pitchFamily="34" charset="-128"/>
              </a:rPr>
              <a:t>Created by:</a:t>
            </a:r>
          </a:p>
          <a:p>
            <a:r>
              <a:rPr lang="en-US" dirty="0" smtClean="0"/>
              <a:t>Joseph </a:t>
            </a:r>
            <a:r>
              <a:rPr lang="en-US" dirty="0" err="1" smtClean="0"/>
              <a:t>Shimonov</a:t>
            </a:r>
            <a:endParaRPr lang="en-US" dirty="0" smtClean="0"/>
          </a:p>
          <a:p>
            <a:r>
              <a:rPr lang="en-US" dirty="0" smtClean="0"/>
              <a:t>Joe.Shimonov@gmail.com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397" y="3810000"/>
            <a:ext cx="721639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Using Public </a:t>
            </a:r>
            <a:r>
              <a:rPr lang="en-US" b="1" dirty="0"/>
              <a:t>Policy </a:t>
            </a:r>
            <a:r>
              <a:rPr lang="en-US" b="1" dirty="0" smtClean="0"/>
              <a:t>Analyst (PPA) Approach for social problems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1179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Visual Graphing of Bullying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543800" cy="4989686"/>
          </a:xfrm>
        </p:spPr>
      </p:pic>
      <p:sp>
        <p:nvSpPr>
          <p:cNvPr id="6" name="TextBox 5"/>
          <p:cNvSpPr txBox="1"/>
          <p:nvPr/>
        </p:nvSpPr>
        <p:spPr>
          <a:xfrm>
            <a:off x="304800" y="6553200"/>
            <a:ext cx="8090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Source: http://forfreepsychology.wordpress.com/2013/08/02/new-link-between-bullying-adverse-legal-consequences</a:t>
            </a:r>
            <a:r>
              <a:rPr lang="en-US" sz="1200" dirty="0" smtClean="0"/>
              <a:t>/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40181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oper Black" pitchFamily="18" charset="0"/>
              </a:rPr>
              <a:t>Identify the Causes</a:t>
            </a:r>
            <a:endParaRPr lang="en-US" sz="3200" dirty="0">
              <a:latin typeface="Cooper Black" pitchFamily="18" charset="0"/>
            </a:endParaRPr>
          </a:p>
        </p:txBody>
      </p:sp>
      <p:pic>
        <p:nvPicPr>
          <p:cNvPr id="3074" name="Picture 2" descr="C:\Users\Student #14\AppData\Local\Microsoft\Windows\Temporary Internet Files\Content.IE5\X830UJ4G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709"/>
            <a:ext cx="3439834" cy="3372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udent #14\AppData\Local\Microsoft\Windows\Temporary Internet Files\Content.IE5\DI04C6W6\dglxasset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3886200"/>
            <a:ext cx="2743200" cy="2789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22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 that we know what bullying is, how can we identify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4000" dirty="0"/>
              <a:t>Why are certain students targeted and bullied?</a:t>
            </a:r>
          </a:p>
          <a:p>
            <a:pPr>
              <a:buFont typeface="Wingdings" pitchFamily="2" charset="2"/>
              <a:buNone/>
            </a:pPr>
            <a:endParaRPr lang="en-US" sz="4000" dirty="0"/>
          </a:p>
          <a:p>
            <a:pPr>
              <a:buFont typeface="Arial" pitchFamily="34" charset="0"/>
              <a:buChar char="•"/>
            </a:pPr>
            <a:r>
              <a:rPr lang="en-US" sz="4000" dirty="0"/>
              <a:t>What causes someone to be a bully?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965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oper Black" pitchFamily="18" charset="0"/>
              </a:rPr>
              <a:t>Evaluate an Existing Policy</a:t>
            </a:r>
            <a:endParaRPr lang="en-US" sz="3200" dirty="0">
              <a:latin typeface="Cooper Black" pitchFamily="18" charset="0"/>
            </a:endParaRPr>
          </a:p>
        </p:txBody>
      </p:sp>
      <p:pic>
        <p:nvPicPr>
          <p:cNvPr id="4099" name="Picture 3" descr="C:\Users\Student #14\AppData\Local\Microsoft\Windows\Temporary Internet Files\Content.IE5\DI04C6W6\MC9002310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3686269" cy="2530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67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can </a:t>
            </a:r>
            <a:r>
              <a:rPr lang="en-US" dirty="0"/>
              <a:t>we prevent BULLYING at our school.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smtClean="0"/>
              <a:t>Explain and define our existing policy of bullying at our school.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2841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oper Black" pitchFamily="18" charset="0"/>
              </a:rPr>
              <a:t>Develop Solutions</a:t>
            </a:r>
            <a:endParaRPr lang="en-US" sz="3200" dirty="0">
              <a:latin typeface="Cooper Black" pitchFamily="18" charset="0"/>
            </a:endParaRPr>
          </a:p>
        </p:txBody>
      </p:sp>
      <p:pic>
        <p:nvPicPr>
          <p:cNvPr id="5122" name="Picture 2" descr="C:\Users\Student #14\AppData\Local\Microsoft\Windows\Temporary Internet Files\Content.IE5\DI04C6W6\MP9004422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1678892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tudent #14\AppData\Local\Microsoft\Windows\Temporary Internet Files\Content.IE5\X830UJ4G\MC9000822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804111" cy="1861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tudent #14\AppData\Local\Microsoft\Windows\Temporary Internet Files\Content.IE5\DI04C6W6\MC90043927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478" y="4263847"/>
            <a:ext cx="3301936" cy="2478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67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Developing Solutions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1"/>
            <a:ext cx="7315200" cy="14478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The best way to develop solutions for any issue, is to put yourself in their place. </a:t>
            </a:r>
          </a:p>
          <a:p>
            <a:endParaRPr lang="en-US" dirty="0"/>
          </a:p>
        </p:txBody>
      </p:sp>
      <p:pic>
        <p:nvPicPr>
          <p:cNvPr id="6146" name="Picture 2" descr="C:\Users\Student #14\AppData\Local\Microsoft\Windows\Temporary Internet Files\Content.IE5\DI04C6W6\MP9004317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36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962400"/>
            <a:ext cx="260840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would you feel if </a:t>
            </a:r>
          </a:p>
          <a:p>
            <a:r>
              <a:rPr lang="en-US" dirty="0"/>
              <a:t>y</a:t>
            </a:r>
            <a:r>
              <a:rPr lang="en-US" dirty="0" smtClean="0"/>
              <a:t>ou were being bullied?</a:t>
            </a:r>
          </a:p>
          <a:p>
            <a:endParaRPr lang="en-US" dirty="0"/>
          </a:p>
          <a:p>
            <a:r>
              <a:rPr lang="en-US" dirty="0" smtClean="0"/>
              <a:t>What would you do to </a:t>
            </a:r>
          </a:p>
          <a:p>
            <a:r>
              <a:rPr lang="en-US" dirty="0"/>
              <a:t>b</a:t>
            </a:r>
            <a:r>
              <a:rPr lang="en-US" dirty="0" smtClean="0"/>
              <a:t>ully? </a:t>
            </a:r>
          </a:p>
          <a:p>
            <a:endParaRPr lang="en-US" dirty="0"/>
          </a:p>
          <a:p>
            <a:r>
              <a:rPr lang="en-US" dirty="0" smtClean="0"/>
              <a:t>What would you do to </a:t>
            </a:r>
          </a:p>
          <a:p>
            <a:r>
              <a:rPr lang="en-US" dirty="0"/>
              <a:t>t</a:t>
            </a:r>
            <a:r>
              <a:rPr lang="en-US" dirty="0" smtClean="0"/>
              <a:t>he one who is being </a:t>
            </a:r>
          </a:p>
          <a:p>
            <a:r>
              <a:rPr lang="en-US" dirty="0"/>
              <a:t>b</a:t>
            </a:r>
            <a:r>
              <a:rPr lang="en-US" dirty="0" smtClean="0"/>
              <a:t>ullied?</a:t>
            </a:r>
          </a:p>
        </p:txBody>
      </p:sp>
    </p:spTree>
    <p:extLst>
      <p:ext uri="{BB962C8B-B14F-4D97-AF65-F5344CB8AC3E}">
        <p14:creationId xmlns="" xmlns:p14="http://schemas.microsoft.com/office/powerpoint/2010/main" val="32414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oper Black" pitchFamily="18" charset="0"/>
              </a:rPr>
              <a:t>Select the Best Solution</a:t>
            </a:r>
            <a:endParaRPr lang="en-US" sz="3200" dirty="0">
              <a:latin typeface="Cooper Black" pitchFamily="18" charset="0"/>
            </a:endParaRPr>
          </a:p>
        </p:txBody>
      </p:sp>
      <p:pic>
        <p:nvPicPr>
          <p:cNvPr id="7170" name="Picture 2" descr="C:\Users\Student #14\AppData\Local\Microsoft\Windows\Temporary Internet Files\Content.IE5\2LXRYJHT\MP90044217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5117769" cy="4546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06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88874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Feasibility vs. Effectiveness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1519288"/>
              </p:ext>
            </p:extLst>
          </p:nvPr>
        </p:nvGraphicFramePr>
        <p:xfrm>
          <a:off x="1143000" y="2743200"/>
          <a:ext cx="73152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876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1792813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Feasibility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229260" y="4048661"/>
            <a:ext cx="35327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Effectiveness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793496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431529"/>
            <a:ext cx="8725658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Outline of Public Policy Analyst Six Steps: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869263"/>
            <a:ext cx="59436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hlinkClick r:id="rId2"/>
              </a:rPr>
              <a:t>6. Select </a:t>
            </a:r>
            <a:r>
              <a:rPr lang="en-US" sz="2800" dirty="0">
                <a:hlinkClick r:id="rId2"/>
              </a:rPr>
              <a:t>best solution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107469"/>
            <a:ext cx="594360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u="sng" dirty="0" smtClean="0">
                <a:solidFill>
                  <a:schemeClr val="accent5"/>
                </a:solidFill>
                <a:hlinkClick r:id="rId3"/>
              </a:rPr>
              <a:t>1. Define The </a:t>
            </a:r>
            <a:r>
              <a:rPr lang="en-US" sz="2800" u="sng" dirty="0">
                <a:solidFill>
                  <a:schemeClr val="accent5"/>
                </a:solidFill>
                <a:hlinkClick r:id="rId3"/>
              </a:rPr>
              <a:t>P</a:t>
            </a:r>
            <a:r>
              <a:rPr lang="en-US" sz="2800" u="sng" dirty="0" smtClean="0">
                <a:solidFill>
                  <a:schemeClr val="accent5"/>
                </a:solidFill>
                <a:hlinkClick r:id="rId3"/>
              </a:rPr>
              <a:t>roblem</a:t>
            </a:r>
            <a:endParaRPr lang="en-US" sz="2800" u="sng" dirty="0" smtClean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670012"/>
            <a:ext cx="59436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hlinkClick r:id="rId4"/>
              </a:rPr>
              <a:t>2. Gather</a:t>
            </a:r>
            <a:r>
              <a:rPr lang="en-US" sz="3200" dirty="0" smtClean="0">
                <a:hlinkClick r:id="rId4"/>
              </a:rPr>
              <a:t> </a:t>
            </a:r>
            <a:r>
              <a:rPr lang="en-US" sz="2800" dirty="0" smtClean="0">
                <a:hlinkClick r:id="rId4"/>
              </a:rPr>
              <a:t>evidence</a:t>
            </a:r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62000" y="4299603"/>
            <a:ext cx="594360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hlinkClick r:id="rId5"/>
              </a:rPr>
              <a:t>3. Identify causes</a:t>
            </a: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62000" y="4822823"/>
            <a:ext cx="594360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hlinkClick r:id="rId6"/>
              </a:rPr>
              <a:t>4. Evaluate a policy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346043"/>
            <a:ext cx="594360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hlinkClick r:id="rId7"/>
              </a:rPr>
              <a:t>5. Develop solutions</a:t>
            </a:r>
            <a:endParaRPr lang="en-US" sz="2800" dirty="0" smtClean="0"/>
          </a:p>
        </p:txBody>
      </p:sp>
      <p:pic>
        <p:nvPicPr>
          <p:cNvPr id="11" name="Picture 5" descr="C:\Users\Student #14\AppData\Local\Microsoft\Windows\Temporary Internet Files\Content.IE5\46CKT51R\MP90040100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74" y="2934168"/>
            <a:ext cx="2347726" cy="3519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39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#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latin typeface="Cooper Black" pitchFamily="18" charset="0"/>
              </a:rPr>
              <a:t>Define the problem </a:t>
            </a:r>
            <a:endParaRPr lang="en-US" sz="3200" i="1" dirty="0">
              <a:latin typeface="Cooper Black" pitchFamily="18" charset="0"/>
            </a:endParaRPr>
          </a:p>
        </p:txBody>
      </p:sp>
      <p:pic>
        <p:nvPicPr>
          <p:cNvPr id="1030" name="Picture 6" descr="C:\Users\Student #14\AppData\Local\Microsoft\Windows\Temporary Internet Files\Content.IE5\46CKT51R\MC9002934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345633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15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8400"/>
            <a:ext cx="7315200" cy="193681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ea typeface="ＭＳ Ｐゴシック" pitchFamily="34" charset="-128"/>
              </a:rPr>
              <a:t>Discuss with a partner what you think bullying is</a:t>
            </a:r>
            <a:r>
              <a:rPr lang="en-US" b="1" dirty="0" smtClean="0">
                <a:solidFill>
                  <a:srgbClr val="92D050"/>
                </a:solidFill>
                <a:ea typeface="ＭＳ Ｐゴシック" pitchFamily="34" charset="-128"/>
              </a:rPr>
              <a:t>.</a:t>
            </a:r>
            <a:br>
              <a:rPr lang="en-US" b="1" dirty="0" smtClean="0">
                <a:solidFill>
                  <a:srgbClr val="92D050"/>
                </a:solidFill>
                <a:ea typeface="ＭＳ Ｐゴシック" pitchFamily="34" charset="-128"/>
              </a:rPr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14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/>
          <a:lstStyle/>
          <a:p>
            <a:r>
              <a:rPr lang="en-US" dirty="0" smtClean="0"/>
              <a:t>- </a:t>
            </a:r>
            <a:r>
              <a:rPr lang="en-US" b="1" i="1" dirty="0" smtClean="0"/>
              <a:t>What is Bullying?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1"/>
            <a:ext cx="9144000" cy="4953000"/>
          </a:xfrm>
        </p:spPr>
        <p:txBody>
          <a:bodyPr>
            <a:normAutofit/>
          </a:bodyPr>
          <a:lstStyle/>
          <a:p>
            <a:r>
              <a:rPr lang="en-US" sz="2200" dirty="0"/>
              <a:t>Definition:</a:t>
            </a:r>
          </a:p>
          <a:p>
            <a:pPr marL="45720" indent="0">
              <a:buNone/>
            </a:pPr>
            <a:r>
              <a:rPr lang="en-US" sz="2200" dirty="0" smtClean="0"/>
              <a:t>	</a:t>
            </a:r>
            <a:r>
              <a:rPr lang="en-US" sz="3200" dirty="0" smtClean="0"/>
              <a:t>Bullying </a:t>
            </a:r>
            <a:r>
              <a:rPr lang="en-US" sz="3200" dirty="0"/>
              <a:t>is intentional aggressive behavior. It can take the form of physical or verbal harassment and involves an imbalance of power (a group of children can gang up on a victim or someone who is physically bigger or more aggressive can intimidate someone else, for instance).</a:t>
            </a:r>
          </a:p>
          <a:p>
            <a:pPr marL="45720" indent="0">
              <a:buNone/>
            </a:pPr>
            <a:r>
              <a:rPr lang="en-US" sz="2200" dirty="0" smtClean="0"/>
              <a:t>	</a:t>
            </a:r>
            <a:r>
              <a:rPr lang="en-US" sz="1200" dirty="0" smtClean="0"/>
              <a:t>		Source</a:t>
            </a:r>
            <a:r>
              <a:rPr lang="en-US" sz="1200" dirty="0"/>
              <a:t>: http://childparenting.about.com/od/schoollearning/g/bullying-definition.htm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57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/>
          <a:lstStyle/>
          <a:p>
            <a:r>
              <a:rPr lang="en-US" dirty="0" smtClean="0"/>
              <a:t>- </a:t>
            </a:r>
            <a:r>
              <a:rPr lang="en-US" b="1" i="1" dirty="0" smtClean="0"/>
              <a:t>What is Bullying?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1"/>
            <a:ext cx="9144000" cy="4953000"/>
          </a:xfrm>
        </p:spPr>
        <p:txBody>
          <a:bodyPr>
            <a:normAutofit/>
          </a:bodyPr>
          <a:lstStyle/>
          <a:p>
            <a:r>
              <a:rPr lang="en-US" sz="2200" dirty="0"/>
              <a:t>Definition:</a:t>
            </a:r>
          </a:p>
          <a:p>
            <a:pPr marL="45720" indent="0">
              <a:buNone/>
            </a:pPr>
            <a:r>
              <a:rPr lang="en-US" sz="3200" dirty="0" smtClean="0"/>
              <a:t>		Bullying </a:t>
            </a:r>
            <a:r>
              <a:rPr lang="en-US" sz="3200" dirty="0"/>
              <a:t>behavior can include teasing, insulting someone (particularly about their weight or height, race, sexuality, religion or other personal traits), shoving, hitting, excluding someone, or gossiping about someone</a:t>
            </a:r>
            <a:r>
              <a:rPr lang="en-US" sz="3200" dirty="0" smtClean="0"/>
              <a:t>.</a:t>
            </a:r>
          </a:p>
          <a:p>
            <a:pPr marL="45720" indent="0">
              <a:buNone/>
            </a:pPr>
            <a:endParaRPr lang="en-US" sz="3200" dirty="0"/>
          </a:p>
          <a:p>
            <a:pPr marL="45720" indent="0">
              <a:buNone/>
            </a:pPr>
            <a:r>
              <a:rPr lang="en-US" sz="2200" dirty="0" smtClean="0"/>
              <a:t>	</a:t>
            </a:r>
            <a:r>
              <a:rPr lang="en-US" sz="1200" dirty="0" smtClean="0"/>
              <a:t>		Source</a:t>
            </a:r>
            <a:r>
              <a:rPr lang="en-US" sz="1200" dirty="0"/>
              <a:t>: http://childparenting.about.com/od/schoollearning/g/bullying-definition.htm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96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/>
          <a:lstStyle/>
          <a:p>
            <a:r>
              <a:rPr lang="en-US" dirty="0" smtClean="0"/>
              <a:t>- </a:t>
            </a:r>
            <a:r>
              <a:rPr lang="en-US" b="1" i="1" dirty="0" smtClean="0"/>
              <a:t>What is Bullying?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1"/>
            <a:ext cx="9144000" cy="4953000"/>
          </a:xfrm>
        </p:spPr>
        <p:txBody>
          <a:bodyPr>
            <a:normAutofit/>
          </a:bodyPr>
          <a:lstStyle/>
          <a:p>
            <a:r>
              <a:rPr lang="en-US" sz="2200" dirty="0"/>
              <a:t>Definition:</a:t>
            </a:r>
          </a:p>
          <a:p>
            <a:pPr marL="45720" indent="0">
              <a:buNone/>
            </a:pPr>
            <a:r>
              <a:rPr lang="en-US" sz="2200" dirty="0" smtClean="0"/>
              <a:t>		</a:t>
            </a:r>
            <a:r>
              <a:rPr lang="en-US" sz="3200" dirty="0" smtClean="0"/>
              <a:t>Bullying </a:t>
            </a:r>
            <a:r>
              <a:rPr lang="en-US" sz="3200" dirty="0"/>
              <a:t>can cause a victim to feel upset, afraid, ashamed, embarrassed, and anxious about going to school. It can involve children of any age, including younger elementary grade-schoolers and even kindergarteners. Bullying behavior is frequently repeated unless there is intervention</a:t>
            </a:r>
            <a:r>
              <a:rPr lang="en-US" sz="3200" dirty="0" smtClean="0"/>
              <a:t>.</a:t>
            </a:r>
          </a:p>
          <a:p>
            <a:pPr marL="45720" indent="0">
              <a:buNone/>
            </a:pPr>
            <a:endParaRPr lang="en-US" sz="3200" dirty="0"/>
          </a:p>
          <a:p>
            <a:pPr marL="45720" indent="0">
              <a:buNone/>
            </a:pPr>
            <a:r>
              <a:rPr lang="en-US" sz="1200" dirty="0" smtClean="0"/>
              <a:t>		Source</a:t>
            </a:r>
            <a:r>
              <a:rPr lang="en-US" sz="1200" dirty="0"/>
              <a:t>: http://childparenting.about.com/od/schoollearning/g/bullying-definition.htm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96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oper Black" pitchFamily="18" charset="0"/>
              </a:rPr>
              <a:t>Gather the Evidence</a:t>
            </a:r>
            <a:endParaRPr lang="en-US" sz="3200" dirty="0">
              <a:latin typeface="Cooper Black" pitchFamily="18" charset="0"/>
            </a:endParaRPr>
          </a:p>
        </p:txBody>
      </p:sp>
      <p:pic>
        <p:nvPicPr>
          <p:cNvPr id="2050" name="Picture 2" descr="C:\Users\Student #14\AppData\Local\Microsoft\Windows\Temporary Internet Files\Content.IE5\X830UJ4G\MC9003832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3843371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udent #14\AppData\Local\Microsoft\Windows\Temporary Internet Files\Content.IE5\2LXRYJHT\MC900056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2743200" cy="2933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47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Have you ever felt bullied before?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3330372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43984"/>
            <a:ext cx="3657600" cy="2029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78143"/>
            <a:ext cx="4038600" cy="3006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123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Custom 1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BF6400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97</TotalTime>
  <Words>250</Words>
  <Application>Microsoft Office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Perspective</vt:lpstr>
      <vt:lpstr>BULLYING  Marilyn David IVDU School</vt:lpstr>
      <vt:lpstr>Slide 2</vt:lpstr>
      <vt:lpstr>STEP # 1</vt:lpstr>
      <vt:lpstr>Discuss with a partner what you think bullying is. </vt:lpstr>
      <vt:lpstr>- What is Bullying? </vt:lpstr>
      <vt:lpstr>- What is Bullying? </vt:lpstr>
      <vt:lpstr>- What is Bullying? </vt:lpstr>
      <vt:lpstr>STEP #2</vt:lpstr>
      <vt:lpstr>Have you ever felt bullied before?</vt:lpstr>
      <vt:lpstr>Visual Graphing of Bullying </vt:lpstr>
      <vt:lpstr>STEP #3</vt:lpstr>
      <vt:lpstr>Now that we know what bullying is, how can we identify it?</vt:lpstr>
      <vt:lpstr>STEP #4</vt:lpstr>
      <vt:lpstr>How can we prevent BULLYING at our school.</vt:lpstr>
      <vt:lpstr>STEP #5</vt:lpstr>
      <vt:lpstr>Developing Solutions </vt:lpstr>
      <vt:lpstr>STEP #6</vt:lpstr>
      <vt:lpstr>Feasibility vs. Effectiveness</vt:lpstr>
    </vt:vector>
  </TitlesOfParts>
  <Company>NYCDOE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  Marilyn David IVDU School</dc:title>
  <dc:creator>Student #14</dc:creator>
  <cp:lastModifiedBy>ann nigro</cp:lastModifiedBy>
  <cp:revision>13</cp:revision>
  <dcterms:created xsi:type="dcterms:W3CDTF">2014-02-19T17:35:56Z</dcterms:created>
  <dcterms:modified xsi:type="dcterms:W3CDTF">2014-02-22T00:23:41Z</dcterms:modified>
</cp:coreProperties>
</file>