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6E7"/>
    <a:srgbClr val="E6E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7EC4701-80CD-43DA-B005-B5AF5DC6DD2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CDFA94A-C3AD-4683-BCE6-5EE3CD6A5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4701-80CD-43DA-B005-B5AF5DC6DD2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94A-C3AD-4683-BCE6-5EE3CD6A5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4701-80CD-43DA-B005-B5AF5DC6DD2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94A-C3AD-4683-BCE6-5EE3CD6A5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4701-80CD-43DA-B005-B5AF5DC6DD2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94A-C3AD-4683-BCE6-5EE3CD6A5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4701-80CD-43DA-B005-B5AF5DC6DD2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94A-C3AD-4683-BCE6-5EE3CD6A5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4701-80CD-43DA-B005-B5AF5DC6DD2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94A-C3AD-4683-BCE6-5EE3CD6A5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4701-80CD-43DA-B005-B5AF5DC6DD2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94A-C3AD-4683-BCE6-5EE3CD6A5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4701-80CD-43DA-B005-B5AF5DC6DD2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94A-C3AD-4683-BCE6-5EE3CD6A5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4701-80CD-43DA-B005-B5AF5DC6DD2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94A-C3AD-4683-BCE6-5EE3CD6A5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7EC4701-80CD-43DA-B005-B5AF5DC6DD2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CDFA94A-C3AD-4683-BCE6-5EE3CD6A5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7EC4701-80CD-43DA-B005-B5AF5DC6DD2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CDFA94A-C3AD-4683-BCE6-5EE3CD6A5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7EC4701-80CD-43DA-B005-B5AF5DC6DD28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DFA94A-C3AD-4683-BCE6-5EE3CD6A5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ppa/intro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.org/helpcenter/middle-school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305800" cy="22719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Academic Performance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Middle Schools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2" descr="data:image/jpeg;base64,/9j/4AAQSkZJRgABAQAAAQABAAD/2wCEAAkGBhQSEBUUExQWFRQWFxcZFxcYGBgcHRcZGBsYHBgbHBwXGycfHSAkGhwfHzIgJCcpLS0tFyAyNTAqNSYsLCkBCQoKDQwMDwwMDSkYFBgpKSkpKSkpKSkpKSkpKSkpKSkpKSkpKSkpKSkpKSkpKSkpKSkpKSkpKSkpKSkpKSkpKf/AABEIAKMBGAMBIgACEQEDEQH/xAAcAAACAgMBAQAAAAAAAAAAAAAABwUGAQQIAwL/xABPEAACAQMCAwUEBQkEBwQLAAABAgMABBEFIQYSMQcTQVFhInGBoRQyYpGxIzNCUnKCkqLBFZOywhYkNENjc9EIU7PwF0RFVFWDlKPS4eP/xAAVAQEBAAAAAAAAAAAAAAAAAAAAAf/EABQRAQAAAAAAAAAAAAAAAAAAAAD/2gAMAwEAAhEDEQA/AHhmjNLrtavrmH6M0d09tbtIY5nRQShOCjncEqAGyMj49K9o+CNSZOU6zIVI6iBMkejc+fjQX9nA3OwqJvOL7OL85dQL6GVM/cDmqPJ2ICU5udQupvfj/OWrds+w3Tk+sJpP2pCPkgWgkrnta0xP/Wlb0RXb8FqMl7ctOBwpmkP2Yj/mIqes+zbTosctpEcfrrz/AOMmpy20+OL83Gifsqq/4QKCjL2vq/5nT7+T1EOB9+TXw/aZen6mjXZ/aOPwQ0w6zQLB+0HV22j0hh+0z/8ARaP7e4il+rZW8XqxH+aWmTc3iIvM7Kg82IA+8mtDiLiaCxgM87EJkAcoLFi3QADr5/Cgo40viKX61zbQD7IBPyjP41g9mmpS/n9Yl90Ycfg6/hU9pfaxp1xIqJPyuxAAdGXc9BkjAPvNQfEPalnS55YR3Fyk/wBH5G5WZH5t26YI5ATuMbHyoISzuL7StZt7WS6kuLedlA7wluZW9n9InlZX8jjBG2+znFJ/ji/eWLQ7uVQsjSxl8DAHP3TfAeznFOAUGaKKKAooooCiiigKK09T1eK2jMk8ixxjqzHA36D1PpVJm7ZIJJO7s7e4vJPKNMD35bfHrigYVYzS+ueNdWA5ho55fLvwzfcq1VeIu1ozxPbTw3NjNkESRueZCDkcyEI5U9DjPpQOvNeMl9GrrGzqHfPIpI5m5frco6nHpXO+g9r1/bsA0n0lOnLLuT7nUc4Pvz7q9+0LjyG/+iXEHeQ3MJcMD1T6rKyuNjhgfL1GOodD5ozS50jtVV9HkunK/SIFCunQNK20ZA/Vc7/Bh4Vq9inFslylxFPIXlV+9DMd2WTZseGAw6DYBxQNGitWTVYlcRtIgkbohZQx9yk5PwFbINBmiiigKKKKAooooEPxm2o32pS6a80fKHLwowCK6gc0e4Uktyk9fFTVx7G+Jmkt3s5sie0PLhuvdglQD6owKH93zrV7Z9FdFg1GDaW2deY/Z5sox9z7H0kNVfUdbW21O01WIYgvFBlA/RbZLhT6rs3qVop36jfrDDJK+eSNGdsDJwoJOB4nArWsteSe0FzD7aNGXXOxOAdt+hyMV9a3B3tpMi788Mij15kYD8aTvZ/ruqz2H0ayjgCQKymWTOSXywQAnGcHrjHTNENK043t304X+WEHLzNtlk3CkEDxB2+dQ/F/GFwLuCxsFiaeVDKzyZKJGM46eeCc+WMA52pfZzAbnRNQsdxKpcqviCygqMf8xCtb+l6ZbX2jwXdzK9rPajufpKEqycjcihtskbjbbGTuKC/Rm/jsm5u4uLzflC80UZydskknYb+GcY9aXFjY39/qctlqV1JGqRd4Y7dgiuCVAAKjcYOTnJ2qN4W1G8Gtx28OoPdxhsyPzM0bRgZfZiRsMDKk7kYJphXPCs51+O9UgQC3KOc7lvaAXHXxDZ9KCs69oi3+txafKzm2tbUNylvac8oGSfFjld+vsnzNUPWdQujaXNkWE1tZ3A/KHPMoDyRIAc7qdzjfGOuNg3uNuzlrudbm1uGtrkLyMwzh132JUhgcbZHh99a+kdkkUWnT2jylnuCpeULjlKEFOVSTsDk7nJ5m86BfWYnk1TTTfxrBH+S7k8oAdUClMsCSWZwucnbPkane1DgSNtTs2jHILyXkmx4sCpZ/Rihb4r7827Xuzjv9Khs++JltwvdTsP0lBG4U5AKnGxyMA74qyX2gxzrCJsu0LpKjAlSJEH1tvPfI6b0FI7boAlhbMowIrmLHoArgD5CmUpqgduUWdIc/qyxH54/rV40yXmhjb9ZEP3qDQbNFFFAUUUUBWM1mtXUrdpIpERzGzIyq46oSCAwHod/hQVjtB4j06KBor7lk5hkQjdzjowAIKnyYke+kTa8M3NzIz2Vrcd0T7BJJwP8Am4UMfUenXrUxx9wHJpbRzG6EzyOSCVIk5lGS55mYMM4yT4sPOnF2c6jdS6ekt6cO3MVJUIe6/RZgNhkb522INFLzhscQWjoO5lliJAKSsjjBIH1ucsuPPO3kab+r6BBdx8lxEkq+HMNx6qeqn1BFLzXO3eCKbkghadAcNJzhAfPkBUlh6nANeL9tc1xJ3en2Dyn7RJPvKxggD1Lig1+I+wfcvYzY8e7lJ28uWRd/4gffUF2j8GTx2VvdzKouPzV0VIIY5PdSkjYsejHxJXNW48VcQf8Aw2L7/wD+9aeocaasFK3ekrJAwxKqq7ZXx3Dvjz+r4eFELvjPTx+RvI15IbxO85RsFmXaZceXP7Q9G26V78Da1HY6jbSiUGN1UTnBHJ3gIdTt+iwVs7+FXV+JtN1S1XTY43tH2FvzqCqSjPKvMrHY7qc9ebzxVK4T0K0+my22pM0JHsKQ4VRIDgqzYIwRjB6ZHUZorc4ft7O91K4jvnJM0shiuFlIBbnPKu6kHmBHKSduUDxFMGXWbvQyFuee8sCQqTf72HPRX/W8gfHwP6NRXEXYTGYS9jKxfGQkpUq48gwXIPvyD6VD8MdoLRK+naqrmEgxFnBLwgjHK4O7KM7HcjY7joQ8NM1KO4hSaJg8bgMrDxB/89PCtqlr2H3JW2ubdmDdxcEKwOQVYA5BGxBILD9qmVQFFFFAUUUUGtqNgk8LxSDmSRSrDzDDBrne6014or3S5d3t3Nzbnz5B+VA9HgPPjzRq6RpWdtWiFFh1GLaSBlR/tIc8ufMAkqR4iQ0Fg7J9e+laXFk5eH8i/wC5jlPxQrXzwfwNLYXt06SIbWc8yRYPMr5z7sAFl26jl8qovYdqwjvbi2z7EqiSP3p0++Nv5KdwoIDTeEbe2u5ruMFZJhiT2vY68xIHgSRk/HzNY1jiDT3jeGe5tijDldGlTceRHNmtHi3s6TUJlea4mWJUC9yhAUnJJY5B3IOOn6IpfdmfCVr/AGpfW88YlNucRCQZHKHZSxXoTgp4eNBc9C1TRNPDfR57dC31mEhZiPLmJJx6VbNF12G7j723kEicxXmAI9peo9oUjOITaWGs3SvZLcIQndRZ5VRnVScAA5zk7AU4uBp2eyjL2gs/rcsI8Fzs2MAjPXBGaCutx3eXd3LDptvE8UDFZJp2ZVZgcFV5em4OOvngDGbDquvXMNiJ1s2efly8AkXKfrHIB5wOuFGSDVOuuBJ4JrhtN1MQgs0kkDkYjLe0c4zyjHiVG2NzW12RcY3V4biO5ZZRDycsoAGeYuMHlAB2XmBxneghuGeJ9a1NzLbvbxQpIFYMo5QcAkYOXbYg9R8KcS9KWvZtzQ6pqtswwO9Ey4GBhy2MenKV+40yxQUvtgh5tGuPTu2+6RaneEJufT7VvO3h/wAC1H9pcPNpN2P+ET/CQf6Vjsxn59ItD5RBf4SV/pQWiiiigKKKKAqD4u4oj0+2aeTfGyIOrueijy8yfAA1N5ql9p/A0mpQRLFIqPFIW9vPKQy8p+qDuNvn50Ch/wBOUeZr26jF1dFsRRNkQQIu4ONy5ydl95JJNWHWOPLnWVhsbVORpVBuTk4+0M9RGvUnq2QvvXGsaS1tcyW7EM8blCVzgnYbZGfHyroPsy4JGn2vM4H0mUBpT+r4rGD5LnfzJPpRWrY9i2nIiCRHkdRhmMjqHPiSqnA38B4Y61EcS8Zro9ykdsLV7UjD28eFljYZyxK56j9bxHh1qGvtT1bWLqW2iBtYYmKyAMVCYJGJJF3dvsrtj03r04i7PdP020xJ3lzeS+zAgYqWkOACqR/ohsZJyTsM5NAyNF7QLG5jDpcRr5rIyoy+8MfmMirCsgYAqQQcEEbgg9CDSd0LsFBhV7qV+9IyYo+UAHwUuVY58yBt4ZqVj7Sn04pb3thJbxIFjSRH71eVcKuCyrzbDwOfs0RR+2azKatzEciSRxlWA642dtsEkHrvnp6VnTuyJ7qDvbS8t518Rh0IPkwIJB9DitTWuJL7XLgQRoGUMzRxKFAUDbmZ23Psnc5A36dMfWl8G61ZS95bwTI48UaMhh5Ec2GHoRRU9oOr6poimO4tHltQcjBJCefI6AhR9lgB7qtIh03iKJmAaO4jwCdhLHnOM4yrrnPn8DXlw12i3q3UNtqVoYjMeSOVVZctjOCMlTn7JGPLFTvaPxEmn2UkqhVnl/JxEAA8zZy2RvhRlveBQVPsJQRy6hEp5lSSMB8Y5gpmUHHhkLnr403aofY7wwbXTw7jEtwRIwPULjEYP7vte9jV8ogooooCiiigKh+L9I+lWNxB4vGwX9sDKH+ICpisGg5Z4Q1f6NfWk52CyBH9FJ5Wz+6/8prqYVy3xrpP0e+vIegWUuv7L7j5OP4a6J4K1f6Tp9tNndol5v2lHK/8wP30E2aqlrwMI9Xk1BZMCSLlMeOrnALE+WFBx51O22tQySywpKrSRY7xAd05hkZHhWtccW2ceee7t1x5zRj/ADUFE4y4Gvv7WS/se7ZsJkOQOVlUqcg9VK7bHIyelS2i8IX8lylxqF6TyHK28BZY8+AbGOYemDnxPhW5c9q+nKcJMZm/VhjeQ/yrj515Lx1dTf7NpVyw/WnZIF/my3yoNniLsvsb2Yzyo4kYAMyOV5sdCwGxONs1M6Dw5BZxCK3jCJnJ3JLHzYncn1NKTijtivYmaFRaq+CGaJnlMbdMc7YQsPQMB069IbgLjHVHna3t5RK8wZv9YLMEKgkuCT7O3hupONqK6FEQznG+2/u6V9Zpew6Tr7Ac97ax+fLFzH/ABU7wzw/dQO0l1evcsyhQvKERN85CjqfXbbNEb/F1vz2F0v60Ew/kbFVnsSuufSIx4pJKv83MPk1Xm5hDoynowIPxGKVnYBdYguoD1jlVv4l5T84zQNeiiigKKKKCJ4o4hSxtZLiQEqg2UdWYnCqPexApY6dxzrskf0lLRJIDuFEfUfZw/eMPUA58jVh7dQf7KOP++iz/ADf1xVw4ZC/Qrfkxy9zFy48uRcUCL7Pwuoa/30oC5eS47vOfbXHKu48Dv0/R8K6G5aqlp2dW8epm/QurnmPdjATnYYZumdwTtnGSTVsoPjkqBsuC4UvHvJGea4b6ryYIiTfCRqAAoAOM7nc77nNhooKlcdpVpHfPZzMYnXlw7gCNiwBA5s7dcZIANWG9so54mjkUPG4wwO4YH/znNRXFPBFrqCYnj9sD2ZF2dfc3iPsnIpXah2P6lCeS1uueHwHeyRYHqgPL93y6UC3tb6W2nLQyNFIjMAynfY4I+0NvXwq+6H25XcWBcJHOvifzb4949k/FfiKuvB3ZDDBayx3gSaSYAMRnEajcBGO+c+0WGNwPAVAdqnBkVnpVuEZmMMxVWcgt3cvOxTIA9lTggeh86KZvDHEUN/brPDnlJIwwwVZdiD4EjzFLLj7/AFviK0tJfzK937J6Nz5d/wCLlVPhTC7PtQjm0y1aPGFhRCB4MihWBx0OfxqL487ORfSR3EUxguYwArYyG5TzJnBBBBzgjPXoaIu619VQf9KtTs0Au7A3IXrPauG5h5mIqCD54291bejdrWn3B5e9ML5xyTDk38uY+z86C50V8I4IBByD4jxr7oCiiigKwazRQInts0vl1KOQDa4gKn1ZMj+qVZuwbVeeylhPWGXI/ZlHMP5g1Z7ebL/VIJwN4Zx9zg/5lWqz2J3fdapcQ59mSNiPXkYMv8jmimhpfBEMF/cXqs5knGCpI5VzgtjAyclR1JxvXvqS6fb+1OLWLO+XESk+7mGTUTqml6i2sQyRyhbFVHOobrs3MChG5JIw3gAKsM3Dts8ple3haU4Bdo0LHHTcjNEVuXtV0uEEJMGA8IY3IHxVQvzpd8f9sL3SmGz5ooSPbkOzyDxGx9hfA75PmB1vvbBpjNpMggACo6PIoUe0inf3YOG9wNInhu8iivIJJ0DxLIpdW3BXoTjxx9b4YoqU0Ps8vZwki2kjwtvnnSPmX7JfoD58vupqaFp2pWsfJaadY2wPUvO7u3qzKAWPvNWDiXtFs7OEv3qSvj2Io3Usxxt0J5Rj9I7fhVK4Z7c2eV1uYNiPyS26szFv1SC3tbeIxjB28gsMula7J1vLSHPhHGzEfF1NbPDvCuowXKyTaibiI83eRtH1OPZ5d/Z33zt06HNazcc6jOeW00qVfJ7pu7X4r1+dSfCE2qNJJ/aCW6R8o5BF9YtnfPtEcuM9fSiJzW+ILe0j7y4lWNfDmO7HyUDdj6AUiuB+L/ouo3csEE1zFMZORIlPNvIXQkYONiRjrvUpxfHC/EgTUC30YqgTLFVAKDlBPghkBBxjfrTeQ21nBt3VvAo+yiAbDOdh8aCmaT2yxPciC5t5bRmIAMnQEnA5sgFQTtnBG9MYUue14W9zpDToY5eR07uRSGxlwrBWU+IyCM1a+CL5ptNtZH3ZoY+Y+ZAAJ+OM0E5RRRQaOt6Ql1byQSjKSKVPmPIj1BwR6ilLw9xJNoMzWV+rNbEloZVXIAPUqPFT1KDdT6GnRUBxzYRy6fciRFcLDKyhgDhlRirDyII60BwvxpbagJDbMzCMqG5kZfrAkEZG/Q/d7qnXkAGSQAOpO1LnsklittD79iAMzSSt4+wSPkqgClfql9d6rcwtKzCK6naKFc5RArIGAUbHlVxk9SQaDoyLWIWPKs0ZPkHUn7ga281z9ddndu+uJYQBxEiBpnJBY+yWYjIwp3UAAY9K99Se70e/W3sLma69nnaAqXwBk8rKCR9UZyoUigfWazUBwfxdDqFuJYtmG0kZ+tG3kfMeIPiPcQJ+gKSXbzrQe4t7UMQEBkk6kAuQFJXxKqGP7+Kdtc4dpOlXE+t3KJFJI+UKqisx5ORMHYbDrudutBq8NG4+nuujvKuFLKJGUGRUAzzj6hyTsCNs9aZeh9sPI4g1SB7Wbpz8rch9Sp3X3jmHqKguwy1hW6uAwlS6ROXkfHKE5lD7coPMHABB8xim5quiQ3MZjniSVPJlBx7idwfUUGza3aSIHjZXRhkMpBBHmCNjUZrnCVreDFxBHIcfWIww/fGG+dLfiPhm50TN3p0rG2yDLbyEsFyQM4J9oZwMjDDI3I6XDgXtKg1FeT83cAZaInrjqyH9IfMZ3FBG/wDo5ubLLaXePGvX6PP+UiPoD1X7viK94O0lrZhHqls9ox2Ey5kgc+jDdfcc++r3mvG8s0lQpIqujbMrAEEeoO1B82GoRzRiSJ1kRujIQwPxFFJ/XRcaBdxizcPa3L5Fs+5DZUMo8RnIAcegIPiUDpooooKt2n6f32k3S4yVj7we+Mh/wBpK8A3ndavYyZ2lCKfXmR4v8SiujL21Ekbxt0dWU+5gQfxrlq3lMH0WQ/Wt7hkb3xPHIP8AE33UHRHHdxeR2bNYKHnDL7PKGPJn2ioJwT06+Ga9dPjvJrBVndbe7ZfaeNQ4Q56gE8uSvhkgGpLVJ5FgkeBBLKFJjQtyh28BzeFQ3COt3dxbO1xa/R50ZlCNkK+ACrDIJC5OM79DjNBGXHZtJNnv9TvpARgqrRxqQeowqdMbUluPuDm067Me5ib2oXP6S+IJH6SnY+8Hxp3XF5rZPsW1ivqZpW/BVqE4g4F1PUYuS7uLRQp5kWOFiQ4BA9tiCAeh6+40CMtbVpHVI0LOxAVVGSxPQADrTp4E7OIdPKXV/MiTruiGRVWIkEEkk+02D7h69QmJopIZWVuaOSNipwSCrDIIyPup29mem6ZqFtzm0h+kx4EwYFznwcc5J5Wxn3gjwoqyX3arpkWc3SMR4Rhn+aDHzr64e7T7G9lEMMpErZ5VdCpbG5xnbpvUt/YFnEufo9uijqe7jA+JIrTXUNMhHfh7NOXI7xTCCPMZXfPpREb2jdnS6kiMriKePYOQSGQ9UbG+M7g+GT5mkrxPwNc2MsEVw6lZG5Y2VmYABkDYDY5cc422rpTTtRjnjWSJ1kjboykEHwO49dqV3b5t9Bf9WST5d0f6UEHx/wAMJpOmC3SZ5WuZw7cwCjEKsfZUdMkrk5JOB5U4+F7DubK3ixgpDGp94UZ+eaVHatG95rVrZpvhUGPAd45d2+CIPup1igzRWDVD1ztVWG8a0t7aa6mT6wjK4yBlgOpJA67eFBfa8bu1WRGRt1dSrDzDAg/I0vou2mJG5bu0urU+bpkf0P3CrhonFVrdjNvPHJ5hW9oe9Thh8RQJnR7g6fJdaPfsUt5wwWb9QtssoztyMAM+RBz4mi17J9WimQwvHiNy8Ugl9lSerhGBwSMeB6DrTb4w4Mg1GHklGGXPdyADmQ+nmD4qdj86ofA3Es+m3n9l3xypIFvJnYZ+oAT+g3QZ+qdvQB76f2JGSRpr28leVyS5i9nJPm7Ak/ADoKhNW0RuHtShu4+aa1k5kbmwXHMBzqWwMtgcynbPKQfMvFaieKOHY762e3lzyt0YdUYbqwz4g/8ASikZwvxax19biNe6juZyjRrsCjnlGR0J5sOT+tmuiRSx4Q7F1tbmOea470xNzIipyqG8CSWJPngY386ZxogJrXurhYkaRyFRQSzHYBRuSaTfapxhczX62ljLL+TXDrBnLS7lh7G55VA28DmvDSuzDVL2P/XLmSKM9Eld5GPkSgfA+Jz6UG72NkXGqX930B5iAfATSswz7lT51bOKO2CztSUjJuZunJGRyg+Rk6dfAcx9KUPDPB91PeXFlDN3XJzrO2WCskcgXdV3bJ3Az506ODuy+0sMOF72cf71wNv2FGyD7z60FOPC2p60yvev9Etc5SEA83jg8h8ftSb+S1s612HqvdPp87RSxndpGY5OchwUHssPIDB9KbGK8bq6SNS8jKijqzEKB7yTigzbIVRQzczAAFsY5iAATgdMnfFeGravFbQtNM4SNBkk/gB4k9ABuapWt9sdsjd1aK95OdlWMHlz+1jJ/dBqLteBb7VJVn1Z+7hBylohx/Fgnl8iclvUeAePCVvJrGqHUplK2sB5bZD4sp29+D7TH9Ygfo7YprWdmkSKkahEQAKoGAoHgBRQe9FFFBg1zTxvp/Jc6lF+pcxzD9mXmVv/ABF+6ul6RvarYY1WYf8AvNixHq0WW+/8kPvoGxwlqPfafbS9S0MZP7XKAfmKpvBnatLeTXKNaN+SR5EWLJfCnHdtzYBc+B23BGNs1vdiuo97pSJ4wySRn0Gedfkwq62+nRxl2REUueZyqgF282wNz6mgpy8RavcfmNPjt18Gupd/7uPcfE17R6LrD/nL+3h9Ibbm+crVcwKzQIztM7MpoonvTO1y+R35aNEPLjlDgJttgZz4b+FLfSr6SKRTG0gLEAiJ2RnBIPIGTfJ2898V1w6AggjIIwQRnIPXPnUHZcG2Fq5ljt4Ym3PPgDl9xb6vwxQV8djVi+DL9JkO2RJcO2D5Vu2vZFpcZyLVWP22dvkzVIX3aBp8G0l3DnyVg5+6PJqvX3blp6fU76X9mPA+9yKC82GnxwxrHEixoowFUAAfAetLP/tBW5NnbuP0ZmX+KNsfNa1Ln/tCp0itGP7cyr8lVqqvFnadcanAYDbIFDK+U7x2Uqdj8c43HjRVh1bVltNbsr+YHuJ7WP2uvLlOVj68uVJA8GpzQTq6hlIZWGQwOQQfEEbGkxxBexHhe2+kxt3wxHDzAqyuhYc4yM8vdrk7YIwPGvLhfsovpbaNnvXtopAHESmQkBtxlQ6qpx4UQzONuMI9PtWkYgyEERJnd38NuuB1J8BVZ7GOGilu17L7U90SQx693zZz73bLH4Um7/TefUDbpK8xMwgWV8lm9sJncnA5snGfCup7K1WKNI0GFRVVR5BQAPkKD0eIMMEAg+B3Hzqu6r2dWNweZrdEfwki/JuD6NHirIDWaBWa3oerad+Vsrt7qBesM/KzKu3iccwHmCpHlS0434+k1AxGSKOKSEP7SFiTnB8TsAy5HXfxq39u2uXAnS1yRbtEshA/3jczA8x8QuB7Prmtjs77ObB4orie4jnkPK/dLIoSM9QrqDzMRtkHA67UDfsHYxIW+sVUt+0QM/OqH2k9qR06VYYo1klK87F2IVFJIUYXck4J6jG3nVo1TjSytgTLcxLj9HnDMfcq5Y/dSh07UE1PiZJY1Z4c5xIo2SOIgnlOQBzHx33FBv23b1csMCyR2+w8hH3BCfnWbjiHXtQHJDbtbI2xYI0e3/MmPN/CBTmjgCjCgAeQ2H3CvsCgonZ12Zrp4MsjCS5cYLD6sancqudyT4scZ8gOt7FZooFDor/ReLLhDsLhWx73VJB80ar7xNx3aWKkzzDm8I19pz+6OnvOB60r+3ixaK8t7lCVLxsnMpIIaM56jcZV8e4GoTsc0WG51IiZFkCRPIFYZBYMgBIPXHMeuaKug441XUttOtRBCf8Afy/iCw5f4Vf31tWfY607CTU7yW5fryKxCD0y2T/Dy0y0jAAA6DpX3REZovDVtaLy28KRDxKjc+9j7R+JqToooCiiigKKKKApWdsUAjutNuD9UStFIfsPy5/l5/vpp0vu3Cw7zSmYdYpY3+8lD8moKn2Jap9Gubu0mYJj2vaOAHhYxv18wQfctMq/7RNPh+vdw58lbnP3R5pL63a2FxMt1Ndszzxws1vbxB5e95FEilj7K5YeOTv06VJ2HAE8wH0bTEt0/wC9vnZ5MeYj2VfdyGirhqHbvYp+aSaY+iBR97kH5VV9S7f52/MW0aesjM5+5eUfOpOw7A1Y811dMxPVYY0QfAsD8lFWWw7HNNj6wtKR4yO5+QIHyoFbP2k3k/57Uhbr+rDC2f5VH+KtEzWMrZmn1K8P2UQf+I8h/CugLPg+yi/N2sC+6NM/eRUpFAqjCgKPIAD8KBAWWn22PyOh30/kZZJQPuROWpKLRr5vzGhWkPkZVVyP7yQfhTwxWcUQjtT0fXYIGkCwIq7lbeOAOo8SOSPO3oc++t7sT4XYu1+bkNzB0Mali3MxBbvSfHYEDfOQc04iKXnEnZ9PHO13pUvcTt+diOBHLvnOCCoPiQRg5PQ5yFj4p4Jg1DuhPz4ifmAVsBs4yrbHIIHhg+oqXvpe7idh+gjN/CpP9KVcnH2uQHkm04Of1kilIP70TMtFxxjrk8TqNMCq6spykgOGBBxzyL5+VAvezS277VrTO/5TvD+6rP8AjvXRnEXEEVlbPPMcIngOrE9FX1J2rnvgCQ2OsQC5Uw8pZX7wcvJzxsATnYDx5um/WpTjvj439/EsEffW8LjuoirETyfrFRuRnYL4rnpzUUw9J7RWisWvNQCxCVybaBR+UaPlXlAB3bJyeY4G4OwIFXLQtQee3jlkiMLuvMY2OSmegOw3xg9PGqTwd2eyd8L7U2767OCqHBWHy2Hs8w8APZXwyd6YgFEReu8L214oW5hWUDPKT1XPXlYbj4Gqbddg+nscqZ09A6sB/eIx+dMeigXln2F6chy3fyejSYH/ANtVq3aLwva2ikW8KRZ6lRu3vY7n4mpWigKKKr/FvFH0H6MzAGOa4WFznBQOrYYeGzAZ9M0FgorANZoKP2v8Pm50xyoy8B71fMhQQ4/gJPwpP9lGqdzq1ufCQtEf/mD2f5gKd/EnaLY2YKyzKz+MSe23uIGy/vEUnOEOFJbrUo7i1t5I7RLhJA0mAFRXDcoPRz4YXO2MmiuixWawprNEFFFFAUUUUBRRRQFampack8TxSrzRyKVYHxB/r61t0UEJw9wda2S4t4VQ9C53dve7e0am6KKAooooCiiigKKKKAooooCsVmqN2pcZmytxHBvdXB5YgOqjYF/fuFH2iPKgo3aXbnVNVS2so+8khQpLJ+iDzZwx6AJvv5sQBtTB4F7N4NOTm/OXBGHlI6Z6qg/RX5nxPhW5wHwmthaJHjMre1M/i0h67+IHQf8A7NWWgwBWaKKAooooCiiigKWPb7JiwgwcH6SMfCOWmdSo7fyTBaIOrTNj38mB82oM6bx/q94im109ApA/LSM3IfAsM8gIzvtzVuNwFqd5/t2olEPWK2GBjyzsPvDUwNPsVhiSNdljVUHuUAD8K2qCoaH2V6fa4KwCRx+nKec/cfZHwFW1VxX1RQFFFFAUUUUBRRRQFFFFAUUUUBRRRQFFFFAUUUUBRRRQFFFFB5zShQWYgKBkk7AAdST4D1pNaC41fiJrke1b22ChPTCZWLr5yFnx6VaO2OwvZ7WOK0RnRmbv1THMQAOQYJGVzkkDrgVWeBdck0u3MTaVfF2bmkkEZPMegxt0A2G58fOgc2KzVAXtXJ/9mah/cGvYdpMx+rpOoH3xhfxNBeaKpP8ApvfH6mj3P70sK/i1ZPFmqeGjt/8AVQUF1oqivx3fp+c0e4x/w5Y3+S14r2y2qNy3MN1at/xYT/Tf5UDAoqvwce2Dx94LyDl8zIqke9WIb5VoT9rGmJ1u1P7KyN+C0FvpUdtjZuNMXznY/wA8A/rU2/bXpg/3zn3RSf8ASl32lcfW15cWcsBdhbsWfmUrn24m289kNA/xWa+IpAwBG4IyD5g7ivugKKKKAooooCiiigKKKKAooooCiiigKKKKAooooCiiigKKKKAooooCiiigKxis0UBRRRQYxXjd2ySKVdVdT1VgCD8DtRRQL++7NdPa+A+jKFKcxVXkVc5/VVgB7hVmtOz7T4/q2cHxQN82zRRQbrcL2mP9lt/7qP8A/GqH2qcGWaWQlS3jjkDKOZAU2bqCEIB+NFFAx9OjCxIB0CKB7goxWz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UUExQWFRQWFxcZFxcYGBgcHRcZGBsYHBgbHBwXGycfHSAkGhwfHzIgJCcpLS0tFyAyNTAqNSYsLCkBCQoKDQwMDwwMDSkYFBgpKSkpKSkpKSkpKSkpKSkpKSkpKSkpKSkpKSkpKSkpKSkpKSkpKSkpKSkpKSkpKSkpKf/AABEIAKMBGAMBIgACEQEDEQH/xAAcAAACAgMBAQAAAAAAAAAAAAAABwUGAQQIAwL/xABPEAACAQMCAwUEBQkEBwQLAAABAgMABBEFIQYSMQcTQVFhInGBoRQyYpGxIzNCUnKCkqLBFZOywhYkNENjc9EIU7PwF0RFVFWDlKPS4eP/xAAVAQEBAAAAAAAAAAAAAAAAAAAAAf/EABQRAQAAAAAAAAAAAAAAAAAAAAD/2gAMAwEAAhEDEQA/AHhmjNLrtavrmH6M0d09tbtIY5nRQShOCjncEqAGyMj49K9o+CNSZOU6zIVI6iBMkejc+fjQX9nA3OwqJvOL7OL85dQL6GVM/cDmqPJ2ICU5udQupvfj/OWrds+w3Tk+sJpP2pCPkgWgkrnta0xP/Wlb0RXb8FqMl7ctOBwpmkP2Yj/mIqes+zbTosctpEcfrrz/AOMmpy20+OL83Gifsqq/4QKCjL2vq/5nT7+T1EOB9+TXw/aZen6mjXZ/aOPwQ0w6zQLB+0HV22j0hh+0z/8ARaP7e4il+rZW8XqxH+aWmTc3iIvM7Kg82IA+8mtDiLiaCxgM87EJkAcoLFi3QADr5/Cgo40viKX61zbQD7IBPyjP41g9mmpS/n9Yl90Ycfg6/hU9pfaxp1xIqJPyuxAAdGXc9BkjAPvNQfEPalnS55YR3Fyk/wBH5G5WZH5t26YI5ATuMbHyoISzuL7StZt7WS6kuLedlA7wluZW9n9InlZX8jjBG2+znFJ/ji/eWLQ7uVQsjSxl8DAHP3TfAeznFOAUGaKKKAooooCiiigKK09T1eK2jMk8ixxjqzHA36D1PpVJm7ZIJJO7s7e4vJPKNMD35bfHrigYVYzS+ueNdWA5ho55fLvwzfcq1VeIu1ozxPbTw3NjNkESRueZCDkcyEI5U9DjPpQOvNeMl9GrrGzqHfPIpI5m5frco6nHpXO+g9r1/bsA0n0lOnLLuT7nUc4Pvz7q9+0LjyG/+iXEHeQ3MJcMD1T6rKyuNjhgfL1GOodD5ozS50jtVV9HkunK/SIFCunQNK20ZA/Vc7/Bh4Vq9inFslylxFPIXlV+9DMd2WTZseGAw6DYBxQNGitWTVYlcRtIgkbohZQx9yk5PwFbINBmiiigKKKKAooooEPxm2o32pS6a80fKHLwowCK6gc0e4Uktyk9fFTVx7G+Jmkt3s5sie0PLhuvdglQD6owKH93zrV7Z9FdFg1GDaW2deY/Z5sox9z7H0kNVfUdbW21O01WIYgvFBlA/RbZLhT6rs3qVop36jfrDDJK+eSNGdsDJwoJOB4nArWsteSe0FzD7aNGXXOxOAdt+hyMV9a3B3tpMi788Mij15kYD8aTvZ/ruqz2H0ayjgCQKymWTOSXywQAnGcHrjHTNENK043t304X+WEHLzNtlk3CkEDxB2+dQ/F/GFwLuCxsFiaeVDKzyZKJGM46eeCc+WMA52pfZzAbnRNQsdxKpcqviCygqMf8xCtb+l6ZbX2jwXdzK9rPajufpKEqycjcihtskbjbbGTuKC/Rm/jsm5u4uLzflC80UZydskknYb+GcY9aXFjY39/qctlqV1JGqRd4Y7dgiuCVAAKjcYOTnJ2qN4W1G8Gtx28OoPdxhsyPzM0bRgZfZiRsMDKk7kYJphXPCs51+O9UgQC3KOc7lvaAXHXxDZ9KCs69oi3+txafKzm2tbUNylvac8oGSfFjld+vsnzNUPWdQujaXNkWE1tZ3A/KHPMoDyRIAc7qdzjfGOuNg3uNuzlrudbm1uGtrkLyMwzh132JUhgcbZHh99a+kdkkUWnT2jylnuCpeULjlKEFOVSTsDk7nJ5m86BfWYnk1TTTfxrBH+S7k8oAdUClMsCSWZwucnbPkane1DgSNtTs2jHILyXkmx4sCpZ/Rihb4r7827Xuzjv9Khs++JltwvdTsP0lBG4U5AKnGxyMA74qyX2gxzrCJsu0LpKjAlSJEH1tvPfI6b0FI7boAlhbMowIrmLHoArgD5CmUpqgduUWdIc/qyxH54/rV40yXmhjb9ZEP3qDQbNFFFAUUUUBWM1mtXUrdpIpERzGzIyq46oSCAwHod/hQVjtB4j06KBor7lk5hkQjdzjowAIKnyYke+kTa8M3NzIz2Vrcd0T7BJJwP8Am4UMfUenXrUxx9wHJpbRzG6EzyOSCVIk5lGS55mYMM4yT4sPOnF2c6jdS6ekt6cO3MVJUIe6/RZgNhkb522INFLzhscQWjoO5lliJAKSsjjBIH1ucsuPPO3kab+r6BBdx8lxEkq+HMNx6qeqn1BFLzXO3eCKbkghadAcNJzhAfPkBUlh6nANeL9tc1xJ3en2Dyn7RJPvKxggD1Lig1+I+wfcvYzY8e7lJ28uWRd/4gffUF2j8GTx2VvdzKouPzV0VIIY5PdSkjYsejHxJXNW48VcQf8Aw2L7/wD+9aeocaasFK3ekrJAwxKqq7ZXx3Dvjz+r4eFELvjPTx+RvI15IbxO85RsFmXaZceXP7Q9G26V78Da1HY6jbSiUGN1UTnBHJ3gIdTt+iwVs7+FXV+JtN1S1XTY43tH2FvzqCqSjPKvMrHY7qc9ebzxVK4T0K0+my22pM0JHsKQ4VRIDgqzYIwRjB6ZHUZorc4ft7O91K4jvnJM0shiuFlIBbnPKu6kHmBHKSduUDxFMGXWbvQyFuee8sCQqTf72HPRX/W8gfHwP6NRXEXYTGYS9jKxfGQkpUq48gwXIPvyD6VD8MdoLRK+naqrmEgxFnBLwgjHK4O7KM7HcjY7joQ8NM1KO4hSaJg8bgMrDxB/89PCtqlr2H3JW2ubdmDdxcEKwOQVYA5BGxBILD9qmVQFFFFAUUUUGtqNgk8LxSDmSRSrDzDDBrne6014or3S5d3t3Nzbnz5B+VA9HgPPjzRq6RpWdtWiFFh1GLaSBlR/tIc8ufMAkqR4iQ0Fg7J9e+laXFk5eH8i/wC5jlPxQrXzwfwNLYXt06SIbWc8yRYPMr5z7sAFl26jl8qovYdqwjvbi2z7EqiSP3p0++Nv5KdwoIDTeEbe2u5ruMFZJhiT2vY68xIHgSRk/HzNY1jiDT3jeGe5tijDldGlTceRHNmtHi3s6TUJlea4mWJUC9yhAUnJJY5B3IOOn6IpfdmfCVr/AGpfW88YlNucRCQZHKHZSxXoTgp4eNBc9C1TRNPDfR57dC31mEhZiPLmJJx6VbNF12G7j723kEicxXmAI9peo9oUjOITaWGs3SvZLcIQndRZ5VRnVScAA5zk7AU4uBp2eyjL2gs/rcsI8Fzs2MAjPXBGaCutx3eXd3LDptvE8UDFZJp2ZVZgcFV5em4OOvngDGbDquvXMNiJ1s2efly8AkXKfrHIB5wOuFGSDVOuuBJ4JrhtN1MQgs0kkDkYjLe0c4zyjHiVG2NzW12RcY3V4biO5ZZRDycsoAGeYuMHlAB2XmBxneghuGeJ9a1NzLbvbxQpIFYMo5QcAkYOXbYg9R8KcS9KWvZtzQ6pqtswwO9Ey4GBhy2MenKV+40yxQUvtgh5tGuPTu2+6RaneEJufT7VvO3h/wAC1H9pcPNpN2P+ET/CQf6Vjsxn59ItD5RBf4SV/pQWiiiigKKKKAqD4u4oj0+2aeTfGyIOrueijy8yfAA1N5ql9p/A0mpQRLFIqPFIW9vPKQy8p+qDuNvn50Ch/wBOUeZr26jF1dFsRRNkQQIu4ONy5ydl95JJNWHWOPLnWVhsbVORpVBuTk4+0M9RGvUnq2QvvXGsaS1tcyW7EM8blCVzgnYbZGfHyroPsy4JGn2vM4H0mUBpT+r4rGD5LnfzJPpRWrY9i2nIiCRHkdRhmMjqHPiSqnA38B4Y61EcS8Zro9ykdsLV7UjD28eFljYZyxK56j9bxHh1qGvtT1bWLqW2iBtYYmKyAMVCYJGJJF3dvsrtj03r04i7PdP020xJ3lzeS+zAgYqWkOACqR/ohsZJyTsM5NAyNF7QLG5jDpcRr5rIyoy+8MfmMirCsgYAqQQcEEbgg9CDSd0LsFBhV7qV+9IyYo+UAHwUuVY58yBt4ZqVj7Sn04pb3thJbxIFjSRH71eVcKuCyrzbDwOfs0RR+2azKatzEciSRxlWA642dtsEkHrvnp6VnTuyJ7qDvbS8t518Rh0IPkwIJB9DitTWuJL7XLgQRoGUMzRxKFAUDbmZ23Psnc5A36dMfWl8G61ZS95bwTI48UaMhh5Ec2GHoRRU9oOr6poimO4tHltQcjBJCefI6AhR9lgB7qtIh03iKJmAaO4jwCdhLHnOM4yrrnPn8DXlw12i3q3UNtqVoYjMeSOVVZctjOCMlTn7JGPLFTvaPxEmn2UkqhVnl/JxEAA8zZy2RvhRlveBQVPsJQRy6hEp5lSSMB8Y5gpmUHHhkLnr403aofY7wwbXTw7jEtwRIwPULjEYP7vte9jV8ogooooCiiigKh+L9I+lWNxB4vGwX9sDKH+ICpisGg5Z4Q1f6NfWk52CyBH9FJ5Wz+6/8prqYVy3xrpP0e+vIegWUuv7L7j5OP4a6J4K1f6Tp9tNndol5v2lHK/8wP30E2aqlrwMI9Xk1BZMCSLlMeOrnALE+WFBx51O22tQySywpKrSRY7xAd05hkZHhWtccW2ceee7t1x5zRj/ADUFE4y4Gvv7WS/se7ZsJkOQOVlUqcg9VK7bHIyelS2i8IX8lylxqF6TyHK28BZY8+AbGOYemDnxPhW5c9q+nKcJMZm/VhjeQ/yrj515Lx1dTf7NpVyw/WnZIF/my3yoNniLsvsb2Yzyo4kYAMyOV5sdCwGxONs1M6Dw5BZxCK3jCJnJ3JLHzYncn1NKTijtivYmaFRaq+CGaJnlMbdMc7YQsPQMB069IbgLjHVHna3t5RK8wZv9YLMEKgkuCT7O3hupONqK6FEQznG+2/u6V9Zpew6Tr7Ac97ax+fLFzH/ABU7wzw/dQO0l1evcsyhQvKERN85CjqfXbbNEb/F1vz2F0v60Ew/kbFVnsSuufSIx4pJKv83MPk1Xm5hDoynowIPxGKVnYBdYguoD1jlVv4l5T84zQNeiiigKKKKCJ4o4hSxtZLiQEqg2UdWYnCqPexApY6dxzrskf0lLRJIDuFEfUfZw/eMPUA58jVh7dQf7KOP++iz/ADf1xVw4ZC/Qrfkxy9zFy48uRcUCL7Pwuoa/30oC5eS47vOfbXHKu48Dv0/R8K6G5aqlp2dW8epm/QurnmPdjATnYYZumdwTtnGSTVsoPjkqBsuC4UvHvJGea4b6ryYIiTfCRqAAoAOM7nc77nNhooKlcdpVpHfPZzMYnXlw7gCNiwBA5s7dcZIANWG9so54mjkUPG4wwO4YH/znNRXFPBFrqCYnj9sD2ZF2dfc3iPsnIpXah2P6lCeS1uueHwHeyRYHqgPL93y6UC3tb6W2nLQyNFIjMAynfY4I+0NvXwq+6H25XcWBcJHOvifzb4949k/FfiKuvB3ZDDBayx3gSaSYAMRnEajcBGO+c+0WGNwPAVAdqnBkVnpVuEZmMMxVWcgt3cvOxTIA9lTggeh86KZvDHEUN/brPDnlJIwwwVZdiD4EjzFLLj7/AFviK0tJfzK937J6Nz5d/wCLlVPhTC7PtQjm0y1aPGFhRCB4MihWBx0OfxqL487ORfSR3EUxguYwArYyG5TzJnBBBBzgjPXoaIu619VQf9KtTs0Au7A3IXrPauG5h5mIqCD54291bejdrWn3B5e9ML5xyTDk38uY+z86C50V8I4IBByD4jxr7oCiiigKwazRQInts0vl1KOQDa4gKn1ZMj+qVZuwbVeeylhPWGXI/ZlHMP5g1Z7ebL/VIJwN4Zx9zg/5lWqz2J3fdapcQ59mSNiPXkYMv8jmimhpfBEMF/cXqs5knGCpI5VzgtjAyclR1JxvXvqS6fb+1OLWLO+XESk+7mGTUTqml6i2sQyRyhbFVHOobrs3MChG5JIw3gAKsM3Dts8ple3haU4Bdo0LHHTcjNEVuXtV0uEEJMGA8IY3IHxVQvzpd8f9sL3SmGz5ooSPbkOzyDxGx9hfA75PmB1vvbBpjNpMggACo6PIoUe0inf3YOG9wNInhu8iivIJJ0DxLIpdW3BXoTjxx9b4YoqU0Ps8vZwki2kjwtvnnSPmX7JfoD58vupqaFp2pWsfJaadY2wPUvO7u3qzKAWPvNWDiXtFs7OEv3qSvj2Io3Usxxt0J5Rj9I7fhVK4Z7c2eV1uYNiPyS26szFv1SC3tbeIxjB28gsMula7J1vLSHPhHGzEfF1NbPDvCuowXKyTaibiI83eRtH1OPZ5d/Z33zt06HNazcc6jOeW00qVfJ7pu7X4r1+dSfCE2qNJJ/aCW6R8o5BF9YtnfPtEcuM9fSiJzW+ILe0j7y4lWNfDmO7HyUDdj6AUiuB+L/ouo3csEE1zFMZORIlPNvIXQkYONiRjrvUpxfHC/EgTUC30YqgTLFVAKDlBPghkBBxjfrTeQ21nBt3VvAo+yiAbDOdh8aCmaT2yxPciC5t5bRmIAMnQEnA5sgFQTtnBG9MYUue14W9zpDToY5eR07uRSGxlwrBWU+IyCM1a+CL5ptNtZH3ZoY+Y+ZAAJ+OM0E5RRRQaOt6Ql1byQSjKSKVPmPIj1BwR6ilLw9xJNoMzWV+rNbEloZVXIAPUqPFT1KDdT6GnRUBxzYRy6fciRFcLDKyhgDhlRirDyII60BwvxpbagJDbMzCMqG5kZfrAkEZG/Q/d7qnXkAGSQAOpO1LnsklittD79iAMzSSt4+wSPkqgClfql9d6rcwtKzCK6naKFc5RArIGAUbHlVxk9SQaDoyLWIWPKs0ZPkHUn7ga281z9ddndu+uJYQBxEiBpnJBY+yWYjIwp3UAAY9K99Se70e/W3sLma69nnaAqXwBk8rKCR9UZyoUigfWazUBwfxdDqFuJYtmG0kZ+tG3kfMeIPiPcQJ+gKSXbzrQe4t7UMQEBkk6kAuQFJXxKqGP7+Kdtc4dpOlXE+t3KJFJI+UKqisx5ORMHYbDrudutBq8NG4+nuujvKuFLKJGUGRUAzzj6hyTsCNs9aZeh9sPI4g1SB7Wbpz8rch9Sp3X3jmHqKguwy1hW6uAwlS6ROXkfHKE5lD7coPMHABB8xim5quiQ3MZjniSVPJlBx7idwfUUGza3aSIHjZXRhkMpBBHmCNjUZrnCVreDFxBHIcfWIww/fGG+dLfiPhm50TN3p0rG2yDLbyEsFyQM4J9oZwMjDDI3I6XDgXtKg1FeT83cAZaInrjqyH9IfMZ3FBG/wDo5ubLLaXePGvX6PP+UiPoD1X7viK94O0lrZhHqls9ox2Ey5kgc+jDdfcc++r3mvG8s0lQpIqujbMrAEEeoO1B82GoRzRiSJ1kRujIQwPxFFJ/XRcaBdxizcPa3L5Fs+5DZUMo8RnIAcegIPiUDpooooKt2n6f32k3S4yVj7we+Mh/wBpK8A3ndavYyZ2lCKfXmR4v8SiujL21Ekbxt0dWU+5gQfxrlq3lMH0WQ/Wt7hkb3xPHIP8AE33UHRHHdxeR2bNYKHnDL7PKGPJn2ioJwT06+Ga9dPjvJrBVndbe7ZfaeNQ4Q56gE8uSvhkgGpLVJ5FgkeBBLKFJjQtyh28BzeFQ3COt3dxbO1xa/R50ZlCNkK+ACrDIJC5OM79DjNBGXHZtJNnv9TvpARgqrRxqQeowqdMbUluPuDm067Me5ib2oXP6S+IJH6SnY+8Hxp3XF5rZPsW1ivqZpW/BVqE4g4F1PUYuS7uLRQp5kWOFiQ4BA9tiCAeh6+40CMtbVpHVI0LOxAVVGSxPQADrTp4E7OIdPKXV/MiTruiGRVWIkEEkk+02D7h69QmJopIZWVuaOSNipwSCrDIIyPup29mem6ZqFtzm0h+kx4EwYFznwcc5J5Wxn3gjwoqyX3arpkWc3SMR4Rhn+aDHzr64e7T7G9lEMMpErZ5VdCpbG5xnbpvUt/YFnEufo9uijqe7jA+JIrTXUNMhHfh7NOXI7xTCCPMZXfPpREb2jdnS6kiMriKePYOQSGQ9UbG+M7g+GT5mkrxPwNc2MsEVw6lZG5Y2VmYABkDYDY5cc422rpTTtRjnjWSJ1kjboykEHwO49dqV3b5t9Bf9WST5d0f6UEHx/wAMJpOmC3SZ5WuZw7cwCjEKsfZUdMkrk5JOB5U4+F7DubK3ixgpDGp94UZ+eaVHatG95rVrZpvhUGPAd45d2+CIPup1igzRWDVD1ztVWG8a0t7aa6mT6wjK4yBlgOpJA67eFBfa8bu1WRGRt1dSrDzDAg/I0vou2mJG5bu0urU+bpkf0P3CrhonFVrdjNvPHJ5hW9oe9Thh8RQJnR7g6fJdaPfsUt5wwWb9QtssoztyMAM+RBz4mi17J9WimQwvHiNy8Ugl9lSerhGBwSMeB6DrTb4w4Mg1GHklGGXPdyADmQ+nmD4qdj86ofA3Es+m3n9l3xypIFvJnYZ+oAT+g3QZ+qdvQB76f2JGSRpr28leVyS5i9nJPm7Ak/ADoKhNW0RuHtShu4+aa1k5kbmwXHMBzqWwMtgcynbPKQfMvFaieKOHY762e3lzyt0YdUYbqwz4g/8ASikZwvxax19biNe6juZyjRrsCjnlGR0J5sOT+tmuiRSx4Q7F1tbmOea470xNzIipyqG8CSWJPngY386ZxogJrXurhYkaRyFRQSzHYBRuSaTfapxhczX62ljLL+TXDrBnLS7lh7G55VA28DmvDSuzDVL2P/XLmSKM9Eld5GPkSgfA+Jz6UG72NkXGqX930B5iAfATSswz7lT51bOKO2CztSUjJuZunJGRyg+Rk6dfAcx9KUPDPB91PeXFlDN3XJzrO2WCskcgXdV3bJ3Az506ODuy+0sMOF72cf71wNv2FGyD7z60FOPC2p60yvev9Etc5SEA83jg8h8ftSb+S1s612HqvdPp87RSxndpGY5OchwUHssPIDB9KbGK8bq6SNS8jKijqzEKB7yTigzbIVRQzczAAFsY5iAATgdMnfFeGravFbQtNM4SNBkk/gB4k9ABuapWt9sdsjd1aK95OdlWMHlz+1jJ/dBqLteBb7VJVn1Z+7hBylohx/Fgnl8iclvUeAePCVvJrGqHUplK2sB5bZD4sp29+D7TH9Ygfo7YprWdmkSKkahEQAKoGAoHgBRQe9FFFBg1zTxvp/Jc6lF+pcxzD9mXmVv/ABF+6ul6RvarYY1WYf8AvNixHq0WW+/8kPvoGxwlqPfafbS9S0MZP7XKAfmKpvBnatLeTXKNaN+SR5EWLJfCnHdtzYBc+B23BGNs1vdiuo97pSJ4wySRn0Gedfkwq62+nRxl2REUueZyqgF282wNz6mgpy8RavcfmNPjt18Gupd/7uPcfE17R6LrD/nL+3h9Ibbm+crVcwKzQIztM7MpoonvTO1y+R35aNEPLjlDgJttgZz4b+FLfSr6SKRTG0gLEAiJ2RnBIPIGTfJ2898V1w6AggjIIwQRnIPXPnUHZcG2Fq5ljt4Ym3PPgDl9xb6vwxQV8djVi+DL9JkO2RJcO2D5Vu2vZFpcZyLVWP22dvkzVIX3aBp8G0l3DnyVg5+6PJqvX3blp6fU76X9mPA+9yKC82GnxwxrHEixoowFUAAfAetLP/tBW5NnbuP0ZmX+KNsfNa1Ln/tCp0itGP7cyr8lVqqvFnadcanAYDbIFDK+U7x2Uqdj8c43HjRVh1bVltNbsr+YHuJ7WP2uvLlOVj68uVJA8GpzQTq6hlIZWGQwOQQfEEbGkxxBexHhe2+kxt3wxHDzAqyuhYc4yM8vdrk7YIwPGvLhfsovpbaNnvXtopAHESmQkBtxlQ6qpx4UQzONuMI9PtWkYgyEERJnd38NuuB1J8BVZ7GOGilu17L7U90SQx693zZz73bLH4Um7/TefUDbpK8xMwgWV8lm9sJncnA5snGfCup7K1WKNI0GFRVVR5BQAPkKD0eIMMEAg+B3Hzqu6r2dWNweZrdEfwki/JuD6NHirIDWaBWa3oerad+Vsrt7qBesM/KzKu3iccwHmCpHlS0434+k1AxGSKOKSEP7SFiTnB8TsAy5HXfxq39u2uXAnS1yRbtEshA/3jczA8x8QuB7Prmtjs77ObB4orie4jnkPK/dLIoSM9QrqDzMRtkHA67UDfsHYxIW+sVUt+0QM/OqH2k9qR06VYYo1klK87F2IVFJIUYXck4J6jG3nVo1TjSytgTLcxLj9HnDMfcq5Y/dSh07UE1PiZJY1Z4c5xIo2SOIgnlOQBzHx33FBv23b1csMCyR2+w8hH3BCfnWbjiHXtQHJDbtbI2xYI0e3/MmPN/CBTmjgCjCgAeQ2H3CvsCgonZ12Zrp4MsjCS5cYLD6sancqudyT4scZ8gOt7FZooFDor/ReLLhDsLhWx73VJB80ar7xNx3aWKkzzDm8I19pz+6OnvOB60r+3ixaK8t7lCVLxsnMpIIaM56jcZV8e4GoTsc0WG51IiZFkCRPIFYZBYMgBIPXHMeuaKug441XUttOtRBCf8Afy/iCw5f4Vf31tWfY607CTU7yW5fryKxCD0y2T/Dy0y0jAAA6DpX3REZovDVtaLy28KRDxKjc+9j7R+JqToooCiiigKKKKApWdsUAjutNuD9UStFIfsPy5/l5/vpp0vu3Cw7zSmYdYpY3+8lD8moKn2Jap9Gubu0mYJj2vaOAHhYxv18wQfctMq/7RNPh+vdw58lbnP3R5pL63a2FxMt1Ndszzxws1vbxB5e95FEilj7K5YeOTv06VJ2HAE8wH0bTEt0/wC9vnZ5MeYj2VfdyGirhqHbvYp+aSaY+iBR97kH5VV9S7f52/MW0aesjM5+5eUfOpOw7A1Y811dMxPVYY0QfAsD8lFWWw7HNNj6wtKR4yO5+QIHyoFbP2k3k/57Uhbr+rDC2f5VH+KtEzWMrZmn1K8P2UQf+I8h/CugLPg+yi/N2sC+6NM/eRUpFAqjCgKPIAD8KBAWWn22PyOh30/kZZJQPuROWpKLRr5vzGhWkPkZVVyP7yQfhTwxWcUQjtT0fXYIGkCwIq7lbeOAOo8SOSPO3oc++t7sT4XYu1+bkNzB0Mali3MxBbvSfHYEDfOQc04iKXnEnZ9PHO13pUvcTt+diOBHLvnOCCoPiQRg5PQ5yFj4p4Jg1DuhPz4ifmAVsBs4yrbHIIHhg+oqXvpe7idh+gjN/CpP9KVcnH2uQHkm04Of1kilIP70TMtFxxjrk8TqNMCq6spykgOGBBxzyL5+VAvezS277VrTO/5TvD+6rP8AjvXRnEXEEVlbPPMcIngOrE9FX1J2rnvgCQ2OsQC5Uw8pZX7wcvJzxsATnYDx5um/WpTjvj439/EsEffW8LjuoirETyfrFRuRnYL4rnpzUUw9J7RWisWvNQCxCVybaBR+UaPlXlAB3bJyeY4G4OwIFXLQtQee3jlkiMLuvMY2OSmegOw3xg9PGqTwd2eyd8L7U2767OCqHBWHy2Hs8w8APZXwyd6YgFEReu8L214oW5hWUDPKT1XPXlYbj4Gqbddg+nscqZ09A6sB/eIx+dMeigXln2F6chy3fyejSYH/ANtVq3aLwva2ikW8KRZ6lRu3vY7n4mpWigKKKr/FvFH0H6MzAGOa4WFznBQOrYYeGzAZ9M0FgorANZoKP2v8Pm50xyoy8B71fMhQQ4/gJPwpP9lGqdzq1ufCQtEf/mD2f5gKd/EnaLY2YKyzKz+MSe23uIGy/vEUnOEOFJbrUo7i1t5I7RLhJA0mAFRXDcoPRz4YXO2MmiuixWawprNEFFFFAUUUUBRRRQFampack8TxSrzRyKVYHxB/r61t0UEJw9wda2S4t4VQ9C53dve7e0am6KKAooooCiiigKKKKAooooCsVmqN2pcZmytxHBvdXB5YgOqjYF/fuFH2iPKgo3aXbnVNVS2so+8khQpLJ+iDzZwx6AJvv5sQBtTB4F7N4NOTm/OXBGHlI6Z6qg/RX5nxPhW5wHwmthaJHjMre1M/i0h67+IHQf8A7NWWgwBWaKKAooooCiiigKWPb7JiwgwcH6SMfCOWmdSo7fyTBaIOrTNj38mB82oM6bx/q94im109ApA/LSM3IfAsM8gIzvtzVuNwFqd5/t2olEPWK2GBjyzsPvDUwNPsVhiSNdljVUHuUAD8K2qCoaH2V6fa4KwCRx+nKec/cfZHwFW1VxX1RQFFFFAUUUUBRRRQFFFFAUUUUBRRRQFFFFAUUUUBRRRQFFFFB5zShQWYgKBkk7AAdST4D1pNaC41fiJrke1b22ChPTCZWLr5yFnx6VaO2OwvZ7WOK0RnRmbv1THMQAOQYJGVzkkDrgVWeBdck0u3MTaVfF2bmkkEZPMegxt0A2G58fOgc2KzVAXtXJ/9mah/cGvYdpMx+rpOoH3xhfxNBeaKpP8ApvfH6mj3P70sK/i1ZPFmqeGjt/8AVQUF1oqivx3fp+c0e4x/w5Y3+S14r2y2qNy3MN1at/xYT/Tf5UDAoqvwce2Dx94LyDl8zIqke9WIb5VoT9rGmJ1u1P7KyN+C0FvpUdtjZuNMXznY/wA8A/rU2/bXpg/3zn3RSf8ASl32lcfW15cWcsBdhbsWfmUrn24m289kNA/xWa+IpAwBG4IyD5g7ivugKKKKAooooCiiigKKKKAooooCiiigKKKKAooooCiiigKKKKAooooCiiigKxis0UBRRRQYxXjd2ySKVdVdT1VgCD8DtRRQL++7NdPa+A+jKFKcxVXkVc5/VVgB7hVmtOz7T4/q2cHxQN82zRRQbrcL2mP9lt/7qP8A/GqH2qcGWaWQlS3jjkDKOZAU2bqCEIB+NFFAx9OjCxIB0CKB7goxWzRRQFFFFAUUUUBRRRQFFFF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038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Mrs. </a:t>
            </a:r>
            <a:r>
              <a:rPr lang="en-US" b="1" dirty="0" err="1" smtClean="0">
                <a:solidFill>
                  <a:schemeClr val="bg1"/>
                </a:solidFill>
              </a:rPr>
              <a:t>Polito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Ditmas</a:t>
            </a:r>
            <a:r>
              <a:rPr lang="en-US" b="1" dirty="0" smtClean="0">
                <a:solidFill>
                  <a:schemeClr val="bg1"/>
                </a:solidFill>
              </a:rPr>
              <a:t> I.S. 62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gpolito3@schools.nyc.gov</a:t>
            </a:r>
          </a:p>
        </p:txBody>
      </p:sp>
    </p:spTree>
    <p:extLst>
      <p:ext uri="{BB962C8B-B14F-4D97-AF65-F5344CB8AC3E}">
        <p14:creationId xmlns:p14="http://schemas.microsoft.com/office/powerpoint/2010/main" xmlns="" val="3888584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the Policies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6588489"/>
              </p:ext>
            </p:extLst>
          </p:nvPr>
        </p:nvGraphicFramePr>
        <p:xfrm>
          <a:off x="1524000" y="1912863"/>
          <a:ext cx="6196014" cy="4182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338"/>
                <a:gridCol w="2065338"/>
                <a:gridCol w="2065338"/>
              </a:tblGrid>
              <a:tr h="403617">
                <a:tc>
                  <a:txBody>
                    <a:bodyPr/>
                    <a:lstStyle/>
                    <a:p>
                      <a:r>
                        <a:rPr lang="en-US" dirty="0" smtClean="0"/>
                        <a:t>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Effective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</a:t>
                      </a:r>
                      <a:endParaRPr lang="en-US" dirty="0"/>
                    </a:p>
                  </a:txBody>
                  <a:tcPr/>
                </a:tc>
              </a:tr>
              <a:tr h="7433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Teachers must contact parent if child is in danger of failing.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33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If student is failing a class they may be excluded from field trips.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70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If student is failing and is in a Principal or Superintendent class they may be removed from that class.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92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If a student fails a state exam they must attend summer school.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3746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TASK: </a:t>
            </a:r>
          </a:p>
          <a:p>
            <a:pPr marL="457200" indent="-457200">
              <a:buAutoNum type="arabicPeriod"/>
            </a:pPr>
            <a:r>
              <a:rPr lang="en-US" dirty="0" smtClean="0"/>
              <a:t>With a partner come up with three solutions for this problem. Your solution may be original or an improvement on an existing policy.</a:t>
            </a:r>
          </a:p>
          <a:p>
            <a:pPr marL="457200" indent="-457200">
              <a:buAutoNum type="arabicPeriod"/>
            </a:pPr>
            <a:r>
              <a:rPr lang="en-US" dirty="0" smtClean="0"/>
              <a:t>Next place your problems on the feasibility vs. effectiveness chart.</a:t>
            </a:r>
          </a:p>
          <a:p>
            <a:pPr marL="457200" indent="-457200">
              <a:buAutoNum type="arabicPeriod"/>
            </a:pPr>
            <a:r>
              <a:rPr lang="en-US" dirty="0" smtClean="0"/>
              <a:t>Decide on the best solution.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6488668"/>
            <a:ext cx="273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 5:  Develop Solutions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746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taneo BT" panose="03020802040502060804" pitchFamily="66" charset="0"/>
              </a:rPr>
              <a:t>Lets Share our Findings</a:t>
            </a:r>
            <a:endParaRPr lang="en-US" sz="3200" dirty="0" smtClean="0">
              <a:latin typeface="Cataneo BT" panose="03020802040502060804" pitchFamily="66" charset="0"/>
            </a:endParaRPr>
          </a:p>
          <a:p>
            <a:pPr marL="0" indent="0">
              <a:buNone/>
            </a:pPr>
            <a:r>
              <a:rPr lang="en-US" sz="3200" dirty="0" smtClean="0"/>
              <a:t>2.</a:t>
            </a:r>
          </a:p>
          <a:p>
            <a:pPr marL="0" indent="0">
              <a:buNone/>
            </a:pPr>
            <a:r>
              <a:rPr lang="en-US" sz="3200" dirty="0" smtClean="0"/>
              <a:t>3.</a:t>
            </a:r>
          </a:p>
          <a:p>
            <a:pPr marL="0" indent="0">
              <a:buNone/>
            </a:pPr>
            <a:r>
              <a:rPr lang="en-US" sz="3200" dirty="0" smtClean="0"/>
              <a:t>4.</a:t>
            </a:r>
          </a:p>
          <a:p>
            <a:pPr marL="0" indent="0">
              <a:buNone/>
            </a:pPr>
            <a:r>
              <a:rPr lang="en-US" sz="3200" dirty="0" smtClean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xmlns="" val="1208035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400" y="6488668"/>
            <a:ext cx="331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 6:  Select the Best Solution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838200"/>
          <a:ext cx="7086600" cy="5181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17320"/>
                <a:gridCol w="1417320"/>
                <a:gridCol w="1417320"/>
                <a:gridCol w="1417320"/>
                <a:gridCol w="1417320"/>
              </a:tblGrid>
              <a:tr h="10363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800" dirty="0" smtClean="0"/>
                        <a:t>FEASIBILITY</a:t>
                      </a:r>
                      <a:endParaRPr lang="en-US" sz="2400" dirty="0"/>
                    </a:p>
                  </a:txBody>
                  <a:tcPr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6320">
                <a:tc rowSpan="4"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2800" b="1" dirty="0" smtClean="0"/>
                        <a:t>EFFECTIVENESS</a:t>
                      </a:r>
                      <a:endParaRPr lang="en-US" sz="2800" b="1" dirty="0"/>
                    </a:p>
                  </a:txBody>
                  <a:tcPr vert="vert270"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 anchor="ctr"/>
                </a:tc>
              </a:tr>
              <a:tr h="1036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>
                    <a:solidFill>
                      <a:srgbClr val="E6E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6E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6E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6ECCC"/>
                    </a:solidFill>
                  </a:tcPr>
                </a:tc>
              </a:tr>
              <a:tr h="1036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036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 anchor="ctr">
                    <a:solidFill>
                      <a:srgbClr val="E6E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6E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6E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6E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97689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239000" cy="3894269"/>
          </a:xfrm>
        </p:spPr>
        <p:txBody>
          <a:bodyPr/>
          <a:lstStyle/>
          <a:p>
            <a:r>
              <a:rPr lang="en-US" dirty="0"/>
              <a:t>On average, children's grades drop dramatically during the first year of middle school compared to their grades in elementary school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 children fail classes, miss homework assignments and are unprepared for </a:t>
            </a:r>
            <a:r>
              <a:rPr lang="en-US" dirty="0"/>
              <a:t>class. </a:t>
            </a:r>
            <a:r>
              <a:rPr lang="en-US" sz="1600" dirty="0"/>
              <a:t>http://www.apa.org/helpcenter/middle-school.aspx</a:t>
            </a: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114800"/>
            <a:ext cx="571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6488668"/>
            <a:ext cx="28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Step1:  Define the Problem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03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Policy Analyst (</a:t>
            </a:r>
            <a:r>
              <a:rPr lang="en-US" dirty="0"/>
              <a:t>PPA)</a:t>
            </a:r>
            <a:br>
              <a:rPr lang="en-US" dirty="0"/>
            </a:b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flippedtips.com/plegal/ppa/intro.html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Define the Problem</a:t>
            </a:r>
          </a:p>
          <a:p>
            <a:r>
              <a:rPr lang="en-US" sz="2800" dirty="0" smtClean="0"/>
              <a:t>Gather the Evidence</a:t>
            </a:r>
          </a:p>
          <a:p>
            <a:r>
              <a:rPr lang="en-US" sz="2800" dirty="0" smtClean="0"/>
              <a:t>Identify the Causes</a:t>
            </a:r>
          </a:p>
          <a:p>
            <a:r>
              <a:rPr lang="en-US" sz="2800" dirty="0" smtClean="0"/>
              <a:t>Evaluate an Existing Policy</a:t>
            </a:r>
          </a:p>
          <a:p>
            <a:r>
              <a:rPr lang="en-US" sz="2800" dirty="0" smtClean="0"/>
              <a:t>Develop Solutions</a:t>
            </a:r>
          </a:p>
          <a:p>
            <a:r>
              <a:rPr lang="en-US" sz="2800" dirty="0" smtClean="0"/>
              <a:t>Select Best Solution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57076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* Pair *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0717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Think about how you’re performing this year as opposed to elementary school.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Have you missed more homework?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Failed tests?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Been unprepared?</a:t>
            </a:r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47800" y="4419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Next find a partner and pair up.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</a:t>
            </a:r>
            <a:r>
              <a:rPr lang="en-US" sz="2400" dirty="0" smtClean="0"/>
              <a:t>hare your thoughts.</a:t>
            </a:r>
          </a:p>
        </p:txBody>
      </p:sp>
    </p:spTree>
    <p:extLst>
      <p:ext uri="{BB962C8B-B14F-4D97-AF65-F5344CB8AC3E}">
        <p14:creationId xmlns:p14="http://schemas.microsoft.com/office/powerpoint/2010/main" xmlns="" val="3878589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Believe Me? </a:t>
            </a:r>
            <a:br>
              <a:rPr lang="en-US" dirty="0" smtClean="0"/>
            </a:br>
            <a:r>
              <a:rPr lang="en-US" sz="3100" dirty="0" smtClean="0"/>
              <a:t>Take a look at the stats!</a:t>
            </a:r>
            <a:endParaRPr lang="en-US" sz="31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4777127"/>
              </p:ext>
            </p:extLst>
          </p:nvPr>
        </p:nvGraphicFramePr>
        <p:xfrm>
          <a:off x="1463675" y="2169661"/>
          <a:ext cx="6196014" cy="3502929"/>
        </p:xfrm>
        <a:graphic>
          <a:graphicData uri="http://schemas.openxmlformats.org/drawingml/2006/table">
            <a:tbl>
              <a:tblPr/>
              <a:tblGrid>
                <a:gridCol w="563274"/>
                <a:gridCol w="563274"/>
                <a:gridCol w="563274"/>
                <a:gridCol w="563274"/>
                <a:gridCol w="563274"/>
                <a:gridCol w="563274"/>
                <a:gridCol w="563274"/>
                <a:gridCol w="563274"/>
                <a:gridCol w="563274"/>
                <a:gridCol w="563274"/>
                <a:gridCol w="563274"/>
              </a:tblGrid>
              <a:tr h="187344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72 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3.5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6836" marR="46836" marT="23418" marB="2341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6836" marR="46836" marT="23418" marB="23418"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Cornelius Baptiste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228290557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72 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Hans Bazard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215482274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60 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83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Tamya Caesar Lashley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215266073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80 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Danielle Cazeau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202913679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80 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3.8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Blanca Corona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213179609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effectLst/>
                          <a:latin typeface="Verdana"/>
                        </a:rPr>
                        <a:t>60 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Selena Enriquez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216580225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78 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3.5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 dirty="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2.5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Kelsey Espinal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215334681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48 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 dirty="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Tyler Felix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215406653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69 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 dirty="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Robin Geune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214806499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72 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 dirty="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Ashley Johnson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215277393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65 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3.5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Lawrence Joseph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214738387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42 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David Lopez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214937054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47 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Vegeta Pierre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216111757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59 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Matthew Raposo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209121342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53 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Samya Reid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216355511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54 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3.8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83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Tenzin Tamdingstang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215848458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82 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Shamare Turner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214853731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72 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3.5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Kamille Welch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215090374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67 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3.5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samiyah knight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222222222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72 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john rivera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333333333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54 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Marlene Hernandez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209201540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84 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Santiago Santos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208524447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58 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Dalia Crespo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208984849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72 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1.5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Brian Cuate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215827346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77 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2.5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Kainaat Sultan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215325424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50 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Shoaib Sohail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213475494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73 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1.5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5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Tyreque Layne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208490609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effectLst/>
                          <a:latin typeface="Verdana"/>
                        </a:rPr>
                        <a:t>61 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44"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AVERAGE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2.6/4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1.6/2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1.6/2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61.7/100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1.5/2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1.8/2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">
                          <a:effectLst/>
                          <a:latin typeface="Verdana"/>
                        </a:rPr>
                        <a:t>1.8/2</a:t>
                      </a:r>
                    </a:p>
                  </a:txBody>
                  <a:tcPr marL="24394" marR="24394" marT="24394" marB="2439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6836" marR="46836" marT="23418" marB="2341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40873" y="2369126"/>
            <a:ext cx="1101436" cy="311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731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Analyze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out of 28 students received a failing grade last marking period.</a:t>
            </a:r>
          </a:p>
          <a:p>
            <a:r>
              <a:rPr lang="en-US" dirty="0" smtClean="0"/>
              <a:t>Nearly 95% of students have missed a homework assignments</a:t>
            </a:r>
          </a:p>
          <a:p>
            <a:r>
              <a:rPr lang="en-US" dirty="0" smtClean="0"/>
              <a:t>Over 75% have missed more than 3 homework assignments</a:t>
            </a:r>
          </a:p>
          <a:p>
            <a:r>
              <a:rPr lang="en-US" dirty="0" smtClean="0"/>
              <a:t>7 out of 28 students did not complete the most recent project.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488668"/>
            <a:ext cx="290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Step2:  Gather the Evidence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971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Causes Poor Academic Performance in Middle School?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TASK: Visit the following website and identify at least two causes. Then use your personal experience to add one additional cause.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www.apa.org/helpcenter/middle-school.aspx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488668"/>
            <a:ext cx="285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 3:  Identify the Causes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29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Causes Poor Academic Performance in Middle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ataneo BT" panose="03020802040502060804" pitchFamily="66" charset="0"/>
              </a:rPr>
              <a:t>Lets share our findings.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</a:p>
          <a:p>
            <a:pPr marL="0" indent="0">
              <a:buNone/>
            </a:pPr>
            <a:r>
              <a:rPr lang="en-US" dirty="0" smtClean="0"/>
              <a:t>4.</a:t>
            </a:r>
          </a:p>
          <a:p>
            <a:pPr marL="0" indent="0">
              <a:buNone/>
            </a:pPr>
            <a:r>
              <a:rPr lang="en-US" dirty="0" smtClean="0"/>
              <a:t>5.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47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Lets examine our existing policy on student academic performance.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Teachers must contact parent if child is in danger of failing.</a:t>
            </a:r>
          </a:p>
          <a:p>
            <a:r>
              <a:rPr lang="en-US" dirty="0" smtClean="0"/>
              <a:t>If student is failing a class they may be excluded from field trips.</a:t>
            </a:r>
          </a:p>
          <a:p>
            <a:r>
              <a:rPr lang="en-US" dirty="0" smtClean="0"/>
              <a:t>If student is failing and is in a Principal or Superintendent class they may be removed from that class.</a:t>
            </a:r>
          </a:p>
          <a:p>
            <a:r>
              <a:rPr lang="en-US" dirty="0" smtClean="0"/>
              <a:t>If a student fails a state exam they must attend summer school.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488668"/>
            <a:ext cx="367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 4:  Examine and Existing Policy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913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138</TotalTime>
  <Words>789</Words>
  <Application>Microsoft Office PowerPoint</Application>
  <PresentationFormat>On-screen Show (4:3)</PresentationFormat>
  <Paragraphs>400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Poor Academic Performance in  Middle Schools</vt:lpstr>
      <vt:lpstr>What’s the problem?</vt:lpstr>
      <vt:lpstr>Public Policy Analyst (PPA) http://flippedtips.com/plegal/ppa/intro.html </vt:lpstr>
      <vt:lpstr>Think * Pair * Share</vt:lpstr>
      <vt:lpstr>Don’t Believe Me?  Take a look at the stats!</vt:lpstr>
      <vt:lpstr>Lets Analyze the Evidence</vt:lpstr>
      <vt:lpstr>What Causes Poor Academic Performance in Middle School?</vt:lpstr>
      <vt:lpstr>Causes Poor Academic Performance in Middle School?</vt:lpstr>
      <vt:lpstr>Academic Policies</vt:lpstr>
      <vt:lpstr>Evaluate the Policies</vt:lpstr>
      <vt:lpstr>What’s the Solution?</vt:lpstr>
      <vt:lpstr>Solutions</vt:lpstr>
      <vt:lpstr>Slide 13</vt:lpstr>
    </vt:vector>
  </TitlesOfParts>
  <Company>NYCDOE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Poor Academic Performance in  Middle Schools</dc:title>
  <dc:creator>student</dc:creator>
  <cp:lastModifiedBy>ann nigro</cp:lastModifiedBy>
  <cp:revision>16</cp:revision>
  <dcterms:created xsi:type="dcterms:W3CDTF">2014-02-19T16:38:00Z</dcterms:created>
  <dcterms:modified xsi:type="dcterms:W3CDTF">2014-02-25T19:34:05Z</dcterms:modified>
</cp:coreProperties>
</file>