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66" r:id="rId4"/>
    <p:sldId id="258" r:id="rId5"/>
    <p:sldId id="267" r:id="rId6"/>
    <p:sldId id="271" r:id="rId7"/>
    <p:sldId id="268" r:id="rId8"/>
    <p:sldId id="269" r:id="rId9"/>
    <p:sldId id="264" r:id="rId10"/>
    <p:sldId id="265"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5" autoAdjust="0"/>
  </p:normalViewPr>
  <p:slideViewPr>
    <p:cSldViewPr>
      <p:cViewPr>
        <p:scale>
          <a:sx n="76" d="100"/>
          <a:sy n="76" d="100"/>
        </p:scale>
        <p:origin x="-420" y="7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F8E253-B014-4052-A9F9-1EF05A3E0BC1}" type="datetimeFigureOut">
              <a:rPr lang="en-US" smtClean="0"/>
              <a:pPr/>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92657-FA9A-41CE-B526-430B5064DC0C}" type="slidenum">
              <a:rPr lang="en-US" smtClean="0"/>
              <a:pPr/>
              <a:t>‹#›</a:t>
            </a:fld>
            <a:endParaRPr lang="en-US"/>
          </a:p>
        </p:txBody>
      </p:sp>
    </p:spTree>
    <p:extLst>
      <p:ext uri="{BB962C8B-B14F-4D97-AF65-F5344CB8AC3E}">
        <p14:creationId xmlns:p14="http://schemas.microsoft.com/office/powerpoint/2010/main" val="1951441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92657-FA9A-41CE-B526-430B5064DC0C}" type="slidenum">
              <a:rPr lang="en-US" smtClean="0"/>
              <a:pPr/>
              <a:t>11</a:t>
            </a:fld>
            <a:endParaRPr lang="en-US"/>
          </a:p>
        </p:txBody>
      </p:sp>
    </p:spTree>
    <p:extLst>
      <p:ext uri="{BB962C8B-B14F-4D97-AF65-F5344CB8AC3E}">
        <p14:creationId xmlns:p14="http://schemas.microsoft.com/office/powerpoint/2010/main" val="799006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of activities:  http://www.tolerance.org/lesson/food-deserts-causes-consequences-and-solutions</a:t>
            </a:r>
            <a:endParaRPr lang="en-US" dirty="0"/>
          </a:p>
        </p:txBody>
      </p:sp>
      <p:sp>
        <p:nvSpPr>
          <p:cNvPr id="4" name="Slide Number Placeholder 3"/>
          <p:cNvSpPr>
            <a:spLocks noGrp="1"/>
          </p:cNvSpPr>
          <p:nvPr>
            <p:ph type="sldNum" sz="quarter" idx="10"/>
          </p:nvPr>
        </p:nvSpPr>
        <p:spPr/>
        <p:txBody>
          <a:bodyPr/>
          <a:lstStyle/>
          <a:p>
            <a:fld id="{B4892657-FA9A-41CE-B526-430B5064DC0C}" type="slidenum">
              <a:rPr lang="en-US" smtClean="0"/>
              <a:pPr/>
              <a:t>12</a:t>
            </a:fld>
            <a:endParaRPr lang="en-US"/>
          </a:p>
        </p:txBody>
      </p:sp>
    </p:spTree>
    <p:extLst>
      <p:ext uri="{BB962C8B-B14F-4D97-AF65-F5344CB8AC3E}">
        <p14:creationId xmlns:p14="http://schemas.microsoft.com/office/powerpoint/2010/main" val="3504513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t>
            </a:r>
            <a:r>
              <a:rPr lang="en-US" sz="1200" b="0" i="0" kern="1200" dirty="0" smtClean="0">
                <a:solidFill>
                  <a:schemeClr val="tx1"/>
                </a:solidFill>
                <a:effectLst/>
                <a:latin typeface="+mn-lt"/>
                <a:ea typeface="+mn-ea"/>
                <a:cs typeface="+mn-cs"/>
              </a:rPr>
              <a:t>“Solving the Problem of Childhood Obesity”, Task Force on Childhood Obesity, Action Plan, May 2010.</a:t>
            </a:r>
            <a:endParaRPr lang="en-US" dirty="0"/>
          </a:p>
        </p:txBody>
      </p:sp>
      <p:sp>
        <p:nvSpPr>
          <p:cNvPr id="4" name="Slide Number Placeholder 3"/>
          <p:cNvSpPr>
            <a:spLocks noGrp="1"/>
          </p:cNvSpPr>
          <p:nvPr>
            <p:ph type="sldNum" sz="quarter" idx="10"/>
          </p:nvPr>
        </p:nvSpPr>
        <p:spPr/>
        <p:txBody>
          <a:bodyPr/>
          <a:lstStyle/>
          <a:p>
            <a:fld id="{B4892657-FA9A-41CE-B526-430B5064DC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92657-FA9A-41CE-B526-430B5064DC0C}" type="slidenum">
              <a:rPr lang="en-US" smtClean="0"/>
              <a:pPr/>
              <a:t>5</a:t>
            </a:fld>
            <a:endParaRPr lang="en-US"/>
          </a:p>
        </p:txBody>
      </p:sp>
    </p:spTree>
    <p:extLst>
      <p:ext uri="{BB962C8B-B14F-4D97-AF65-F5344CB8AC3E}">
        <p14:creationId xmlns:p14="http://schemas.microsoft.com/office/powerpoint/2010/main" val="2080903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92657-FA9A-41CE-B526-430B5064DC0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Students may be broken</a:t>
            </a:r>
            <a:r>
              <a:rPr lang="en-US" baseline="0" dirty="0" smtClean="0"/>
              <a:t> into predetermined groups based on learning styles or </a:t>
            </a:r>
            <a:r>
              <a:rPr lang="en-US" dirty="0" smtClean="0"/>
              <a:t> will</a:t>
            </a:r>
            <a:r>
              <a:rPr lang="en-US" baseline="0" dirty="0" smtClean="0"/>
              <a:t> pick a random number from a jar (1, 2, 3).  Students will complete the task assigned to their number. </a:t>
            </a:r>
            <a:endParaRPr lang="en-US" dirty="0"/>
          </a:p>
        </p:txBody>
      </p:sp>
      <p:sp>
        <p:nvSpPr>
          <p:cNvPr id="4" name="Slide Number Placeholder 3"/>
          <p:cNvSpPr>
            <a:spLocks noGrp="1"/>
          </p:cNvSpPr>
          <p:nvPr>
            <p:ph type="sldNum" sz="quarter" idx="10"/>
          </p:nvPr>
        </p:nvSpPr>
        <p:spPr/>
        <p:txBody>
          <a:bodyPr/>
          <a:lstStyle/>
          <a:p>
            <a:fld id="{B4892657-FA9A-41CE-B526-430B5064DC0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866D08-3CE4-4777-A00C-C3484862F6C4}"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623B5-004E-4209-8006-D99833D123B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66D08-3CE4-4777-A00C-C3484862F6C4}"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866D08-3CE4-4777-A00C-C3484862F6C4}"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66D08-3CE4-4777-A00C-C3484862F6C4}"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866D08-3CE4-4777-A00C-C3484862F6C4}"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623B5-004E-4209-8006-D99833D123B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866D08-3CE4-4777-A00C-C3484862F6C4}"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866D08-3CE4-4777-A00C-C3484862F6C4}" type="datetimeFigureOut">
              <a:rPr lang="en-US" smtClean="0"/>
              <a:pPr/>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623B5-004E-4209-8006-D99833D123B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66D08-3CE4-4777-A00C-C3484862F6C4}"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66D08-3CE4-4777-A00C-C3484862F6C4}"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66D08-3CE4-4777-A00C-C3484862F6C4}"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623B5-004E-4209-8006-D99833D123B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66D08-3CE4-4777-A00C-C3484862F6C4}"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623B5-004E-4209-8006-D99833D123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8866D08-3CE4-4777-A00C-C3484862F6C4}" type="datetimeFigureOut">
              <a:rPr lang="en-US" smtClean="0"/>
              <a:pPr/>
              <a:t>2/19/2014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BF623B5-004E-4209-8006-D99833D12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848600" cy="1927225"/>
          </a:xfrm>
        </p:spPr>
        <p:txBody>
          <a:bodyPr/>
          <a:lstStyle/>
          <a:p>
            <a:r>
              <a:rPr lang="en-US" dirty="0" smtClean="0"/>
              <a:t>Lack of Access to Nutritious Food</a:t>
            </a:r>
            <a:endParaRPr lang="en-US" dirty="0"/>
          </a:p>
        </p:txBody>
      </p:sp>
      <p:sp>
        <p:nvSpPr>
          <p:cNvPr id="3" name="Subtitle 2"/>
          <p:cNvSpPr>
            <a:spLocks noGrp="1"/>
          </p:cNvSpPr>
          <p:nvPr>
            <p:ph type="subTitle" idx="1"/>
          </p:nvPr>
        </p:nvSpPr>
        <p:spPr/>
        <p:txBody>
          <a:bodyPr>
            <a:normAutofit fontScale="62500" lnSpcReduction="20000"/>
          </a:bodyPr>
          <a:lstStyle/>
          <a:p>
            <a:endParaRPr lang="en-US" dirty="0"/>
          </a:p>
          <a:p>
            <a:endParaRPr lang="en-US" dirty="0" smtClean="0"/>
          </a:p>
          <a:p>
            <a:endParaRPr lang="en-US" dirty="0"/>
          </a:p>
          <a:p>
            <a:endParaRPr lang="en-US" dirty="0" smtClean="0"/>
          </a:p>
          <a:p>
            <a:endParaRPr lang="en-US" dirty="0"/>
          </a:p>
          <a:p>
            <a:r>
              <a:rPr lang="en-US" dirty="0" smtClean="0"/>
              <a:t>Eileen McManus</a:t>
            </a:r>
          </a:p>
          <a:p>
            <a:r>
              <a:rPr lang="en-US" dirty="0" smtClean="0"/>
              <a:t>EMcManus2@schools.nyc.gov</a:t>
            </a:r>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581400"/>
            <a:ext cx="3657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Develop Policy</a:t>
            </a:r>
            <a:endParaRPr lang="en-US" dirty="0"/>
          </a:p>
        </p:txBody>
      </p:sp>
      <p:sp>
        <p:nvSpPr>
          <p:cNvPr id="2" name="Content Placeholder 1"/>
          <p:cNvSpPr>
            <a:spLocks noGrp="1"/>
          </p:cNvSpPr>
          <p:nvPr>
            <p:ph idx="1"/>
          </p:nvPr>
        </p:nvSpPr>
        <p:spPr/>
        <p:txBody>
          <a:bodyPr/>
          <a:lstStyle/>
          <a:p>
            <a:pPr marL="0" indent="0">
              <a:buNone/>
            </a:pPr>
            <a:r>
              <a:rPr lang="en-US" dirty="0" smtClean="0"/>
              <a:t>Group 1</a:t>
            </a:r>
          </a:p>
          <a:p>
            <a:r>
              <a:rPr lang="en-US" dirty="0" smtClean="0"/>
              <a:t>Design a presentation to </a:t>
            </a:r>
            <a:r>
              <a:rPr lang="en-US" dirty="0"/>
              <a:t>a large grocery chain that would persuade them to build a supermarket closer </a:t>
            </a:r>
            <a:r>
              <a:rPr lang="en-US" dirty="0" smtClean="0"/>
              <a:t>a food </a:t>
            </a:r>
            <a:r>
              <a:rPr lang="en-US" dirty="0"/>
              <a:t>desert you have selected. Information could be about the community itself, including the number of children; general health/wellness statistics; the benefits to the supermarket of building here; and common good that a supermarket can bring to a community</a:t>
            </a:r>
            <a:r>
              <a:rPr lang="en-US" dirty="0" smtClean="0"/>
              <a:t>.</a:t>
            </a:r>
            <a:endParaRPr lang="en-US" dirty="0" smtClean="0"/>
          </a:p>
          <a:p>
            <a:endParaRPr lang="en-US" dirty="0"/>
          </a:p>
        </p:txBody>
      </p:sp>
    </p:spTree>
    <p:extLst>
      <p:ext uri="{BB962C8B-B14F-4D97-AF65-F5344CB8AC3E}">
        <p14:creationId xmlns:p14="http://schemas.microsoft.com/office/powerpoint/2010/main" val="4112245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Policy</a:t>
            </a:r>
          </a:p>
        </p:txBody>
      </p:sp>
      <p:sp>
        <p:nvSpPr>
          <p:cNvPr id="3" name="Content Placeholder 2"/>
          <p:cNvSpPr>
            <a:spLocks noGrp="1"/>
          </p:cNvSpPr>
          <p:nvPr>
            <p:ph idx="1"/>
          </p:nvPr>
        </p:nvSpPr>
        <p:spPr/>
        <p:txBody>
          <a:bodyPr/>
          <a:lstStyle/>
          <a:p>
            <a:r>
              <a:rPr lang="en-US" dirty="0" smtClean="0"/>
              <a:t>Group 2</a:t>
            </a:r>
          </a:p>
          <a:p>
            <a:r>
              <a:rPr lang="en-US" dirty="0" smtClean="0"/>
              <a:t>Develop an </a:t>
            </a:r>
            <a:r>
              <a:rPr lang="en-US" dirty="0"/>
              <a:t>idea, other than a standard grocery store/supermarket, that could give </a:t>
            </a:r>
            <a:r>
              <a:rPr lang="en-US" dirty="0" smtClean="0"/>
              <a:t>those in a food </a:t>
            </a:r>
            <a:r>
              <a:rPr lang="en-US" dirty="0"/>
              <a:t>desert </a:t>
            </a:r>
            <a:r>
              <a:rPr lang="en-US" dirty="0" smtClean="0"/>
              <a:t>access </a:t>
            </a:r>
            <a:r>
              <a:rPr lang="en-US" dirty="0"/>
              <a:t>to healthy and affordable food. </a:t>
            </a:r>
            <a:r>
              <a:rPr lang="en-US" dirty="0" smtClean="0"/>
              <a:t>Design a poster describing </a:t>
            </a:r>
            <a:r>
              <a:rPr lang="en-US" dirty="0"/>
              <a:t>your idea</a:t>
            </a:r>
            <a:r>
              <a:rPr lang="en-US" dirty="0" smtClean="0"/>
              <a:t>, then write a one page proposal describing </a:t>
            </a:r>
            <a:r>
              <a:rPr lang="en-US" dirty="0"/>
              <a:t>what would have to happen to make the idea a reality, any related costs and why you think it would work in this community.</a:t>
            </a:r>
            <a:r>
              <a:rPr lang="en-US" dirty="0"/>
              <a:t/>
            </a:r>
            <a:br>
              <a:rPr lang="en-US" dirty="0"/>
            </a:br>
            <a:endParaRPr lang="en-US" dirty="0"/>
          </a:p>
        </p:txBody>
      </p:sp>
    </p:spTree>
    <p:extLst>
      <p:ext uri="{BB962C8B-B14F-4D97-AF65-F5344CB8AC3E}">
        <p14:creationId xmlns:p14="http://schemas.microsoft.com/office/powerpoint/2010/main" val="327278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Policy</a:t>
            </a:r>
          </a:p>
        </p:txBody>
      </p:sp>
      <p:sp>
        <p:nvSpPr>
          <p:cNvPr id="3" name="Content Placeholder 2"/>
          <p:cNvSpPr>
            <a:spLocks noGrp="1"/>
          </p:cNvSpPr>
          <p:nvPr>
            <p:ph idx="1"/>
          </p:nvPr>
        </p:nvSpPr>
        <p:spPr/>
        <p:txBody>
          <a:bodyPr/>
          <a:lstStyle/>
          <a:p>
            <a:pPr fontAlgn="base"/>
            <a:r>
              <a:rPr lang="en-US" dirty="0" smtClean="0"/>
              <a:t>Group 3</a:t>
            </a:r>
          </a:p>
          <a:p>
            <a:pPr fontAlgn="base"/>
            <a:r>
              <a:rPr lang="en-US" dirty="0" smtClean="0"/>
              <a:t>Design </a:t>
            </a:r>
            <a:r>
              <a:rPr lang="en-US" dirty="0"/>
              <a:t>an education </a:t>
            </a:r>
            <a:r>
              <a:rPr lang="en-US" dirty="0" smtClean="0"/>
              <a:t>campaign (poster, video, etc.) </a:t>
            </a:r>
            <a:r>
              <a:rPr lang="en-US" dirty="0"/>
              <a:t>to help those who live </a:t>
            </a:r>
            <a:r>
              <a:rPr lang="en-US" dirty="0" smtClean="0"/>
              <a:t>in a food </a:t>
            </a:r>
            <a:r>
              <a:rPr lang="en-US" dirty="0"/>
              <a:t>desert understand the importance of eating healthy foods and tips for accessing healthy foods and selecting affordable healthy foods when on a budget.</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752941"/>
            <a:ext cx="3509962" cy="2633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62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How can our school </a:t>
            </a:r>
            <a:r>
              <a:rPr lang="en-US" sz="3200" dirty="0" smtClean="0"/>
              <a:t>influence </a:t>
            </a:r>
            <a:r>
              <a:rPr lang="en-US" sz="3200" dirty="0" smtClean="0"/>
              <a:t>policies that can help students access </a:t>
            </a:r>
            <a:r>
              <a:rPr lang="en-US" sz="3200" dirty="0" smtClean="0"/>
              <a:t>affordable nutritious </a:t>
            </a:r>
            <a:r>
              <a:rPr lang="en-US" sz="3200" dirty="0" smtClean="0"/>
              <a:t>food?</a:t>
            </a:r>
            <a:endParaRPr lang="en-US" sz="3200" dirty="0"/>
          </a:p>
        </p:txBody>
      </p:sp>
      <p:sp>
        <p:nvSpPr>
          <p:cNvPr id="3" name="Content Placeholder 2"/>
          <p:cNvSpPr>
            <a:spLocks noGrp="1"/>
          </p:cNvSpPr>
          <p:nvPr>
            <p:ph idx="1"/>
          </p:nvPr>
        </p:nvSpPr>
        <p:spPr/>
        <p:txBody>
          <a:bodyPr>
            <a:normAutofit/>
          </a:bodyPr>
          <a:lstStyle/>
          <a:p>
            <a:pPr>
              <a:buNone/>
            </a:pPr>
            <a:endParaRPr lang="en-US" sz="2200" b="1" dirty="0" smtClean="0"/>
          </a:p>
          <a:p>
            <a:pPr>
              <a:buNone/>
            </a:pPr>
            <a:r>
              <a:rPr lang="en-US" sz="2200" b="1" dirty="0" smtClean="0"/>
              <a:t>Problem</a:t>
            </a:r>
            <a:r>
              <a:rPr lang="en-US" sz="1800" b="1" dirty="0"/>
              <a:t>: </a:t>
            </a:r>
            <a:r>
              <a:rPr lang="en-US" sz="1800" dirty="0"/>
              <a:t>C</a:t>
            </a:r>
            <a:r>
              <a:rPr lang="en-US" sz="1800" dirty="0" smtClean="0"/>
              <a:t>ertain </a:t>
            </a:r>
            <a:r>
              <a:rPr lang="en-US" sz="1800" dirty="0"/>
              <a:t>communities </a:t>
            </a:r>
            <a:r>
              <a:rPr lang="en-US" sz="1800" dirty="0" smtClean="0"/>
              <a:t>lack </a:t>
            </a:r>
            <a:r>
              <a:rPr lang="en-US" sz="1800" dirty="0"/>
              <a:t>access to affordable and </a:t>
            </a:r>
          </a:p>
          <a:p>
            <a:pPr>
              <a:buNone/>
            </a:pPr>
            <a:r>
              <a:rPr lang="en-US" sz="1800" dirty="0"/>
              <a:t>nutritious </a:t>
            </a:r>
            <a:r>
              <a:rPr lang="en-US" sz="1800" dirty="0" smtClean="0"/>
              <a:t>food. </a:t>
            </a:r>
            <a:r>
              <a:rPr lang="en-US" sz="1800" dirty="0"/>
              <a:t>This is especially true for those living in low-income communities of color and </a:t>
            </a:r>
            <a:r>
              <a:rPr lang="en-US" sz="1800" dirty="0" smtClean="0"/>
              <a:t>rural </a:t>
            </a:r>
            <a:r>
              <a:rPr lang="en-US" sz="1800" dirty="0"/>
              <a:t>areas with limited access to grocery stores. These areas are often called “food deserts.” </a:t>
            </a:r>
          </a:p>
          <a:p>
            <a:pPr>
              <a:buNone/>
            </a:pPr>
            <a:endParaRPr lang="en-US" sz="1800" b="1" dirty="0" smtClean="0"/>
          </a:p>
          <a:p>
            <a:pPr>
              <a:buNone/>
            </a:pPr>
            <a:r>
              <a:rPr lang="en-US" sz="1800" b="1" dirty="0" smtClean="0"/>
              <a:t>Location of the problem:</a:t>
            </a:r>
          </a:p>
          <a:p>
            <a:pPr>
              <a:buNone/>
            </a:pPr>
            <a:r>
              <a:rPr lang="en-US" sz="1800" dirty="0" smtClean="0"/>
              <a:t>United States</a:t>
            </a:r>
          </a:p>
          <a:p>
            <a:pPr>
              <a:buNone/>
            </a:pPr>
            <a:r>
              <a:rPr lang="en-US" sz="1800" b="1" dirty="0" smtClean="0"/>
              <a:t>Three undesirable social conditions :</a:t>
            </a:r>
          </a:p>
          <a:p>
            <a:r>
              <a:rPr lang="en-US" sz="1800" dirty="0" smtClean="0"/>
              <a:t>Diseases </a:t>
            </a:r>
            <a:r>
              <a:rPr lang="en-US" sz="1800" dirty="0" smtClean="0"/>
              <a:t>(diabetes, heart disease, high blood pressure, high cholesterol.</a:t>
            </a:r>
          </a:p>
          <a:p>
            <a:r>
              <a:rPr lang="en-US" sz="1800" dirty="0" smtClean="0"/>
              <a:t>Low </a:t>
            </a:r>
            <a:r>
              <a:rPr lang="en-US" sz="1800" dirty="0" smtClean="0"/>
              <a:t>productivity</a:t>
            </a:r>
          </a:p>
          <a:p>
            <a:r>
              <a:rPr lang="en-US" sz="1800" dirty="0"/>
              <a:t>Low self esteem</a:t>
            </a:r>
          </a:p>
          <a:p>
            <a:endParaRPr lang="en-US" sz="1800" dirty="0" smtClean="0"/>
          </a:p>
          <a:p>
            <a:endParaRPr lang="en-US" sz="1800" dirty="0" smtClean="0"/>
          </a:p>
          <a:p>
            <a:endParaRPr lang="en-US" sz="1800" dirty="0" smtClean="0"/>
          </a:p>
          <a:p>
            <a:pPr>
              <a:buNone/>
            </a:pPr>
            <a:endParaRPr lang="en-US" sz="2400" dirty="0"/>
          </a:p>
        </p:txBody>
      </p:sp>
      <p:sp>
        <p:nvSpPr>
          <p:cNvPr id="4" name="TextBox 3"/>
          <p:cNvSpPr txBox="1"/>
          <p:nvPr/>
        </p:nvSpPr>
        <p:spPr>
          <a:xfrm>
            <a:off x="4620005" y="6488668"/>
            <a:ext cx="4523995" cy="369332"/>
          </a:xfrm>
          <a:prstGeom prst="rect">
            <a:avLst/>
          </a:prstGeom>
          <a:noFill/>
        </p:spPr>
        <p:txBody>
          <a:bodyPr wrap="none" rtlCol="0">
            <a:spAutoFit/>
          </a:bodyPr>
          <a:lstStyle/>
          <a:p>
            <a:r>
              <a:rPr lang="en-US" dirty="0" smtClean="0"/>
              <a:t>Step 1 of the PPA: Identify the Problem</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8839200" cy="1143000"/>
          </a:xfrm>
        </p:spPr>
        <p:txBody>
          <a:bodyPr>
            <a:normAutofit/>
          </a:bodyPr>
          <a:lstStyle/>
          <a:p>
            <a:r>
              <a:rPr lang="en-US" sz="3600" dirty="0" smtClean="0"/>
              <a:t>Steps of the Public Policy Analyst (PPA)</a:t>
            </a:r>
            <a:endParaRPr lang="en-US" sz="3600" dirty="0"/>
          </a:p>
        </p:txBody>
      </p:sp>
      <p:sp>
        <p:nvSpPr>
          <p:cNvPr id="2" name="Content Placeholder 1"/>
          <p:cNvSpPr>
            <a:spLocks noGrp="1"/>
          </p:cNvSpPr>
          <p:nvPr>
            <p:ph idx="1"/>
          </p:nvPr>
        </p:nvSpPr>
        <p:spPr>
          <a:xfrm>
            <a:off x="457200" y="1752600"/>
            <a:ext cx="8229600" cy="4254691"/>
          </a:xfrm>
        </p:spPr>
        <p:txBody>
          <a:bodyPr/>
          <a:lstStyle/>
          <a:p>
            <a:r>
              <a:rPr lang="en-US" dirty="0" smtClean="0"/>
              <a:t>Define the Problem</a:t>
            </a:r>
          </a:p>
          <a:p>
            <a:r>
              <a:rPr lang="en-US" dirty="0" smtClean="0"/>
              <a:t>Gather the Evidence</a:t>
            </a:r>
          </a:p>
          <a:p>
            <a:r>
              <a:rPr lang="en-US" dirty="0" smtClean="0"/>
              <a:t>Identify the Causes</a:t>
            </a:r>
          </a:p>
          <a:p>
            <a:r>
              <a:rPr lang="en-US" dirty="0" smtClean="0"/>
              <a:t>Examine Existing Policy</a:t>
            </a:r>
          </a:p>
          <a:p>
            <a:r>
              <a:rPr lang="en-US" dirty="0" smtClean="0"/>
              <a:t>Develop New Solutions</a:t>
            </a:r>
          </a:p>
          <a:p>
            <a:r>
              <a:rPr lang="en-US" dirty="0" smtClean="0"/>
              <a:t>Select the Best 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Identifying the </a:t>
            </a:r>
            <a:r>
              <a:rPr lang="en-US" dirty="0" smtClean="0"/>
              <a:t>causes </a:t>
            </a:r>
            <a:r>
              <a:rPr lang="en-US" dirty="0" smtClean="0"/>
              <a:t>of </a:t>
            </a:r>
            <a:r>
              <a:rPr lang="en-US" dirty="0" smtClean="0"/>
              <a:t>lack of access</a:t>
            </a:r>
            <a:endParaRPr lang="en-US" dirty="0"/>
          </a:p>
        </p:txBody>
      </p:sp>
      <p:sp>
        <p:nvSpPr>
          <p:cNvPr id="2" name="Content Placeholder 1"/>
          <p:cNvSpPr>
            <a:spLocks noGrp="1"/>
          </p:cNvSpPr>
          <p:nvPr>
            <p:ph idx="1"/>
          </p:nvPr>
        </p:nvSpPr>
        <p:spPr/>
        <p:txBody>
          <a:bodyPr>
            <a:normAutofit fontScale="92500"/>
          </a:bodyPr>
          <a:lstStyle/>
          <a:p>
            <a:r>
              <a:rPr lang="en-US" b="1" dirty="0" smtClean="0"/>
              <a:t>Healthy </a:t>
            </a:r>
            <a:r>
              <a:rPr lang="en-US" b="1" dirty="0"/>
              <a:t>options </a:t>
            </a:r>
            <a:r>
              <a:rPr lang="en-US" b="1" dirty="0" smtClean="0"/>
              <a:t>are less available- </a:t>
            </a:r>
            <a:r>
              <a:rPr lang="en-US" dirty="0" smtClean="0"/>
              <a:t>Instead </a:t>
            </a:r>
            <a:r>
              <a:rPr lang="en-US" dirty="0"/>
              <a:t>of supermarkets or grocery stores, these </a:t>
            </a:r>
            <a:r>
              <a:rPr lang="en-US" dirty="0" smtClean="0"/>
              <a:t>poorer communities </a:t>
            </a:r>
            <a:r>
              <a:rPr lang="en-US" dirty="0"/>
              <a:t>often have </a:t>
            </a:r>
            <a:r>
              <a:rPr lang="en-US" dirty="0" smtClean="0"/>
              <a:t>lots of </a:t>
            </a:r>
            <a:r>
              <a:rPr lang="en-US" dirty="0"/>
              <a:t>fast-food restaurants and convenience stores. In addition, stores in low-income communities may stock fewer and lower quality healthy foods. </a:t>
            </a:r>
            <a:endParaRPr lang="en-US" dirty="0" smtClean="0"/>
          </a:p>
          <a:p>
            <a:r>
              <a:rPr lang="en-US" b="1" dirty="0" smtClean="0"/>
              <a:t>Lack of available transportation- </a:t>
            </a:r>
            <a:r>
              <a:rPr lang="en-US" dirty="0" smtClean="0"/>
              <a:t>Public </a:t>
            </a:r>
            <a:r>
              <a:rPr lang="en-US" dirty="0"/>
              <a:t>transportation to </a:t>
            </a:r>
            <a:r>
              <a:rPr lang="en-US" dirty="0" smtClean="0"/>
              <a:t>supermarkets is </a:t>
            </a:r>
            <a:r>
              <a:rPr lang="en-US" dirty="0"/>
              <a:t>often </a:t>
            </a:r>
            <a:r>
              <a:rPr lang="en-US" dirty="0" smtClean="0"/>
              <a:t>unavailable. It is often a far distance to get to supermarkets from low income communities. This makes it hard </a:t>
            </a:r>
            <a:r>
              <a:rPr lang="en-US" dirty="0"/>
              <a:t>for </a:t>
            </a:r>
            <a:r>
              <a:rPr lang="en-US" dirty="0" smtClean="0"/>
              <a:t>some people to </a:t>
            </a:r>
            <a:r>
              <a:rPr lang="en-US" dirty="0"/>
              <a:t>maintain a healthy weight for themselves and their </a:t>
            </a:r>
            <a:r>
              <a:rPr lang="en-US" dirty="0" smtClean="0"/>
              <a:t>families</a:t>
            </a:r>
          </a:p>
          <a:p>
            <a:r>
              <a:rPr lang="en-US" b="1" dirty="0"/>
              <a:t>Low household income </a:t>
            </a:r>
            <a:r>
              <a:rPr lang="en-US" dirty="0"/>
              <a:t>- When available, the cost of fresh foods in low-income areas can be high. Too often, </a:t>
            </a:r>
            <a:r>
              <a:rPr lang="en-US" dirty="0" smtClean="0"/>
              <a:t>unhealthy foods cost less money.</a:t>
            </a:r>
            <a:endParaRPr lang="en-US" dirty="0"/>
          </a:p>
          <a:p>
            <a:endParaRPr lang="en-US" dirty="0"/>
          </a:p>
          <a:p>
            <a:endParaRPr lang="en-US" dirty="0"/>
          </a:p>
        </p:txBody>
      </p:sp>
      <p:sp>
        <p:nvSpPr>
          <p:cNvPr id="5" name="TextBox 4"/>
          <p:cNvSpPr txBox="1"/>
          <p:nvPr/>
        </p:nvSpPr>
        <p:spPr>
          <a:xfrm>
            <a:off x="0" y="6488668"/>
            <a:ext cx="4397358" cy="369332"/>
          </a:xfrm>
          <a:prstGeom prst="rect">
            <a:avLst/>
          </a:prstGeom>
          <a:noFill/>
        </p:spPr>
        <p:txBody>
          <a:bodyPr wrap="none" rtlCol="0">
            <a:spAutoFit/>
          </a:bodyPr>
          <a:lstStyle/>
          <a:p>
            <a:r>
              <a:rPr lang="en-US" dirty="0" smtClean="0">
                <a:solidFill>
                  <a:schemeClr val="bg1"/>
                </a:solidFill>
              </a:rPr>
              <a:t>Step 3 of the PPA: Identify the Causes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the current situation</a:t>
            </a:r>
            <a:endParaRPr lang="en-US" dirty="0"/>
          </a:p>
        </p:txBody>
      </p:sp>
      <p:sp>
        <p:nvSpPr>
          <p:cNvPr id="3" name="Content Placeholder 2"/>
          <p:cNvSpPr>
            <a:spLocks noGrp="1"/>
          </p:cNvSpPr>
          <p:nvPr>
            <p:ph idx="1"/>
          </p:nvPr>
        </p:nvSpPr>
        <p:spPr/>
        <p:txBody>
          <a:bodyPr>
            <a:normAutofit/>
          </a:bodyPr>
          <a:lstStyle/>
          <a:p>
            <a:pPr fontAlgn="base"/>
            <a:r>
              <a:rPr lang="en-US" dirty="0" smtClean="0"/>
              <a:t>The following signs are posted throughout the room: </a:t>
            </a:r>
            <a:r>
              <a:rPr lang="en-US" i="1" dirty="0" smtClean="0"/>
              <a:t>Strongly </a:t>
            </a:r>
            <a:r>
              <a:rPr lang="en-US" i="1" dirty="0"/>
              <a:t>Agree, Agree, Disagree, Strongly Disagree—in separate corners of the room. </a:t>
            </a:r>
            <a:endParaRPr lang="en-US" i="1" dirty="0" smtClean="0"/>
          </a:p>
          <a:p>
            <a:pPr fontAlgn="base"/>
            <a:r>
              <a:rPr lang="en-US" dirty="0" smtClean="0"/>
              <a:t>Walk </a:t>
            </a:r>
            <a:r>
              <a:rPr lang="en-US" dirty="0"/>
              <a:t>to the sign that </a:t>
            </a:r>
            <a:r>
              <a:rPr lang="en-US" b="1" dirty="0" smtClean="0"/>
              <a:t>most strongly </a:t>
            </a:r>
            <a:r>
              <a:rPr lang="en-US" dirty="0" smtClean="0"/>
              <a:t>represents </a:t>
            </a:r>
            <a:r>
              <a:rPr lang="en-US" dirty="0"/>
              <a:t>your feelings or </a:t>
            </a:r>
            <a:r>
              <a:rPr lang="en-US" dirty="0" smtClean="0"/>
              <a:t>beliefs about the following statement:</a:t>
            </a:r>
            <a:endParaRPr lang="en-US" dirty="0"/>
          </a:p>
          <a:p>
            <a:pPr lvl="2" fontAlgn="base"/>
            <a:r>
              <a:rPr lang="en-US" sz="2800" dirty="0" smtClean="0"/>
              <a:t>“It’s </a:t>
            </a:r>
            <a:r>
              <a:rPr lang="en-US" sz="2800" dirty="0"/>
              <a:t>easy to eat healthy </a:t>
            </a:r>
            <a:r>
              <a:rPr lang="en-US" sz="2800" dirty="0" smtClean="0"/>
              <a:t>food” </a:t>
            </a:r>
            <a:endParaRPr lang="en-US" sz="2800" dirty="0"/>
          </a:p>
          <a:p>
            <a:pPr fontAlgn="base"/>
            <a:r>
              <a:rPr lang="en-US" dirty="0" smtClean="0"/>
              <a:t> </a:t>
            </a:r>
            <a:r>
              <a:rPr lang="en-US" dirty="0"/>
              <a:t>Talk with the other students who chose to stand by the same sign and discuss your position. </a:t>
            </a:r>
            <a:r>
              <a:rPr lang="en-US" dirty="0" smtClean="0"/>
              <a:t>Choose a recorder to write down the thoughts of the group members.</a:t>
            </a:r>
          </a:p>
          <a:p>
            <a:endParaRPr lang="en-US" dirty="0"/>
          </a:p>
        </p:txBody>
      </p:sp>
    </p:spTree>
    <p:extLst>
      <p:ext uri="{BB962C8B-B14F-4D97-AF65-F5344CB8AC3E}">
        <p14:creationId xmlns:p14="http://schemas.microsoft.com/office/powerpoint/2010/main" val="299119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base"/>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After </a:t>
            </a:r>
            <a:r>
              <a:rPr lang="en-US" dirty="0"/>
              <a:t>5 minutes, one group at a time, share your group’s position with the class. If you agree more with another group after hearing their position, feel free to switch corners. If you switch corners, be ready to defend your choice.</a:t>
            </a:r>
            <a:endParaRPr lang="en-US" dirty="0"/>
          </a:p>
        </p:txBody>
      </p:sp>
      <p:sp>
        <p:nvSpPr>
          <p:cNvPr id="2" name="Content Placeholder 1"/>
          <p:cNvSpPr>
            <a:spLocks noGrp="1"/>
          </p:cNvSpPr>
          <p:nvPr>
            <p:ph idx="1"/>
          </p:nvPr>
        </p:nvSpPr>
        <p:spPr>
          <a:xfrm>
            <a:off x="228600" y="1143000"/>
            <a:ext cx="8458200" cy="4864291"/>
          </a:xfrm>
        </p:spPr>
        <p:txBody>
          <a:bodyPr/>
          <a:lstStyle/>
          <a:p>
            <a:pPr>
              <a:buNone/>
            </a:pPr>
            <a:endParaRPr lang="en-US" dirty="0" smtClean="0"/>
          </a:p>
          <a:p>
            <a:endParaRPr lang="en-US" dirty="0"/>
          </a:p>
        </p:txBody>
      </p:sp>
    </p:spTree>
    <p:extLst>
      <p:ext uri="{BB962C8B-B14F-4D97-AF65-F5344CB8AC3E}">
        <p14:creationId xmlns:p14="http://schemas.microsoft.com/office/powerpoint/2010/main" val="2229422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Examining the current </a:t>
            </a:r>
            <a:r>
              <a:rPr lang="en-US" dirty="0" smtClean="0"/>
              <a:t>situation continued</a:t>
            </a:r>
            <a:endParaRPr lang="en-US" dirty="0"/>
          </a:p>
        </p:txBody>
      </p:sp>
      <p:sp>
        <p:nvSpPr>
          <p:cNvPr id="3" name="Content Placeholder 2"/>
          <p:cNvSpPr>
            <a:spLocks noGrp="1"/>
          </p:cNvSpPr>
          <p:nvPr>
            <p:ph idx="1"/>
          </p:nvPr>
        </p:nvSpPr>
        <p:spPr/>
        <p:txBody>
          <a:bodyPr/>
          <a:lstStyle/>
          <a:p>
            <a:pPr fontAlgn="base"/>
            <a:r>
              <a:rPr lang="en-US" dirty="0" smtClean="0"/>
              <a:t>Now, Walk </a:t>
            </a:r>
            <a:r>
              <a:rPr lang="en-US" dirty="0"/>
              <a:t>to the sign that </a:t>
            </a:r>
            <a:r>
              <a:rPr lang="en-US" b="1" dirty="0"/>
              <a:t>most strongly </a:t>
            </a:r>
            <a:r>
              <a:rPr lang="en-US" dirty="0"/>
              <a:t>represents your feelings or beliefs about the following statement:</a:t>
            </a:r>
          </a:p>
          <a:p>
            <a:pPr marL="548640" lvl="2" indent="0" fontAlgn="base">
              <a:buNone/>
            </a:pPr>
            <a:r>
              <a:rPr lang="en-US" sz="2400" dirty="0" smtClean="0"/>
              <a:t>“Supermarket </a:t>
            </a:r>
            <a:r>
              <a:rPr lang="en-US" sz="2400" dirty="0"/>
              <a:t>chains should be forced to build in urban and rural areas, not just suburban </a:t>
            </a:r>
            <a:r>
              <a:rPr lang="en-US" sz="2400" dirty="0" smtClean="0"/>
              <a:t>areas”</a:t>
            </a:r>
            <a:endParaRPr lang="en-US" sz="2400" dirty="0"/>
          </a:p>
          <a:p>
            <a:pPr fontAlgn="base"/>
            <a:r>
              <a:rPr lang="en-US" dirty="0" smtClean="0"/>
              <a:t> </a:t>
            </a:r>
            <a:r>
              <a:rPr lang="en-US" dirty="0"/>
              <a:t>Talk with the other students who chose to stand by the same sign and discuss your position. Choose a recorder to write down the thoughts of the group members.</a:t>
            </a:r>
          </a:p>
          <a:p>
            <a:pPr lvl="2" fontAlgn="base"/>
            <a:endParaRPr lang="en-US" dirty="0" smtClean="0"/>
          </a:p>
          <a:p>
            <a:pPr lvl="2" fontAlgn="base"/>
            <a:endParaRPr lang="en-US" dirty="0"/>
          </a:p>
          <a:p>
            <a:pPr lvl="2" fontAlgn="base"/>
            <a:endParaRPr lang="en-US" dirty="0" smtClean="0"/>
          </a:p>
        </p:txBody>
      </p:sp>
    </p:spTree>
    <p:extLst>
      <p:ext uri="{BB962C8B-B14F-4D97-AF65-F5344CB8AC3E}">
        <p14:creationId xmlns:p14="http://schemas.microsoft.com/office/powerpoint/2010/main" val="54219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base"/>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After </a:t>
            </a:r>
            <a:r>
              <a:rPr lang="en-US" dirty="0"/>
              <a:t>5 minutes, one group at a time, share your group’s position with the class. If you agree more with another group after hearing their position, feel free to switch corners. If you switch corners, be ready to defend your choice.</a:t>
            </a:r>
            <a:endParaRPr lang="en-US" dirty="0"/>
          </a:p>
        </p:txBody>
      </p:sp>
      <p:sp>
        <p:nvSpPr>
          <p:cNvPr id="2" name="Content Placeholder 1"/>
          <p:cNvSpPr>
            <a:spLocks noGrp="1"/>
          </p:cNvSpPr>
          <p:nvPr>
            <p:ph idx="1"/>
          </p:nvPr>
        </p:nvSpPr>
        <p:spPr>
          <a:xfrm>
            <a:off x="228600" y="1143000"/>
            <a:ext cx="8458200" cy="4864291"/>
          </a:xfrm>
        </p:spPr>
        <p:txBody>
          <a:bodyPr/>
          <a:lstStyle/>
          <a:p>
            <a:pPr>
              <a:buNone/>
            </a:pPr>
            <a:endParaRPr lang="en-US" dirty="0" smtClean="0"/>
          </a:p>
          <a:p>
            <a:endParaRPr lang="en-US" dirty="0"/>
          </a:p>
        </p:txBody>
      </p:sp>
    </p:spTree>
    <p:extLst>
      <p:ext uri="{BB962C8B-B14F-4D97-AF65-F5344CB8AC3E}">
        <p14:creationId xmlns:p14="http://schemas.microsoft.com/office/powerpoint/2010/main" val="193848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915400" cy="1143000"/>
          </a:xfrm>
        </p:spPr>
        <p:txBody>
          <a:bodyPr>
            <a:noAutofit/>
          </a:bodyPr>
          <a:lstStyle/>
          <a:p>
            <a:r>
              <a:rPr lang="en-US" sz="3200" dirty="0" smtClean="0"/>
              <a:t>What can be done to resolve this problem?</a:t>
            </a:r>
            <a:endParaRPr lang="en-US" sz="3200" dirty="0"/>
          </a:p>
        </p:txBody>
      </p:sp>
      <p:sp>
        <p:nvSpPr>
          <p:cNvPr id="2" name="Content Placeholder 1"/>
          <p:cNvSpPr>
            <a:spLocks noGrp="1"/>
          </p:cNvSpPr>
          <p:nvPr>
            <p:ph idx="1"/>
          </p:nvPr>
        </p:nvSpPr>
        <p:spPr/>
        <p:txBody>
          <a:bodyPr/>
          <a:lstStyle/>
          <a:p>
            <a:pPr marL="109728" indent="0">
              <a:buNone/>
            </a:pPr>
            <a:r>
              <a:rPr lang="en-US" dirty="0" smtClean="0"/>
              <a:t>Brainstorm ideas </a:t>
            </a:r>
            <a:r>
              <a:rPr lang="en-US" dirty="0" smtClean="0"/>
              <a:t>with your elbow partner on </a:t>
            </a:r>
            <a:r>
              <a:rPr lang="en-US" dirty="0" smtClean="0"/>
              <a:t>what can be done to resolve this issue of </a:t>
            </a:r>
            <a:r>
              <a:rPr lang="en-US" dirty="0" smtClean="0"/>
              <a:t>lack of access to affordable nutritious food.</a:t>
            </a:r>
            <a:endParaRPr lang="en-US" dirty="0" smtClean="0"/>
          </a:p>
          <a:p>
            <a:r>
              <a:rPr lang="en-US" dirty="0" smtClean="0"/>
              <a:t>In your HOME</a:t>
            </a:r>
          </a:p>
          <a:p>
            <a:r>
              <a:rPr lang="en-US" dirty="0" smtClean="0"/>
              <a:t>In your SCHOOL</a:t>
            </a:r>
          </a:p>
          <a:p>
            <a:r>
              <a:rPr lang="en-US" dirty="0" smtClean="0"/>
              <a:t>In your </a:t>
            </a:r>
            <a:r>
              <a:rPr lang="en-US" dirty="0" smtClean="0"/>
              <a:t>NEIGHBORHOOD</a:t>
            </a:r>
            <a:endParaRPr lang="en-US" dirty="0" smtClean="0"/>
          </a:p>
          <a:p>
            <a:r>
              <a:rPr lang="en-US" dirty="0" smtClean="0"/>
              <a:t>In </a:t>
            </a:r>
            <a:r>
              <a:rPr lang="en-US" dirty="0" smtClean="0"/>
              <a:t>the UNITED STATES</a:t>
            </a:r>
            <a:endParaRPr lang="en-US" dirty="0" smtClean="0"/>
          </a:p>
          <a:p>
            <a:endParaRPr lang="en-US" dirty="0"/>
          </a:p>
        </p:txBody>
      </p:sp>
      <p:sp>
        <p:nvSpPr>
          <p:cNvPr id="4" name="TextBox 3"/>
          <p:cNvSpPr txBox="1"/>
          <p:nvPr/>
        </p:nvSpPr>
        <p:spPr>
          <a:xfrm>
            <a:off x="4620005" y="6488668"/>
            <a:ext cx="4411785" cy="369332"/>
          </a:xfrm>
          <a:prstGeom prst="rect">
            <a:avLst/>
          </a:prstGeom>
          <a:noFill/>
        </p:spPr>
        <p:txBody>
          <a:bodyPr wrap="none" rtlCol="0">
            <a:spAutoFit/>
          </a:bodyPr>
          <a:lstStyle/>
          <a:p>
            <a:r>
              <a:rPr lang="en-US" dirty="0" smtClean="0"/>
              <a:t>Step 5 of the PPA: Develop Solutions</a:t>
            </a:r>
            <a:endParaRPr lang="en-US" dirty="0"/>
          </a:p>
        </p:txBody>
      </p:sp>
    </p:spTree>
    <p:extLst>
      <p:ext uri="{BB962C8B-B14F-4D97-AF65-F5344CB8AC3E}">
        <p14:creationId xmlns:p14="http://schemas.microsoft.com/office/powerpoint/2010/main" val="323167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269</TotalTime>
  <Words>739</Words>
  <Application>Microsoft Office PowerPoint</Application>
  <PresentationFormat>On-screen Show (4:3)</PresentationFormat>
  <Paragraphs>78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Lack of Access to Nutritious Food</vt:lpstr>
      <vt:lpstr>How can our school influence policies that can help students access affordable nutritious food?</vt:lpstr>
      <vt:lpstr>Steps of the Public Policy Analyst (PPA)</vt:lpstr>
      <vt:lpstr>Identifying the causes of lack of access</vt:lpstr>
      <vt:lpstr>Examining the current situation</vt:lpstr>
      <vt:lpstr>         After 5 minutes, one group at a time, share your group’s position with the class. If you agree more with another group after hearing their position, feel free to switch corners. If you switch corners, be ready to defend your choice.</vt:lpstr>
      <vt:lpstr>Examining the current situation continued</vt:lpstr>
      <vt:lpstr>         After 5 minutes, one group at a time, share your group’s position with the class. If you agree more with another group after hearing their position, feel free to switch corners. If you switch corners, be ready to defend your choice.</vt:lpstr>
      <vt:lpstr>What can be done to resolve this problem?</vt:lpstr>
      <vt:lpstr>Develop Policy</vt:lpstr>
      <vt:lpstr>Develop Policy</vt:lpstr>
      <vt:lpstr>Develop Policy</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Admin</dc:creator>
  <cp:lastModifiedBy>admin</cp:lastModifiedBy>
  <cp:revision>32</cp:revision>
  <dcterms:created xsi:type="dcterms:W3CDTF">2006-04-09T08:11:27Z</dcterms:created>
  <dcterms:modified xsi:type="dcterms:W3CDTF">2014-02-19T19:05:59Z</dcterms:modified>
</cp:coreProperties>
</file>