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4" r:id="rId4"/>
    <p:sldId id="272" r:id="rId5"/>
    <p:sldId id="264" r:id="rId6"/>
    <p:sldId id="265" r:id="rId7"/>
    <p:sldId id="266" r:id="rId8"/>
    <p:sldId id="273" r:id="rId9"/>
    <p:sldId id="268" r:id="rId10"/>
    <p:sldId id="263"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392" y="-3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5EF95B-8379-40F3-9656-BC0A04BA1F05}"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F5636-8EC0-4E08-8926-AB4D1D3CCF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EF95B-8379-40F3-9656-BC0A04BA1F05}"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F5636-8EC0-4E08-8926-AB4D1D3CCF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EF95B-8379-40F3-9656-BC0A04BA1F05}"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F5636-8EC0-4E08-8926-AB4D1D3CCF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5EF95B-8379-40F3-9656-BC0A04BA1F05}"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F5636-8EC0-4E08-8926-AB4D1D3CCF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EF95B-8379-40F3-9656-BC0A04BA1F05}"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F5636-8EC0-4E08-8926-AB4D1D3CCF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5EF95B-8379-40F3-9656-BC0A04BA1F05}"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F5636-8EC0-4E08-8926-AB4D1D3CCF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5EF95B-8379-40F3-9656-BC0A04BA1F05}" type="datetimeFigureOut">
              <a:rPr lang="en-US" smtClean="0"/>
              <a:pPr/>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8F5636-8EC0-4E08-8926-AB4D1D3CCF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EF95B-8379-40F3-9656-BC0A04BA1F05}" type="datetimeFigureOut">
              <a:rPr lang="en-US" smtClean="0"/>
              <a:pPr/>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8F5636-8EC0-4E08-8926-AB4D1D3CCF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EF95B-8379-40F3-9656-BC0A04BA1F05}" type="datetimeFigureOut">
              <a:rPr lang="en-US" smtClean="0"/>
              <a:pPr/>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8F5636-8EC0-4E08-8926-AB4D1D3CCF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EF95B-8379-40F3-9656-BC0A04BA1F05}"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F5636-8EC0-4E08-8926-AB4D1D3CCFA5}"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95EF95B-8379-40F3-9656-BC0A04BA1F05}" type="datetimeFigureOut">
              <a:rPr lang="en-US" smtClean="0"/>
              <a:pPr/>
              <a:t>5/1/2014</a:t>
            </a:fld>
            <a:endParaRPr lang="en-US"/>
          </a:p>
        </p:txBody>
      </p:sp>
      <p:sp>
        <p:nvSpPr>
          <p:cNvPr id="9" name="Slide Number Placeholder 8"/>
          <p:cNvSpPr>
            <a:spLocks noGrp="1"/>
          </p:cNvSpPr>
          <p:nvPr>
            <p:ph type="sldNum" sz="quarter" idx="11"/>
          </p:nvPr>
        </p:nvSpPr>
        <p:spPr/>
        <p:txBody>
          <a:bodyPr/>
          <a:lstStyle/>
          <a:p>
            <a:fld id="{8C8F5636-8EC0-4E08-8926-AB4D1D3CCFA5}"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C8F5636-8EC0-4E08-8926-AB4D1D3CCFA5}"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95EF95B-8379-40F3-9656-BC0A04BA1F05}" type="datetimeFigureOut">
              <a:rPr lang="en-US" smtClean="0"/>
              <a:pPr/>
              <a:t>5/1/2014</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nbcdfw.com/news/local/Houston-McDonalds-Discouraging-Saggy-Pants-226443971.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ydailynews.com/news/national/louisiana-town-bans-sagging-pants-article-1.1315857"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pinionpower.com/Surveys/334062618.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stltoday.com/news/local/metro/st-louis-alderman-seeks-to-ban-sagging-pants/article_3a0ab5a5-9411-566f-bcfb-0223b11120cd.html"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 Sag or Not to Sag: </a:t>
            </a:r>
            <a:br>
              <a:rPr lang="en-US" dirty="0" smtClean="0"/>
            </a:br>
            <a:r>
              <a:rPr lang="en-US" dirty="0" smtClean="0"/>
              <a:t>Impact of Sagging Pants in the </a:t>
            </a:r>
            <a:r>
              <a:rPr lang="en-US" dirty="0" err="1" smtClean="0"/>
              <a:t>Ditmas</a:t>
            </a:r>
            <a:r>
              <a:rPr lang="en-US" dirty="0" smtClean="0"/>
              <a:t> Classroom</a:t>
            </a:r>
            <a:endParaRPr lang="en-US" dirty="0"/>
          </a:p>
        </p:txBody>
      </p:sp>
      <p:sp>
        <p:nvSpPr>
          <p:cNvPr id="3" name="Subtitle 2"/>
          <p:cNvSpPr>
            <a:spLocks noGrp="1"/>
          </p:cNvSpPr>
          <p:nvPr>
            <p:ph type="subTitle" idx="1"/>
          </p:nvPr>
        </p:nvSpPr>
        <p:spPr/>
        <p:txBody>
          <a:bodyPr/>
          <a:lstStyle/>
          <a:p>
            <a:r>
              <a:rPr lang="en-US" dirty="0" smtClean="0"/>
              <a:t>N. Charles</a:t>
            </a:r>
            <a:endParaRPr lang="en-US" dirty="0"/>
          </a:p>
        </p:txBody>
      </p:sp>
    </p:spTree>
    <p:extLst>
      <p:ext uri="{BB962C8B-B14F-4D97-AF65-F5344CB8AC3E}">
        <p14:creationId xmlns:p14="http://schemas.microsoft.com/office/powerpoint/2010/main" xmlns="" val="4129571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a Sagging Policy</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solidFill>
                  <a:srgbClr val="444444"/>
                </a:solidFill>
                <a:latin typeface="Lato"/>
              </a:rPr>
              <a:t>Wearing sagging pants has been linked to erectile dysfunction, hip problems and lower back issues</a:t>
            </a:r>
          </a:p>
          <a:p>
            <a:endParaRPr lang="en-US" dirty="0" smtClean="0">
              <a:solidFill>
                <a:srgbClr val="444444"/>
              </a:solidFill>
              <a:latin typeface="Lato"/>
            </a:endParaRPr>
          </a:p>
          <a:p>
            <a:r>
              <a:rPr lang="en-US" dirty="0" smtClean="0">
                <a:solidFill>
                  <a:srgbClr val="444444"/>
                </a:solidFill>
                <a:latin typeface="Lato"/>
              </a:rPr>
              <a:t>Sagging pants, restricts the wearers flexibility their full range of motion</a:t>
            </a:r>
          </a:p>
          <a:p>
            <a:endParaRPr lang="en-US" dirty="0" smtClean="0">
              <a:solidFill>
                <a:srgbClr val="444444"/>
              </a:solidFill>
              <a:latin typeface="Lato"/>
            </a:endParaRPr>
          </a:p>
          <a:p>
            <a:r>
              <a:rPr lang="en-US" dirty="0" smtClean="0">
                <a:solidFill>
                  <a:srgbClr val="444444"/>
                </a:solidFill>
                <a:latin typeface="Lato"/>
              </a:rPr>
              <a:t>The “look” is unfortunately, but generally associated with a public perception of deviant behaviors.</a:t>
            </a:r>
          </a:p>
          <a:p>
            <a:endParaRPr lang="en-US" dirty="0" smtClean="0">
              <a:solidFill>
                <a:srgbClr val="444444"/>
              </a:solidFill>
              <a:latin typeface="Lato"/>
            </a:endParaRPr>
          </a:p>
          <a:p>
            <a:r>
              <a:rPr lang="en-US" dirty="0" smtClean="0">
                <a:solidFill>
                  <a:srgbClr val="444444"/>
                </a:solidFill>
                <a:latin typeface="Lato"/>
              </a:rPr>
              <a:t>Public exposure is still considered in some parts of the country obscene and offensive</a:t>
            </a:r>
          </a:p>
        </p:txBody>
      </p:sp>
      <p:pic>
        <p:nvPicPr>
          <p:cNvPr id="5" name="Picture 2" descr="http://tribwpix.files.wordpress.com/2013/04/saggy-pants-illeg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6552" y="1447800"/>
            <a:ext cx="4596384"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9755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 </a:t>
            </a:r>
            <a:r>
              <a:rPr lang="en-US" u="sng" dirty="0" smtClean="0"/>
              <a:t>Suggested Policy</a:t>
            </a:r>
            <a:endParaRPr lang="en-US" u="sng" dirty="0"/>
          </a:p>
        </p:txBody>
      </p:sp>
      <p:sp>
        <p:nvSpPr>
          <p:cNvPr id="3" name="Content Placeholder 2"/>
          <p:cNvSpPr>
            <a:spLocks noGrp="1"/>
          </p:cNvSpPr>
          <p:nvPr>
            <p:ph sz="half" idx="1"/>
          </p:nvPr>
        </p:nvSpPr>
        <p:spPr/>
        <p:txBody>
          <a:bodyPr/>
          <a:lstStyle/>
          <a:p>
            <a:r>
              <a:rPr lang="en-US" dirty="0" smtClean="0"/>
              <a:t>Public display of sagging can not be legislated BUT…should be regulated: </a:t>
            </a:r>
          </a:p>
          <a:p>
            <a:pPr lvl="1"/>
            <a:r>
              <a:rPr lang="en-US" dirty="0" smtClean="0"/>
              <a:t>In private businesses</a:t>
            </a:r>
          </a:p>
          <a:p>
            <a:pPr lvl="1"/>
            <a:r>
              <a:rPr lang="en-US" dirty="0" smtClean="0"/>
              <a:t>Public transportation</a:t>
            </a:r>
          </a:p>
          <a:p>
            <a:pPr lvl="1"/>
            <a:r>
              <a:rPr lang="en-US" dirty="0" smtClean="0"/>
              <a:t>Public school common areas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876800" y="1600200"/>
            <a:ext cx="4038600" cy="4495800"/>
          </a:xfrm>
        </p:spPr>
      </p:pic>
    </p:spTree>
    <p:extLst>
      <p:ext uri="{BB962C8B-B14F-4D97-AF65-F5344CB8AC3E}">
        <p14:creationId xmlns:p14="http://schemas.microsoft.com/office/powerpoint/2010/main" xmlns="" val="3097261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smtClean="0"/>
              <a:t>Step #1: </a:t>
            </a:r>
            <a:r>
              <a:rPr lang="en-US" sz="4000" u="sng" dirty="0" smtClean="0"/>
              <a:t>What’s The problem </a:t>
            </a:r>
            <a:r>
              <a:rPr lang="en-US" sz="4000" dirty="0" smtClean="0"/>
              <a:t>with Sagging (Your pants in Public?)</a:t>
            </a:r>
            <a:endParaRPr lang="en-US" sz="4000" dirty="0"/>
          </a:p>
        </p:txBody>
      </p:sp>
      <p:pic>
        <p:nvPicPr>
          <p:cNvPr id="12290" name="Picture 2" descr="http://media.nbcdfw.com/images/654*368/pull-your-pants-up-100413.jpg">
            <a:hlinkClick r:id="rId2"/>
          </p:cNvPr>
          <p:cNvPicPr>
            <a:picLocks noChangeAspect="1" noChangeArrowheads="1"/>
          </p:cNvPicPr>
          <p:nvPr/>
        </p:nvPicPr>
        <p:blipFill>
          <a:blip r:embed="rId3" cstate="print"/>
          <a:srcRect/>
          <a:stretch>
            <a:fillRect/>
          </a:stretch>
        </p:blipFill>
        <p:spPr bwMode="auto">
          <a:xfrm>
            <a:off x="1066800" y="1752600"/>
            <a:ext cx="6229350" cy="3505200"/>
          </a:xfrm>
          <a:prstGeom prst="rect">
            <a:avLst/>
          </a:prstGeom>
          <a:noFill/>
        </p:spPr>
      </p:pic>
      <p:sp>
        <p:nvSpPr>
          <p:cNvPr id="10" name="TextBox 9"/>
          <p:cNvSpPr txBox="1"/>
          <p:nvPr/>
        </p:nvSpPr>
        <p:spPr>
          <a:xfrm>
            <a:off x="1066800" y="5562600"/>
            <a:ext cx="6248400" cy="369332"/>
          </a:xfrm>
          <a:prstGeom prst="rect">
            <a:avLst/>
          </a:prstGeom>
          <a:noFill/>
        </p:spPr>
        <p:txBody>
          <a:bodyPr wrap="square" rtlCol="0">
            <a:spAutoFit/>
          </a:bodyPr>
          <a:lstStyle/>
          <a:p>
            <a:r>
              <a:rPr lang="en-US" dirty="0" smtClean="0"/>
              <a:t>Sign outside of a McDonalds restaurant in Houston, Texas.</a:t>
            </a:r>
            <a:endParaRPr lang="en-US" dirty="0"/>
          </a:p>
        </p:txBody>
      </p:sp>
    </p:spTree>
    <p:extLst>
      <p:ext uri="{BB962C8B-B14F-4D97-AF65-F5344CB8AC3E}">
        <p14:creationId xmlns:p14="http://schemas.microsoft.com/office/powerpoint/2010/main" xmlns="" val="126572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Sagging in </a:t>
            </a:r>
            <a:r>
              <a:rPr lang="en-US" dirty="0" err="1" smtClean="0"/>
              <a:t>Ditmas</a:t>
            </a:r>
            <a:r>
              <a:rPr lang="en-US" dirty="0" smtClean="0"/>
              <a:t> I.S. 62</a:t>
            </a:r>
            <a:endParaRPr lang="en-US" dirty="0"/>
          </a:p>
        </p:txBody>
      </p:sp>
      <p:sp>
        <p:nvSpPr>
          <p:cNvPr id="5" name="Text Placeholder 4"/>
          <p:cNvSpPr>
            <a:spLocks noGrp="1"/>
          </p:cNvSpPr>
          <p:nvPr>
            <p:ph type="body" sz="quarter" idx="3"/>
          </p:nvPr>
        </p:nvSpPr>
        <p:spPr/>
        <p:txBody>
          <a:bodyPr/>
          <a:lstStyle/>
          <a:p>
            <a:r>
              <a:rPr lang="en-US" dirty="0" smtClean="0"/>
              <a:t>What’s the Problem?</a:t>
            </a:r>
            <a:endParaRPr lang="en-US" dirty="0"/>
          </a:p>
        </p:txBody>
      </p:sp>
      <p:sp>
        <p:nvSpPr>
          <p:cNvPr id="6" name="Content Placeholder 5"/>
          <p:cNvSpPr>
            <a:spLocks noGrp="1"/>
          </p:cNvSpPr>
          <p:nvPr>
            <p:ph sz="quarter" idx="4"/>
          </p:nvPr>
        </p:nvSpPr>
        <p:spPr/>
        <p:txBody>
          <a:bodyPr>
            <a:normAutofit fontScale="92500" lnSpcReduction="20000"/>
          </a:bodyPr>
          <a:lstStyle/>
          <a:p>
            <a:r>
              <a:rPr lang="en-US" dirty="0" smtClean="0"/>
              <a:t>Is offensive to other students who have to look at other students “</a:t>
            </a:r>
            <a:r>
              <a:rPr lang="en-US" dirty="0" err="1" smtClean="0"/>
              <a:t>saggin</a:t>
            </a:r>
            <a:r>
              <a:rPr lang="en-US" dirty="0" smtClean="0"/>
              <a:t>” pants</a:t>
            </a:r>
          </a:p>
          <a:p>
            <a:r>
              <a:rPr lang="en-US" dirty="0" smtClean="0"/>
              <a:t>Business owners and other students may feel that sagging pants pose a health risk.</a:t>
            </a:r>
          </a:p>
          <a:p>
            <a:r>
              <a:rPr lang="en-US" dirty="0" smtClean="0"/>
              <a:t>Teachers  and students find it distracting during classroom instruction as sagging students move around the classroom</a:t>
            </a:r>
          </a:p>
        </p:txBody>
      </p:sp>
      <p:pic>
        <p:nvPicPr>
          <p:cNvPr id="7" name="Picture 2" descr="http://www.cartoonstock.com/newscartoons/cartoonists/tmc/lowres/fashion-baggy_pants-teens-teenagers-kids-clothes-tmcn2008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600200"/>
            <a:ext cx="4267200" cy="42291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r>
              <a:rPr lang="en-US" sz="4000" dirty="0" smtClean="0"/>
              <a:t/>
            </a:r>
            <a:br>
              <a:rPr lang="en-US" sz="4000" dirty="0" smtClean="0"/>
            </a:br>
            <a:r>
              <a:rPr lang="en-US" sz="4000" dirty="0" smtClean="0"/>
              <a:t>Step #2: </a:t>
            </a:r>
            <a:r>
              <a:rPr lang="en-US" sz="4000" u="sng" dirty="0" smtClean="0"/>
              <a:t>Where is the Evidence </a:t>
            </a:r>
            <a:r>
              <a:rPr lang="en-US" sz="4000" dirty="0" smtClean="0"/>
              <a:t>that this is a problem?</a:t>
            </a:r>
            <a:r>
              <a:rPr lang="en-US" dirty="0" smtClean="0"/>
              <a:t/>
            </a:r>
            <a:br>
              <a:rPr lang="en-US" dirty="0" smtClean="0"/>
            </a:br>
            <a:endParaRPr lang="en-US" dirty="0"/>
          </a:p>
        </p:txBody>
      </p:sp>
      <p:sp>
        <p:nvSpPr>
          <p:cNvPr id="3" name="Content Placeholder 2"/>
          <p:cNvSpPr>
            <a:spLocks noGrp="1"/>
          </p:cNvSpPr>
          <p:nvPr>
            <p:ph sz="half" idx="2"/>
          </p:nvPr>
        </p:nvSpPr>
        <p:spPr/>
        <p:txBody>
          <a:bodyPr>
            <a:normAutofit fontScale="92500" lnSpcReduction="10000"/>
          </a:bodyPr>
          <a:lstStyle/>
          <a:p>
            <a:pPr lvl="1"/>
            <a:r>
              <a:rPr lang="en-US" dirty="0" smtClean="0"/>
              <a:t>"Appearing in public view while exposing one's skin or undergarments below the waist is contrary to safety, health, peace and good order of the parish and the general welfare," the ordinance reads</a:t>
            </a:r>
          </a:p>
          <a:p>
            <a:pPr lvl="1"/>
            <a:r>
              <a:rPr lang="en-US" b="1" dirty="0" smtClean="0"/>
              <a:t>New York Daily News, </a:t>
            </a:r>
          </a:p>
          <a:p>
            <a:pPr lvl="1">
              <a:buNone/>
            </a:pPr>
            <a:r>
              <a:rPr lang="en-US" b="1" dirty="0" smtClean="0"/>
              <a:t>	April 13, 2013 - </a:t>
            </a:r>
            <a:r>
              <a:rPr lang="en-US" dirty="0" smtClean="0">
                <a:hlinkClick r:id="rId2"/>
              </a:rPr>
              <a:t>http://www.nydailynews.com/news/national/louisiana-town-bans-sagging-pants-article-1.1315857</a:t>
            </a:r>
            <a:endParaRPr lang="en-US" dirty="0" smtClean="0"/>
          </a:p>
          <a:p>
            <a:pPr lvl="1"/>
            <a:endParaRPr lang="en-US" dirty="0" smtClean="0"/>
          </a:p>
          <a:p>
            <a:pPr lvl="1"/>
            <a:endParaRPr lang="en-US" dirty="0" smtClean="0"/>
          </a:p>
          <a:p>
            <a:pPr lvl="1"/>
            <a:endParaRPr lang="en-US" dirty="0"/>
          </a:p>
        </p:txBody>
      </p:sp>
      <p:sp>
        <p:nvSpPr>
          <p:cNvPr id="6" name="Content Placeholder 5"/>
          <p:cNvSpPr>
            <a:spLocks noGrp="1"/>
          </p:cNvSpPr>
          <p:nvPr>
            <p:ph sz="quarter" idx="4"/>
          </p:nvPr>
        </p:nvSpPr>
        <p:spPr/>
        <p:txBody>
          <a:bodyPr/>
          <a:lstStyle/>
          <a:p>
            <a:endParaRPr lang="en-US" dirty="0" smtClean="0"/>
          </a:p>
          <a:p>
            <a:endParaRPr lang="en-US" dirty="0"/>
          </a:p>
        </p:txBody>
      </p:sp>
      <p:sp>
        <p:nvSpPr>
          <p:cNvPr id="8" name="Text Placeholder 3"/>
          <p:cNvSpPr>
            <a:spLocks noGrp="1"/>
          </p:cNvSpPr>
          <p:nvPr>
            <p:ph type="body" idx="1"/>
          </p:nvPr>
        </p:nvSpPr>
        <p:spPr>
          <a:xfrm>
            <a:off x="457200" y="1600200"/>
            <a:ext cx="3657600" cy="639762"/>
          </a:xfrm>
        </p:spPr>
        <p:txBody>
          <a:bodyPr/>
          <a:lstStyle/>
          <a:p>
            <a:r>
              <a:rPr lang="en-US" dirty="0" smtClean="0"/>
              <a:t>Louisiana Town Seeks to ban Sagging.</a:t>
            </a:r>
            <a:endParaRPr lang="en-US" dirty="0"/>
          </a:p>
        </p:txBody>
      </p:sp>
      <p:pic>
        <p:nvPicPr>
          <p:cNvPr id="1026" name="Picture 2" descr="angry at the news by johnny_automatic - a cartoon from Drawn at a Venture by Fougasse (1922)"/>
          <p:cNvPicPr>
            <a:picLocks noChangeAspect="1" noChangeArrowheads="1"/>
          </p:cNvPicPr>
          <p:nvPr/>
        </p:nvPicPr>
        <p:blipFill>
          <a:blip r:embed="rId3" cstate="print"/>
          <a:srcRect/>
          <a:stretch>
            <a:fillRect/>
          </a:stretch>
        </p:blipFill>
        <p:spPr bwMode="auto">
          <a:xfrm>
            <a:off x="4724400" y="1447800"/>
            <a:ext cx="3571875" cy="47075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28600"/>
            <a:ext cx="8229600" cy="990600"/>
          </a:xfrm>
        </p:spPr>
        <p:txBody>
          <a:bodyPr/>
          <a:lstStyle/>
          <a:p>
            <a:r>
              <a:rPr lang="en-US" sz="4000" dirty="0" smtClean="0"/>
              <a:t>Step #</a:t>
            </a:r>
            <a:r>
              <a:rPr lang="en-US" sz="4000" u="sng" dirty="0" smtClean="0"/>
              <a:t>3:What Caused </a:t>
            </a:r>
            <a:r>
              <a:rPr lang="en-US" sz="4000" dirty="0" smtClean="0"/>
              <a:t>Sagging?</a:t>
            </a:r>
            <a:br>
              <a:rPr lang="en-US" sz="4000" dirty="0" smtClean="0"/>
            </a:br>
            <a:r>
              <a:rPr lang="en-US" sz="3200" dirty="0" smtClean="0"/>
              <a:t>Brief Timeline of Sagging</a:t>
            </a:r>
            <a:endParaRPr lang="en-US" sz="3200" dirty="0"/>
          </a:p>
        </p:txBody>
      </p:sp>
      <p:pic>
        <p:nvPicPr>
          <p:cNvPr id="3" name="Picture 2" descr="http://s2.hubimg.com/u/3223119_f26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21983" b="21983"/>
          <a:stretch>
            <a:fillRect/>
          </a:stretch>
        </p:blipFill>
        <p:spPr bwMode="auto">
          <a:xfrm>
            <a:off x="436418" y="1371600"/>
            <a:ext cx="2230582" cy="1672937"/>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cdn01.cdnwp.celebuzz.com/wp-content/uploads/2013/08/09/justin-bieber-saggy-pant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6519" y="3276600"/>
            <a:ext cx="2497282" cy="14026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4867090"/>
            <a:ext cx="2819400" cy="15051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124199" y="1440780"/>
            <a:ext cx="5056909" cy="923330"/>
          </a:xfrm>
          <a:prstGeom prst="rect">
            <a:avLst/>
          </a:prstGeom>
          <a:noFill/>
        </p:spPr>
        <p:txBody>
          <a:bodyPr wrap="square" rtlCol="0">
            <a:spAutoFit/>
          </a:bodyPr>
          <a:lstStyle/>
          <a:p>
            <a:r>
              <a:rPr lang="en-US" dirty="0" smtClean="0"/>
              <a:t>Sagging began in prison. Prisoners were not allowed to have belts for fear that they would use them as a weapon. As a result, their pants would droop or sag.</a:t>
            </a:r>
            <a:endParaRPr lang="en-US" dirty="0"/>
          </a:p>
        </p:txBody>
      </p:sp>
      <p:sp>
        <p:nvSpPr>
          <p:cNvPr id="7" name="TextBox 6"/>
          <p:cNvSpPr txBox="1"/>
          <p:nvPr/>
        </p:nvSpPr>
        <p:spPr>
          <a:xfrm>
            <a:off x="4409209" y="3606716"/>
            <a:ext cx="2819400" cy="923330"/>
          </a:xfrm>
          <a:prstGeom prst="rect">
            <a:avLst/>
          </a:prstGeom>
          <a:noFill/>
        </p:spPr>
        <p:txBody>
          <a:bodyPr wrap="square" rtlCol="0">
            <a:spAutoFit/>
          </a:bodyPr>
          <a:lstStyle/>
          <a:p>
            <a:r>
              <a:rPr lang="en-US" dirty="0" smtClean="0"/>
              <a:t>Celebrities then popularized the way prisoners wore their pants.</a:t>
            </a:r>
            <a:endParaRPr lang="en-US" dirty="0"/>
          </a:p>
        </p:txBody>
      </p:sp>
      <p:sp>
        <p:nvSpPr>
          <p:cNvPr id="8" name="TextBox 7"/>
          <p:cNvSpPr txBox="1"/>
          <p:nvPr/>
        </p:nvSpPr>
        <p:spPr>
          <a:xfrm>
            <a:off x="1551709" y="5257800"/>
            <a:ext cx="4100944" cy="646331"/>
          </a:xfrm>
          <a:prstGeom prst="rect">
            <a:avLst/>
          </a:prstGeom>
          <a:noFill/>
        </p:spPr>
        <p:txBody>
          <a:bodyPr wrap="square" rtlCol="0">
            <a:spAutoFit/>
          </a:bodyPr>
          <a:lstStyle/>
          <a:p>
            <a:r>
              <a:rPr lang="en-US" dirty="0" smtClean="0"/>
              <a:t>Now it’s a fashion trend, everybody’s doing it!</a:t>
            </a:r>
            <a:endParaRPr lang="en-US" dirty="0"/>
          </a:p>
        </p:txBody>
      </p:sp>
    </p:spTree>
    <p:extLst>
      <p:ext uri="{BB962C8B-B14F-4D97-AF65-F5344CB8AC3E}">
        <p14:creationId xmlns:p14="http://schemas.microsoft.com/office/powerpoint/2010/main" xmlns="" val="392594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wheel(1)">
                                      <p:cBhvr>
                                        <p:cTn id="15" dur="2000"/>
                                        <p:tgtEl>
                                          <p:spTgt spid="512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smtClean="0">
                <a:hlinkClick r:id="rId2"/>
              </a:rPr>
              <a:t>How do you feel about sagging?</a:t>
            </a:r>
            <a:br>
              <a:rPr lang="en-US" sz="4000" u="sng" dirty="0" smtClean="0">
                <a:hlinkClick r:id="rId2"/>
              </a:rPr>
            </a:br>
            <a:r>
              <a:rPr lang="en-US" sz="4000" u="sng" dirty="0" smtClean="0">
                <a:hlinkClick r:id="rId2"/>
              </a:rPr>
              <a:t>Class Survey</a:t>
            </a:r>
            <a:endParaRPr lang="en-US" sz="4000" u="sng" dirty="0"/>
          </a:p>
        </p:txBody>
      </p:sp>
      <p:sp>
        <p:nvSpPr>
          <p:cNvPr id="3" name="Content Placeholder 2"/>
          <p:cNvSpPr>
            <a:spLocks noGrp="1"/>
          </p:cNvSpPr>
          <p:nvPr>
            <p:ph sz="half" idx="1"/>
          </p:nvPr>
        </p:nvSpPr>
        <p:spPr/>
        <p:txBody>
          <a:bodyPr/>
          <a:lstStyle/>
          <a:p>
            <a:r>
              <a:rPr lang="en-US" dirty="0" smtClean="0"/>
              <a:t>Complete the survey on your feelings about sagging. Click the icon to the right.</a:t>
            </a:r>
          </a:p>
          <a:p>
            <a:pPr marL="114300" indent="0">
              <a:buNone/>
            </a:pPr>
            <a:endParaRPr lang="en-US" dirty="0"/>
          </a:p>
        </p:txBody>
      </p:sp>
      <p:sp>
        <p:nvSpPr>
          <p:cNvPr id="4" name="Content Placeholder 3"/>
          <p:cNvSpPr>
            <a:spLocks noGrp="1"/>
          </p:cNvSpPr>
          <p:nvPr>
            <p:ph sz="half" idx="2"/>
          </p:nvPr>
        </p:nvSpPr>
        <p:spPr/>
        <p:txBody>
          <a:bodyPr/>
          <a:lstStyle/>
          <a:p>
            <a:endParaRPr lang="en-US" dirty="0"/>
          </a:p>
        </p:txBody>
      </p:sp>
      <p:pic>
        <p:nvPicPr>
          <p:cNvPr id="102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08745" y="1219200"/>
            <a:ext cx="4041816" cy="41968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2704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Survey</a:t>
            </a:r>
            <a:br>
              <a:rPr lang="en-US" dirty="0" smtClean="0"/>
            </a:br>
            <a:endParaRPr lang="en-US" dirty="0"/>
          </a:p>
        </p:txBody>
      </p:sp>
      <p:sp>
        <p:nvSpPr>
          <p:cNvPr id="11" name="Text Placeholder 10"/>
          <p:cNvSpPr>
            <a:spLocks noGrp="1"/>
          </p:cNvSpPr>
          <p:nvPr>
            <p:ph type="body" idx="1"/>
          </p:nvPr>
        </p:nvSpPr>
        <p:spPr/>
        <p:txBody>
          <a:bodyPr/>
          <a:lstStyle/>
          <a:p>
            <a:r>
              <a:rPr lang="en-US" sz="2800" dirty="0" smtClean="0"/>
              <a:t>Reasons</a:t>
            </a:r>
            <a:endParaRPr lang="en-US" sz="2800" dirty="0"/>
          </a:p>
        </p:txBody>
      </p:sp>
      <p:sp>
        <p:nvSpPr>
          <p:cNvPr id="8" name="Text Placeholder 7"/>
          <p:cNvSpPr>
            <a:spLocks noGrp="1"/>
          </p:cNvSpPr>
          <p:nvPr>
            <p:ph sz="half" idx="2"/>
          </p:nvPr>
        </p:nvSpPr>
        <p:spPr/>
        <p:txBody>
          <a:bodyPr/>
          <a:lstStyle/>
          <a:p>
            <a:endParaRPr lang="en-US" dirty="0"/>
          </a:p>
        </p:txBody>
      </p:sp>
      <p:sp>
        <p:nvSpPr>
          <p:cNvPr id="12" name="Text Placeholder 11"/>
          <p:cNvSpPr>
            <a:spLocks noGrp="1"/>
          </p:cNvSpPr>
          <p:nvPr>
            <p:ph type="body" sz="quarter" idx="3"/>
          </p:nvPr>
        </p:nvSpPr>
        <p:spPr/>
        <p:txBody>
          <a:bodyPr/>
          <a:lstStyle/>
          <a:p>
            <a:r>
              <a:rPr lang="en-US" sz="2800" dirty="0" smtClean="0"/>
              <a:t>Impact</a:t>
            </a:r>
            <a:endParaRPr lang="en-US" sz="2800" dirty="0"/>
          </a:p>
        </p:txBody>
      </p:sp>
      <p:sp>
        <p:nvSpPr>
          <p:cNvPr id="13" name="Content Placeholder 12"/>
          <p:cNvSpPr>
            <a:spLocks noGrp="1"/>
          </p:cNvSpPr>
          <p:nvPr>
            <p:ph sz="quarter" idx="4"/>
          </p:nvPr>
        </p:nvSpPr>
        <p:spPr/>
        <p:txBody>
          <a:bodyPr/>
          <a:lstStyle/>
          <a:p>
            <a:endParaRPr lang="en-US" dirty="0"/>
          </a:p>
        </p:txBody>
      </p:sp>
    </p:spTree>
    <p:extLst>
      <p:ext uri="{BB962C8B-B14F-4D97-AF65-F5344CB8AC3E}">
        <p14:creationId xmlns:p14="http://schemas.microsoft.com/office/powerpoint/2010/main" xmlns="" val="3369852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arishoutline.gif"/>
          <p:cNvPicPr>
            <a:picLocks noChangeAspect="1"/>
          </p:cNvPicPr>
          <p:nvPr/>
        </p:nvPicPr>
        <p:blipFill>
          <a:blip r:embed="rId2" cstate="print"/>
          <a:stretch>
            <a:fillRect/>
          </a:stretch>
        </p:blipFill>
        <p:spPr>
          <a:xfrm>
            <a:off x="952500" y="538162"/>
            <a:ext cx="7239000" cy="5781675"/>
          </a:xfrm>
          <a:prstGeom prst="rect">
            <a:avLst/>
          </a:prstGeom>
        </p:spPr>
      </p:pic>
      <p:sp>
        <p:nvSpPr>
          <p:cNvPr id="7" name="Title 6"/>
          <p:cNvSpPr>
            <a:spLocks noGrp="1"/>
          </p:cNvSpPr>
          <p:nvPr>
            <p:ph type="title"/>
          </p:nvPr>
        </p:nvSpPr>
        <p:spPr/>
        <p:txBody>
          <a:bodyPr/>
          <a:lstStyle/>
          <a:p>
            <a:r>
              <a:rPr lang="en-US" dirty="0" smtClean="0"/>
              <a:t>Step #4: </a:t>
            </a:r>
            <a:r>
              <a:rPr lang="en-US" u="sng" dirty="0" smtClean="0"/>
              <a:t>What is the Policy </a:t>
            </a:r>
            <a:r>
              <a:rPr lang="en-US" dirty="0" smtClean="0"/>
              <a:t>about Sagging?</a:t>
            </a:r>
            <a:endParaRPr lang="en-US" dirty="0"/>
          </a:p>
        </p:txBody>
      </p:sp>
      <p:sp>
        <p:nvSpPr>
          <p:cNvPr id="8" name="Content Placeholder 7"/>
          <p:cNvSpPr>
            <a:spLocks noGrp="1"/>
          </p:cNvSpPr>
          <p:nvPr>
            <p:ph idx="1"/>
          </p:nvPr>
        </p:nvSpPr>
        <p:spPr/>
        <p:txBody>
          <a:bodyPr/>
          <a:lstStyle/>
          <a:p>
            <a:r>
              <a:rPr lang="en-US" dirty="0" smtClean="0">
                <a:solidFill>
                  <a:schemeClr val="accent6">
                    <a:lumMod val="50000"/>
                  </a:schemeClr>
                </a:solidFill>
              </a:rPr>
              <a:t>There is no National policy on the issue of sagging. Each state or municipality has to decide what the legal consideration or fine should be for this public behavior. There are two sides to this story:</a:t>
            </a:r>
          </a:p>
          <a:p>
            <a:endParaRPr lang="en-US" dirty="0" smtClean="0">
              <a:solidFill>
                <a:schemeClr val="accent6">
                  <a:lumMod val="50000"/>
                </a:schemeClr>
              </a:solidFill>
            </a:endParaRPr>
          </a:p>
          <a:p>
            <a:r>
              <a:rPr lang="en-US" dirty="0" smtClean="0">
                <a:solidFill>
                  <a:schemeClr val="accent6">
                    <a:lumMod val="50000"/>
                  </a:schemeClr>
                </a:solidFill>
              </a:rPr>
              <a:t>Jefferson Davis Paris, La. became the latest locale to spark debate after passing an ordinance last week that institutes a fine for individuals caught wearing their pants too low.</a:t>
            </a:r>
          </a:p>
          <a:p>
            <a:endParaRPr lang="en-US" dirty="0" smtClean="0">
              <a:solidFill>
                <a:schemeClr val="accent6">
                  <a:lumMod val="50000"/>
                </a:schemeClr>
              </a:solidFill>
            </a:endParaRPr>
          </a:p>
          <a:p>
            <a:r>
              <a:rPr lang="en-US" dirty="0" smtClean="0">
                <a:solidFill>
                  <a:schemeClr val="accent6">
                    <a:lumMod val="50000"/>
                  </a:schemeClr>
                </a:solidFill>
              </a:rPr>
              <a:t>But civil liberties advocates warn the ban, and others like it, go too far.  </a:t>
            </a:r>
          </a:p>
          <a:p>
            <a:endParaRPr lang="en-US" dirty="0" smtClean="0">
              <a:solidFill>
                <a:schemeClr val="accent6">
                  <a:lumMod val="50000"/>
                </a:schemeClr>
              </a:solidFill>
            </a:endParaRPr>
          </a:p>
          <a:p>
            <a:endParaRPr lang="en-US"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a:t>
            </a:r>
            <a:r>
              <a:rPr lang="en-US" u="sng" dirty="0" smtClean="0"/>
              <a:t>Develop a Solution</a:t>
            </a:r>
            <a:endParaRPr lang="en-US" u="sng" dirty="0"/>
          </a:p>
        </p:txBody>
      </p:sp>
      <p:sp>
        <p:nvSpPr>
          <p:cNvPr id="4" name="Text Placeholder 3"/>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normAutofit lnSpcReduction="10000"/>
          </a:bodyPr>
          <a:lstStyle/>
          <a:p>
            <a:r>
              <a:rPr lang="en-US" dirty="0" smtClean="0"/>
              <a:t>Those states which seek to ban the act of sagging seek legislation which makes it illegal to “publicly expose” yourself and to exact a fine:</a:t>
            </a:r>
          </a:p>
          <a:p>
            <a:pPr lvl="1">
              <a:buNone/>
            </a:pPr>
            <a:r>
              <a:rPr lang="en-US" dirty="0" smtClean="0"/>
              <a:t>	The bill, which seeks to add sagging pants to existing bans on indecent or lewd acts, had its first reading on Friday. – St Louis, MO</a:t>
            </a:r>
            <a:endParaRPr lang="en-US" dirty="0"/>
          </a:p>
        </p:txBody>
      </p:sp>
      <p:pic>
        <p:nvPicPr>
          <p:cNvPr id="8194" name="Picture 2" descr="http://www.renflo.com/upload/FCKeditor/image/photo_legislation.jpg">
            <a:hlinkClick r:id="rId2"/>
          </p:cNvPr>
          <p:cNvPicPr>
            <a:picLocks noChangeAspect="1" noChangeArrowheads="1"/>
          </p:cNvPicPr>
          <p:nvPr/>
        </p:nvPicPr>
        <p:blipFill>
          <a:blip r:embed="rId3" cstate="print"/>
          <a:srcRect/>
          <a:stretch>
            <a:fillRect/>
          </a:stretch>
        </p:blipFill>
        <p:spPr bwMode="auto">
          <a:xfrm>
            <a:off x="4495800" y="1447800"/>
            <a:ext cx="4432521" cy="3295651"/>
          </a:xfrm>
          <a:prstGeom prst="rect">
            <a:avLst/>
          </a:prstGeom>
          <a:noFill/>
        </p:spPr>
      </p:pic>
    </p:spTree>
    <p:extLst>
      <p:ext uri="{BB962C8B-B14F-4D97-AF65-F5344CB8AC3E}">
        <p14:creationId xmlns:p14="http://schemas.microsoft.com/office/powerpoint/2010/main" xmlns="" val="39229611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637</TotalTime>
  <Words>455</Words>
  <Application>Microsoft Office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Adjacency</vt:lpstr>
      <vt:lpstr>To Sag or Not to Sag:  Impact of Sagging Pants in the Ditmas Classroom</vt:lpstr>
      <vt:lpstr>Step #1: What’s The problem with Sagging (Your pants in Public?)</vt:lpstr>
      <vt:lpstr>Sagging in Ditmas I.S. 62</vt:lpstr>
      <vt:lpstr> Step #2: Where is the Evidence that this is a problem? </vt:lpstr>
      <vt:lpstr>Step #3:What Caused Sagging? Brief Timeline of Sagging</vt:lpstr>
      <vt:lpstr>How do you feel about sagging? Class Survey</vt:lpstr>
      <vt:lpstr>Results of Survey </vt:lpstr>
      <vt:lpstr>Step #4: What is the Policy about Sagging?</vt:lpstr>
      <vt:lpstr>Step #5: Develop a Solution</vt:lpstr>
      <vt:lpstr>Reasons for a Sagging Policy</vt:lpstr>
      <vt:lpstr>Step #6: Suggested Policy</vt:lpstr>
    </vt:vector>
  </TitlesOfParts>
  <Company>NYCDOE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Sag or Not to Sag:  Impact of Sagging Pants in the Ditmas Classroom</dc:title>
  <dc:creator>student</dc:creator>
  <cp:lastModifiedBy>fsuteam</cp:lastModifiedBy>
  <cp:revision>63</cp:revision>
  <dcterms:created xsi:type="dcterms:W3CDTF">2014-02-19T18:21:40Z</dcterms:created>
  <dcterms:modified xsi:type="dcterms:W3CDTF">2014-05-01T20:18:59Z</dcterms:modified>
</cp:coreProperties>
</file>