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64" r:id="rId3"/>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CBC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450" y="-7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323FAD5-CE64-42F4-99ED-E75C8BC60E12}" type="datetimeFigureOut">
              <a:rPr lang="en-US" smtClean="0"/>
              <a:pPr/>
              <a:t>3/3/2014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F3570-2CA9-4D10-9BE0-79C50687E5A2}"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23FAD5-CE64-42F4-99ED-E75C8BC60E12}" type="datetimeFigureOut">
              <a:rPr lang="en-US" smtClean="0"/>
              <a:pPr/>
              <a:t>3/3/2014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F3570-2CA9-4D10-9BE0-79C50687E5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23FAD5-CE64-42F4-99ED-E75C8BC60E12}" type="datetimeFigureOut">
              <a:rPr lang="en-US" smtClean="0"/>
              <a:pPr/>
              <a:t>3/3/2014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F3570-2CA9-4D10-9BE0-79C50687E5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23FAD5-CE64-42F4-99ED-E75C8BC60E12}" type="datetimeFigureOut">
              <a:rPr lang="en-US" smtClean="0"/>
              <a:pPr/>
              <a:t>3/3/2014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F3570-2CA9-4D10-9BE0-79C50687E5A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23FAD5-CE64-42F4-99ED-E75C8BC60E12}" type="datetimeFigureOut">
              <a:rPr lang="en-US" smtClean="0"/>
              <a:pPr/>
              <a:t>3/3/2014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F3570-2CA9-4D10-9BE0-79C50687E5A2}"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23FAD5-CE64-42F4-99ED-E75C8BC60E12}" type="datetimeFigureOut">
              <a:rPr lang="en-US" smtClean="0"/>
              <a:pPr/>
              <a:t>3/3/2014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F3570-2CA9-4D10-9BE0-79C50687E5A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23FAD5-CE64-42F4-99ED-E75C8BC60E12}" type="datetimeFigureOut">
              <a:rPr lang="en-US" smtClean="0"/>
              <a:pPr/>
              <a:t>3/3/2014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5F3570-2CA9-4D10-9BE0-79C50687E5A2}"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323FAD5-CE64-42F4-99ED-E75C8BC60E12}" type="datetimeFigureOut">
              <a:rPr lang="en-US" smtClean="0"/>
              <a:pPr/>
              <a:t>3/3/2014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5F3570-2CA9-4D10-9BE0-79C50687E5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23FAD5-CE64-42F4-99ED-E75C8BC60E12}" type="datetimeFigureOut">
              <a:rPr lang="en-US" smtClean="0"/>
              <a:pPr/>
              <a:t>3/3/2014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5F3570-2CA9-4D10-9BE0-79C50687E5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23FAD5-CE64-42F4-99ED-E75C8BC60E12}" type="datetimeFigureOut">
              <a:rPr lang="en-US" smtClean="0"/>
              <a:pPr/>
              <a:t>3/3/2014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F3570-2CA9-4D10-9BE0-79C50687E5A2}" type="slidenum">
              <a:rPr lang="en-US" smtClean="0"/>
              <a:pPr/>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23FAD5-CE64-42F4-99ED-E75C8BC60E12}" type="datetimeFigureOut">
              <a:rPr lang="en-US" smtClean="0"/>
              <a:pPr/>
              <a:t>3/3/2014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F3570-2CA9-4D10-9BE0-79C50687E5A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0323FAD5-CE64-42F4-99ED-E75C8BC60E12}" type="datetimeFigureOut">
              <a:rPr lang="en-US" smtClean="0"/>
              <a:pPr/>
              <a:t>3/3/2014</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5A5F3570-2CA9-4D10-9BE0-79C50687E5A2}" type="slidenum">
              <a:rPr lang="en-US" smtClean="0"/>
              <a:pPr/>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2.maxwell.syr.edu/plegal/TIPS/welcome.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www.teenhelp.com/teen-violence/teen-violence-statistics.html"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www.redcliffascent.com/" TargetMode="External"/><Relationship Id="rId2" Type="http://schemas.openxmlformats.org/officeDocument/2006/relationships/hyperlink" Target="http://www.outwardbound.org/intercept/struggling-youth/"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971800"/>
            <a:ext cx="7543800" cy="1752600"/>
          </a:xfrm>
        </p:spPr>
        <p:txBody>
          <a:bodyPr>
            <a:normAutofit/>
          </a:bodyPr>
          <a:lstStyle/>
          <a:p>
            <a:pPr algn="ctr"/>
            <a:r>
              <a:rPr lang="en-US" sz="6600" dirty="0" smtClean="0"/>
              <a:t>Teen </a:t>
            </a:r>
            <a:r>
              <a:rPr lang="en-US" sz="6600" dirty="0" smtClean="0">
                <a:solidFill>
                  <a:srgbClr val="FF0000"/>
                </a:solidFill>
              </a:rPr>
              <a:t>Violence</a:t>
            </a:r>
            <a:endParaRPr lang="en-US" sz="6600" dirty="0">
              <a:solidFill>
                <a:srgbClr val="FF0000"/>
              </a:solidFill>
            </a:endParaRPr>
          </a:p>
        </p:txBody>
      </p:sp>
      <p:sp>
        <p:nvSpPr>
          <p:cNvPr id="3" name="Subtitle 2"/>
          <p:cNvSpPr>
            <a:spLocks noGrp="1"/>
          </p:cNvSpPr>
          <p:nvPr>
            <p:ph type="subTitle" idx="1"/>
          </p:nvPr>
        </p:nvSpPr>
        <p:spPr>
          <a:xfrm>
            <a:off x="762000" y="4724400"/>
            <a:ext cx="6858000" cy="1295400"/>
          </a:xfrm>
        </p:spPr>
        <p:txBody>
          <a:bodyPr>
            <a:normAutofit fontScale="25000" lnSpcReduction="20000"/>
          </a:bodyPr>
          <a:lstStyle/>
          <a:p>
            <a:pPr algn="ctr"/>
            <a:endParaRPr lang="en-US" sz="3600" dirty="0" smtClean="0"/>
          </a:p>
          <a:p>
            <a:pPr algn="ctr"/>
            <a:r>
              <a:rPr lang="en-US" sz="11200" dirty="0" smtClean="0">
                <a:solidFill>
                  <a:schemeClr val="tx2">
                    <a:lumMod val="75000"/>
                  </a:schemeClr>
                </a:solidFill>
              </a:rPr>
              <a:t>What can be done?</a:t>
            </a:r>
          </a:p>
          <a:p>
            <a:pPr algn="ctr"/>
            <a:r>
              <a:rPr lang="en-US" sz="3900" dirty="0" smtClean="0">
                <a:solidFill>
                  <a:schemeClr val="tx2">
                    <a:lumMod val="75000"/>
                  </a:schemeClr>
                </a:solidFill>
              </a:rPr>
              <a:t>					</a:t>
            </a:r>
            <a:r>
              <a:rPr lang="en-US" sz="5600" dirty="0" smtClean="0">
                <a:solidFill>
                  <a:schemeClr val="tx2">
                    <a:lumMod val="75000"/>
                  </a:schemeClr>
                </a:solidFill>
              </a:rPr>
              <a:t>Mrs. </a:t>
            </a:r>
            <a:r>
              <a:rPr lang="en-US" sz="5600" dirty="0" err="1" smtClean="0">
                <a:solidFill>
                  <a:schemeClr val="tx2">
                    <a:lumMod val="75000"/>
                  </a:schemeClr>
                </a:solidFill>
              </a:rPr>
              <a:t>Buitrago</a:t>
            </a:r>
            <a:endParaRPr lang="en-US" sz="5600" dirty="0" smtClean="0">
              <a:solidFill>
                <a:schemeClr val="tx2">
                  <a:lumMod val="75000"/>
                </a:schemeClr>
              </a:solidFill>
            </a:endParaRPr>
          </a:p>
          <a:p>
            <a:pPr algn="ctr"/>
            <a:r>
              <a:rPr lang="en-US" sz="5600" dirty="0" smtClean="0">
                <a:solidFill>
                  <a:schemeClr val="tx2">
                    <a:lumMod val="75000"/>
                  </a:schemeClr>
                </a:solidFill>
              </a:rPr>
              <a:t>					</a:t>
            </a:r>
            <a:r>
              <a:rPr lang="en-US" sz="5600" dirty="0" err="1" smtClean="0">
                <a:solidFill>
                  <a:schemeClr val="tx2">
                    <a:lumMod val="75000"/>
                  </a:schemeClr>
                </a:solidFill>
              </a:rPr>
              <a:t>Ditmas</a:t>
            </a:r>
            <a:r>
              <a:rPr lang="en-US" sz="5600" dirty="0" smtClean="0">
                <a:solidFill>
                  <a:schemeClr val="tx2">
                    <a:lumMod val="75000"/>
                  </a:schemeClr>
                </a:solidFill>
              </a:rPr>
              <a:t> IS 62</a:t>
            </a:r>
          </a:p>
          <a:p>
            <a:pPr algn="ctr"/>
            <a:r>
              <a:rPr lang="en-US" sz="5600" dirty="0" smtClean="0">
                <a:solidFill>
                  <a:schemeClr val="tx2">
                    <a:lumMod val="75000"/>
                  </a:schemeClr>
                </a:solidFill>
              </a:rPr>
              <a:t>					mbuitrago@schools.nyc.gov</a:t>
            </a:r>
          </a:p>
          <a:p>
            <a:pPr algn="ctr"/>
            <a:endParaRPr lang="en-US" sz="3900" dirty="0" smtClean="0">
              <a:solidFill>
                <a:schemeClr val="tx2">
                  <a:lumMod val="75000"/>
                </a:schemeClr>
              </a:solidFill>
            </a:endParaRPr>
          </a:p>
          <a:p>
            <a:pPr algn="ctr"/>
            <a:endParaRPr lang="en-US" sz="3900" dirty="0" smtClean="0">
              <a:solidFill>
                <a:schemeClr val="tx2">
                  <a:lumMod val="75000"/>
                </a:schemeClr>
              </a:solidFill>
            </a:endParaRPr>
          </a:p>
        </p:txBody>
      </p:sp>
    </p:spTree>
    <p:extLst>
      <p:ext uri="{BB962C8B-B14F-4D97-AF65-F5344CB8AC3E}">
        <p14:creationId xmlns:p14="http://schemas.microsoft.com/office/powerpoint/2010/main" xmlns="" val="76338968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524000"/>
          </a:xfrm>
        </p:spPr>
        <p:txBody>
          <a:bodyPr>
            <a:normAutofit/>
          </a:bodyPr>
          <a:lstStyle/>
          <a:p>
            <a:r>
              <a:rPr lang="en-US" sz="2200" dirty="0" smtClean="0">
                <a:hlinkClick r:id="rId2"/>
              </a:rPr>
              <a:t>http://</a:t>
            </a:r>
            <a:r>
              <a:rPr lang="en-US" sz="2200" dirty="0" smtClean="0">
                <a:hlinkClick r:id="rId2"/>
              </a:rPr>
              <a:t>www2.maxwell.syr.edu/plegal/TIPS/welcome.html</a:t>
            </a:r>
            <a:endParaRPr lang="en-US" dirty="0"/>
          </a:p>
        </p:txBody>
      </p:sp>
      <p:sp>
        <p:nvSpPr>
          <p:cNvPr id="3" name="Content Placeholder 2"/>
          <p:cNvSpPr>
            <a:spLocks noGrp="1"/>
          </p:cNvSpPr>
          <p:nvPr>
            <p:ph idx="1"/>
          </p:nvPr>
        </p:nvSpPr>
        <p:spPr/>
        <p:txBody>
          <a:bodyPr/>
          <a:lstStyle/>
          <a:p>
            <a:r>
              <a:rPr lang="en-US" sz="4000" dirty="0" smtClean="0"/>
              <a:t>Public Policy Analyst (PPA)</a:t>
            </a:r>
          </a:p>
          <a:p>
            <a:pPr marL="457200" indent="-457200">
              <a:buAutoNum type="arabicPeriod"/>
            </a:pPr>
            <a:r>
              <a:rPr lang="en-US" dirty="0" smtClean="0"/>
              <a:t>Define the Problem</a:t>
            </a:r>
          </a:p>
          <a:p>
            <a:pPr marL="457200" indent="-457200">
              <a:buAutoNum type="arabicPeriod"/>
            </a:pPr>
            <a:r>
              <a:rPr lang="en-US" dirty="0" smtClean="0"/>
              <a:t>Gather the Evidence</a:t>
            </a:r>
          </a:p>
          <a:p>
            <a:pPr marL="457200" indent="-457200">
              <a:buAutoNum type="arabicPeriod"/>
            </a:pPr>
            <a:r>
              <a:rPr lang="en-US" dirty="0" smtClean="0"/>
              <a:t>Identify the Causes</a:t>
            </a:r>
          </a:p>
          <a:p>
            <a:pPr marL="457200" indent="-457200">
              <a:buAutoNum type="arabicPeriod"/>
            </a:pPr>
            <a:r>
              <a:rPr lang="en-US" dirty="0" smtClean="0"/>
              <a:t>Evaluate an Existing Policy</a:t>
            </a:r>
          </a:p>
          <a:p>
            <a:pPr marL="457200" indent="-457200">
              <a:buAutoNum type="arabicPeriod"/>
            </a:pPr>
            <a:r>
              <a:rPr lang="en-US" dirty="0" smtClean="0"/>
              <a:t>Develop Solutions</a:t>
            </a:r>
          </a:p>
          <a:p>
            <a:pPr marL="457200" indent="-457200">
              <a:buAutoNum type="arabicPeriod"/>
            </a:pPr>
            <a:r>
              <a:rPr lang="en-US" dirty="0" smtClean="0"/>
              <a:t>Select the Best Solution</a:t>
            </a:r>
            <a:endParaRPr lang="en-US" dirty="0"/>
          </a:p>
        </p:txBody>
      </p:sp>
    </p:spTree>
    <p:extLst>
      <p:ext uri="{BB962C8B-B14F-4D97-AF65-F5344CB8AC3E}">
        <p14:creationId xmlns:p14="http://schemas.microsoft.com/office/powerpoint/2010/main" xmlns="" val="136027291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4572000"/>
            <a:ext cx="6781800" cy="1600200"/>
          </a:xfrm>
        </p:spPr>
        <p:txBody>
          <a:bodyPr>
            <a:normAutofit/>
          </a:bodyPr>
          <a:lstStyle/>
          <a:p>
            <a:r>
              <a:rPr lang="en-US" sz="4000" dirty="0" smtClean="0">
                <a:solidFill>
                  <a:schemeClr val="accent5">
                    <a:lumMod val="50000"/>
                  </a:schemeClr>
                </a:solidFill>
              </a:rPr>
              <a:t>Define the Problem:</a:t>
            </a:r>
            <a:r>
              <a:rPr lang="en-US" sz="4000" dirty="0" smtClean="0"/>
              <a:t/>
            </a:r>
            <a:br>
              <a:rPr lang="en-US" sz="4000" dirty="0" smtClean="0"/>
            </a:br>
            <a:r>
              <a:rPr lang="en-US" sz="3100" dirty="0" smtClean="0">
                <a:solidFill>
                  <a:schemeClr val="accent6">
                    <a:lumMod val="50000"/>
                  </a:schemeClr>
                </a:solidFill>
              </a:rPr>
              <a:t>Teens are too quick to resort to violence.</a:t>
            </a:r>
            <a:endParaRPr lang="en-US" sz="3100" dirty="0">
              <a:solidFill>
                <a:schemeClr val="accent6">
                  <a:lumMod val="50000"/>
                </a:schemeClr>
              </a:solidFill>
            </a:endParaRPr>
          </a:p>
        </p:txBody>
      </p:sp>
      <p:pic>
        <p:nvPicPr>
          <p:cNvPr id="6" name="Content Placeholder 5"/>
          <p:cNvPicPr>
            <a:picLocks noGrp="1" noChangeAspect="1"/>
          </p:cNvPicPr>
          <p:nvPr>
            <p:ph idx="4294967295"/>
          </p:nvPr>
        </p:nvPicPr>
        <p:blipFill>
          <a:blip r:embed="rId2" cstate="print">
            <a:extLst>
              <a:ext uri="{28A0092B-C50C-407E-A947-70E740481C1C}">
                <a14:useLocalDpi xmlns:a14="http://schemas.microsoft.com/office/drawing/2010/main" xmlns="" val="0"/>
              </a:ext>
            </a:extLst>
          </a:blip>
          <a:stretch>
            <a:fillRect/>
          </a:stretch>
        </p:blipFill>
        <p:spPr>
          <a:xfrm>
            <a:off x="1905000" y="609600"/>
            <a:ext cx="4953000" cy="3429000"/>
          </a:xfrm>
        </p:spPr>
      </p:pic>
    </p:spTree>
    <p:extLst>
      <p:ext uri="{BB962C8B-B14F-4D97-AF65-F5344CB8AC3E}">
        <p14:creationId xmlns:p14="http://schemas.microsoft.com/office/powerpoint/2010/main" xmlns="" val="24502479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0"/>
            <a:ext cx="6781800" cy="1600200"/>
          </a:xfrm>
        </p:spPr>
        <p:txBody>
          <a:bodyPr>
            <a:normAutofit fontScale="90000"/>
          </a:bodyPr>
          <a:lstStyle/>
          <a:p>
            <a:r>
              <a:rPr lang="en-US" sz="3600" dirty="0" smtClean="0"/>
              <a:t>What are some forms of violence?</a:t>
            </a:r>
            <a:br>
              <a:rPr lang="en-US" sz="3600" dirty="0" smtClean="0"/>
            </a:br>
            <a:r>
              <a:rPr lang="en-US" sz="3600" dirty="0" smtClean="0"/>
              <a:t/>
            </a:r>
            <a:br>
              <a:rPr lang="en-US" sz="3600" dirty="0" smtClean="0"/>
            </a:br>
            <a:r>
              <a:rPr lang="en-US" sz="3600" dirty="0"/>
              <a:t/>
            </a:r>
            <a:br>
              <a:rPr lang="en-US" sz="3600" dirty="0"/>
            </a:br>
            <a:r>
              <a:rPr lang="en-US" sz="3600" dirty="0" smtClean="0"/>
              <a:t>1. Physical Violence</a:t>
            </a:r>
            <a:br>
              <a:rPr lang="en-US" sz="3600" dirty="0" smtClean="0"/>
            </a:br>
            <a:r>
              <a:rPr lang="en-US" sz="3600" dirty="0" smtClean="0"/>
              <a:t/>
            </a:r>
            <a:br>
              <a:rPr lang="en-US" sz="3600" dirty="0" smtClean="0"/>
            </a:br>
            <a:r>
              <a:rPr lang="en-US" sz="3600" dirty="0" smtClean="0"/>
              <a:t>2. Abuse of all Forms</a:t>
            </a:r>
            <a:br>
              <a:rPr lang="en-US" sz="3600" dirty="0" smtClean="0"/>
            </a:br>
            <a:r>
              <a:rPr lang="en-US" sz="3600" dirty="0" smtClean="0"/>
              <a:t/>
            </a:r>
            <a:br>
              <a:rPr lang="en-US" sz="3600" dirty="0" smtClean="0"/>
            </a:br>
            <a:r>
              <a:rPr lang="en-US" sz="3600" dirty="0" smtClean="0"/>
              <a:t>3. Violence using a Weapon</a:t>
            </a:r>
            <a:br>
              <a:rPr lang="en-US" sz="3600" dirty="0" smtClean="0"/>
            </a:br>
            <a:r>
              <a:rPr lang="en-US" sz="3600" dirty="0" smtClean="0"/>
              <a:t/>
            </a:r>
            <a:br>
              <a:rPr lang="en-US" sz="3600" dirty="0" smtClean="0"/>
            </a:br>
            <a:r>
              <a:rPr lang="en-US" sz="3600" dirty="0"/>
              <a:t/>
            </a:r>
            <a:br>
              <a:rPr lang="en-US" sz="3600" dirty="0"/>
            </a:br>
            <a:endParaRPr lang="en-US" sz="3600" dirty="0"/>
          </a:p>
        </p:txBody>
      </p:sp>
    </p:spTree>
    <p:extLst>
      <p:ext uri="{BB962C8B-B14F-4D97-AF65-F5344CB8AC3E}">
        <p14:creationId xmlns:p14="http://schemas.microsoft.com/office/powerpoint/2010/main" xmlns="" val="34027250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8229600" cy="5791200"/>
          </a:xfrm>
        </p:spPr>
        <p:txBody>
          <a:bodyPr>
            <a:noAutofit/>
          </a:bodyPr>
          <a:lstStyle/>
          <a:p>
            <a:r>
              <a:rPr lang="en-US" sz="2000" b="1" dirty="0">
                <a:latin typeface="Arial Rounded MT Bold" panose="020F0704030504030204" pitchFamily="34" charset="0"/>
              </a:rPr>
              <a:t>Violent crimes committed by teens</a:t>
            </a:r>
            <a:r>
              <a:rPr lang="en-US" sz="2000" dirty="0">
                <a:latin typeface="Arial Rounded MT Bold" panose="020F0704030504030204" pitchFamily="34" charset="0"/>
              </a:rPr>
              <a:t> </a:t>
            </a:r>
            <a:br>
              <a:rPr lang="en-US" sz="2000" dirty="0">
                <a:latin typeface="Arial Rounded MT Bold" panose="020F0704030504030204" pitchFamily="34" charset="0"/>
              </a:rPr>
            </a:br>
            <a:r>
              <a:rPr lang="en-US" sz="2000" dirty="0">
                <a:latin typeface="Arial Rounded MT Bold" panose="020F0704030504030204" pitchFamily="34" charset="0"/>
              </a:rPr>
              <a:t>Violent crimes are committed by teens every year. The National Youth Violence Prevention Resource Center (1) provides these statistics on teen violence regarding violent crimes: </a:t>
            </a:r>
            <a:br>
              <a:rPr lang="en-US" sz="2000" dirty="0">
                <a:latin typeface="Arial Rounded MT Bold" panose="020F0704030504030204" pitchFamily="34" charset="0"/>
              </a:rPr>
            </a:br>
            <a:r>
              <a:rPr lang="en-US" sz="2000" dirty="0" smtClean="0">
                <a:latin typeface="Arial Rounded MT Bold" panose="020F0704030504030204" pitchFamily="34" charset="0"/>
              </a:rPr>
              <a:t/>
            </a:r>
            <a:br>
              <a:rPr lang="en-US" sz="2000" dirty="0" smtClean="0">
                <a:latin typeface="Arial Rounded MT Bold" panose="020F0704030504030204" pitchFamily="34" charset="0"/>
              </a:rPr>
            </a:br>
            <a:r>
              <a:rPr lang="en-US" sz="2000" dirty="0" smtClean="0">
                <a:latin typeface="Arial Rounded MT Bold" panose="020F0704030504030204" pitchFamily="34" charset="0"/>
              </a:rPr>
              <a:t>In </a:t>
            </a:r>
            <a:r>
              <a:rPr lang="en-US" sz="2000" dirty="0">
                <a:latin typeface="Arial Rounded MT Bold" panose="020F0704030504030204" pitchFamily="34" charset="0"/>
              </a:rPr>
              <a:t>2000, about 1,561 youth under the age of 18 were arrested for homicide.  </a:t>
            </a:r>
            <a:br>
              <a:rPr lang="en-US" sz="2000" dirty="0">
                <a:latin typeface="Arial Rounded MT Bold" panose="020F0704030504030204" pitchFamily="34" charset="0"/>
              </a:rPr>
            </a:br>
            <a:r>
              <a:rPr lang="en-US" sz="2000" dirty="0" smtClean="0">
                <a:latin typeface="Arial Rounded MT Bold" panose="020F0704030504030204" pitchFamily="34" charset="0"/>
              </a:rPr>
              <a:t>In </a:t>
            </a:r>
            <a:r>
              <a:rPr lang="en-US" sz="2000" dirty="0">
                <a:latin typeface="Arial Rounded MT Bold" panose="020F0704030504030204" pitchFamily="34" charset="0"/>
              </a:rPr>
              <a:t>2000, nine percent of the murders in the United States were committed by persons under the age of 18.  </a:t>
            </a:r>
            <a:br>
              <a:rPr lang="en-US" sz="2000" dirty="0">
                <a:latin typeface="Arial Rounded MT Bold" panose="020F0704030504030204" pitchFamily="34" charset="0"/>
              </a:rPr>
            </a:br>
            <a:r>
              <a:rPr lang="en-US" sz="2000" dirty="0">
                <a:latin typeface="Arial Rounded MT Bold" panose="020F0704030504030204" pitchFamily="34" charset="0"/>
              </a:rPr>
              <a:t>One in ten teens arrested has been engaging in a violent activity that could have resulted in the serious injury or the death of another person. </a:t>
            </a:r>
            <a:br>
              <a:rPr lang="en-US" sz="2000" dirty="0">
                <a:latin typeface="Arial Rounded MT Bold" panose="020F0704030504030204" pitchFamily="34" charset="0"/>
              </a:rPr>
            </a:br>
            <a:r>
              <a:rPr lang="en-US" sz="2000" dirty="0">
                <a:latin typeface="Arial Rounded MT Bold" panose="020F0704030504030204" pitchFamily="34" charset="0"/>
              </a:rPr>
              <a:t>Teen violence is a very real occurrence, and violent crimes are committed by teens regularly. </a:t>
            </a:r>
            <a:r>
              <a:rPr lang="en-US" sz="2000" dirty="0" smtClean="0">
                <a:latin typeface="Arial Rounded MT Bold" panose="020F0704030504030204" pitchFamily="34" charset="0"/>
              </a:rPr>
              <a:t/>
            </a:r>
            <a:br>
              <a:rPr lang="en-US" sz="2000" dirty="0" smtClean="0">
                <a:latin typeface="Arial Rounded MT Bold" panose="020F0704030504030204" pitchFamily="34" charset="0"/>
              </a:rPr>
            </a:br>
            <a:r>
              <a:rPr lang="en-US" sz="2000" dirty="0">
                <a:latin typeface="Arial Rounded MT Bold" panose="020F0704030504030204" pitchFamily="34" charset="0"/>
              </a:rPr>
              <a:t/>
            </a:r>
            <a:br>
              <a:rPr lang="en-US" sz="2000" dirty="0">
                <a:latin typeface="Arial Rounded MT Bold" panose="020F0704030504030204" pitchFamily="34" charset="0"/>
              </a:rPr>
            </a:br>
            <a:r>
              <a:rPr lang="en-US" sz="2000" dirty="0">
                <a:hlinkClick r:id="rId2"/>
              </a:rPr>
              <a:t>http://</a:t>
            </a:r>
            <a:r>
              <a:rPr lang="en-US" sz="2000" dirty="0" smtClean="0">
                <a:hlinkClick r:id="rId2"/>
              </a:rPr>
              <a:t>www.teenhelp.com/teen-violence/teen-violence-statistics.html</a:t>
            </a:r>
            <a:r>
              <a:rPr lang="en-US" sz="1600" dirty="0" smtClean="0"/>
              <a:t/>
            </a:r>
            <a:br>
              <a:rPr lang="en-US" sz="1600" dirty="0" smtClean="0"/>
            </a:br>
            <a:r>
              <a:rPr lang="en-US" sz="1600" dirty="0"/>
              <a:t/>
            </a:r>
            <a:br>
              <a:rPr lang="en-US" sz="1600" dirty="0"/>
            </a:br>
            <a:endParaRPr lang="en-US" sz="1600" dirty="0"/>
          </a:p>
        </p:txBody>
      </p:sp>
    </p:spTree>
    <p:extLst>
      <p:ext uri="{BB962C8B-B14F-4D97-AF65-F5344CB8AC3E}">
        <p14:creationId xmlns:p14="http://schemas.microsoft.com/office/powerpoint/2010/main" xmlns="" val="183466442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114800"/>
            <a:ext cx="7848600" cy="2057400"/>
          </a:xfrm>
        </p:spPr>
        <p:txBody>
          <a:bodyPr>
            <a:noAutofit/>
          </a:bodyPr>
          <a:lstStyle/>
          <a:p>
            <a:pPr algn="ctr"/>
            <a:r>
              <a:rPr lang="en-US" sz="3200" dirty="0" smtClean="0">
                <a:solidFill>
                  <a:schemeClr val="accent6">
                    <a:lumMod val="75000"/>
                  </a:schemeClr>
                </a:solidFill>
                <a:latin typeface="Arial Rounded MT Bold" panose="020F0704030504030204" pitchFamily="34" charset="0"/>
              </a:rPr>
              <a:t>Turn and Talk</a:t>
            </a:r>
            <a:br>
              <a:rPr lang="en-US" sz="3200" dirty="0" smtClean="0">
                <a:solidFill>
                  <a:schemeClr val="accent6">
                    <a:lumMod val="75000"/>
                  </a:schemeClr>
                </a:solidFill>
                <a:latin typeface="Arial Rounded MT Bold" panose="020F0704030504030204" pitchFamily="34" charset="0"/>
              </a:rPr>
            </a:br>
            <a:r>
              <a:rPr lang="en-US" sz="3200" dirty="0" smtClean="0">
                <a:solidFill>
                  <a:schemeClr val="accent6">
                    <a:lumMod val="75000"/>
                  </a:schemeClr>
                </a:solidFill>
                <a:latin typeface="Arial Rounded MT Bold" panose="020F0704030504030204" pitchFamily="34" charset="0"/>
              </a:rPr>
              <a:t>	</a:t>
            </a:r>
            <a:br>
              <a:rPr lang="en-US" sz="3200" dirty="0" smtClean="0">
                <a:solidFill>
                  <a:schemeClr val="accent6">
                    <a:lumMod val="75000"/>
                  </a:schemeClr>
                </a:solidFill>
                <a:latin typeface="Arial Rounded MT Bold" panose="020F0704030504030204" pitchFamily="34" charset="0"/>
              </a:rPr>
            </a:br>
            <a:r>
              <a:rPr lang="en-US" sz="3200" dirty="0" smtClean="0">
                <a:solidFill>
                  <a:schemeClr val="accent6">
                    <a:lumMod val="75000"/>
                  </a:schemeClr>
                </a:solidFill>
                <a:latin typeface="Arial Rounded MT Bold" panose="020F0704030504030204" pitchFamily="34" charset="0"/>
              </a:rPr>
              <a:t>Why do some teens resort to violence while others do not?</a:t>
            </a:r>
            <a:endParaRPr lang="en-US" sz="3200" dirty="0">
              <a:solidFill>
                <a:schemeClr val="accent6">
                  <a:lumMod val="75000"/>
                </a:schemeClr>
              </a:solidFill>
              <a:latin typeface="Arial Rounded MT Bold" panose="020F0704030504030204" pitchFamily="34" charset="0"/>
            </a:endParaRPr>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xmlns="" val="0"/>
              </a:ext>
            </a:extLst>
          </a:blip>
          <a:stretch>
            <a:fillRect/>
          </a:stretch>
        </p:blipFill>
        <p:spPr>
          <a:xfrm>
            <a:off x="1295400" y="1143000"/>
            <a:ext cx="2424113" cy="2500895"/>
          </a:xfrm>
        </p:spPr>
      </p:pic>
      <p:pic>
        <p:nvPicPr>
          <p:cNvPr id="6" name="Content Placeholder 5"/>
          <p:cNvPicPr>
            <a:picLocks noGrp="1" noChangeAspect="1"/>
          </p:cNvPicPr>
          <p:nvPr>
            <p:ph sz="half" idx="2"/>
          </p:nvPr>
        </p:nvPicPr>
        <p:blipFill>
          <a:blip r:embed="rId3" cstate="print">
            <a:extLst>
              <a:ext uri="{28A0092B-C50C-407E-A947-70E740481C1C}">
                <a14:useLocalDpi xmlns:a14="http://schemas.microsoft.com/office/drawing/2010/main" xmlns="" val="0"/>
              </a:ext>
            </a:extLst>
          </a:blip>
          <a:stretch>
            <a:fillRect/>
          </a:stretch>
        </p:blipFill>
        <p:spPr>
          <a:xfrm>
            <a:off x="5143500" y="1635918"/>
            <a:ext cx="2667000" cy="1945481"/>
          </a:xfrm>
        </p:spPr>
      </p:pic>
    </p:spTree>
    <p:extLst>
      <p:ext uri="{BB962C8B-B14F-4D97-AF65-F5344CB8AC3E}">
        <p14:creationId xmlns:p14="http://schemas.microsoft.com/office/powerpoint/2010/main" xmlns="" val="429387431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610600" cy="5410200"/>
          </a:xfrm>
        </p:spPr>
        <p:txBody>
          <a:bodyPr>
            <a:normAutofit fontScale="90000"/>
          </a:bodyPr>
          <a:lstStyle/>
          <a:p>
            <a:r>
              <a:rPr lang="en-US" sz="2700" dirty="0" smtClean="0">
                <a:latin typeface="Arial Rounded MT Bold" panose="020F0704030504030204" pitchFamily="34" charset="0"/>
              </a:rPr>
              <a:t>What opportunities are there to help violent teens?</a:t>
            </a:r>
            <a:r>
              <a:rPr lang="en-US" sz="2700" dirty="0">
                <a:latin typeface="Arial Rounded MT Bold" panose="020F0704030504030204" pitchFamily="34" charset="0"/>
              </a:rPr>
              <a:t/>
            </a:r>
            <a:br>
              <a:rPr lang="en-US" sz="2700" dirty="0">
                <a:latin typeface="Arial Rounded MT Bold" panose="020F0704030504030204" pitchFamily="34" charset="0"/>
              </a:rPr>
            </a:br>
            <a:r>
              <a:rPr lang="en-US" sz="2700" dirty="0" smtClean="0">
                <a:latin typeface="Arial Rounded MT Bold" panose="020F0704030504030204" pitchFamily="34" charset="0"/>
              </a:rPr>
              <a:t/>
            </a:r>
            <a:br>
              <a:rPr lang="en-US" sz="2700" dirty="0" smtClean="0">
                <a:latin typeface="Arial Rounded MT Bold" panose="020F0704030504030204" pitchFamily="34" charset="0"/>
              </a:rPr>
            </a:br>
            <a:r>
              <a:rPr lang="en-US" sz="2700" dirty="0">
                <a:latin typeface="Arial Rounded MT Bold" panose="020F0704030504030204" pitchFamily="34" charset="0"/>
              </a:rPr>
              <a:t/>
            </a:r>
            <a:br>
              <a:rPr lang="en-US" sz="2700" dirty="0">
                <a:latin typeface="Arial Rounded MT Bold" panose="020F0704030504030204" pitchFamily="34" charset="0"/>
              </a:rPr>
            </a:br>
            <a:r>
              <a:rPr lang="en-US" sz="2700" dirty="0" smtClean="0">
                <a:latin typeface="Arial Black" panose="020B0A04020102020204" pitchFamily="34" charset="0"/>
              </a:rPr>
              <a:t/>
            </a:r>
            <a:br>
              <a:rPr lang="en-US" sz="2700" dirty="0" smtClean="0">
                <a:latin typeface="Arial Black" panose="020B0A04020102020204" pitchFamily="34" charset="0"/>
              </a:rPr>
            </a:br>
            <a:r>
              <a:rPr lang="en-US" sz="2700" dirty="0" smtClean="0">
                <a:latin typeface="Arial Black" panose="020B0A04020102020204" pitchFamily="34" charset="0"/>
              </a:rPr>
              <a:t>Programs:</a:t>
            </a:r>
            <a:r>
              <a:rPr lang="en-US" sz="2700" dirty="0">
                <a:latin typeface="Arial Black" panose="020B0A04020102020204" pitchFamily="34" charset="0"/>
              </a:rPr>
              <a:t/>
            </a:r>
            <a:br>
              <a:rPr lang="en-US" sz="2700" dirty="0">
                <a:latin typeface="Arial Black" panose="020B0A04020102020204" pitchFamily="34" charset="0"/>
              </a:rPr>
            </a:br>
            <a:r>
              <a:rPr lang="en-US" sz="2700" dirty="0" smtClean="0">
                <a:latin typeface="Arial Rounded MT Bold" panose="020F0704030504030204" pitchFamily="34" charset="0"/>
              </a:rPr>
              <a:t/>
            </a:r>
            <a:br>
              <a:rPr lang="en-US" sz="2700" dirty="0" smtClean="0">
                <a:latin typeface="Arial Rounded MT Bold" panose="020F0704030504030204" pitchFamily="34" charset="0"/>
              </a:rPr>
            </a:br>
            <a:r>
              <a:rPr lang="en-US" sz="2700" dirty="0" smtClean="0">
                <a:latin typeface="Arial Rounded MT Bold" panose="020F0704030504030204" pitchFamily="34" charset="0"/>
                <a:hlinkClick r:id="rId2"/>
              </a:rPr>
              <a:t>http</a:t>
            </a:r>
            <a:r>
              <a:rPr lang="en-US" sz="2700" dirty="0">
                <a:latin typeface="Arial Rounded MT Bold" panose="020F0704030504030204" pitchFamily="34" charset="0"/>
                <a:hlinkClick r:id="rId2"/>
              </a:rPr>
              <a:t>://www.outwardbound.org/intercept/struggling-youth/</a:t>
            </a:r>
            <a:r>
              <a:rPr lang="en-US" sz="2700" dirty="0">
                <a:latin typeface="Arial Rounded MT Bold" panose="020F0704030504030204" pitchFamily="34" charset="0"/>
              </a:rPr>
              <a:t/>
            </a:r>
            <a:br>
              <a:rPr lang="en-US" sz="2700" dirty="0">
                <a:latin typeface="Arial Rounded MT Bold" panose="020F0704030504030204" pitchFamily="34" charset="0"/>
              </a:rPr>
            </a:br>
            <a:r>
              <a:rPr lang="en-US" sz="2700" dirty="0" smtClean="0">
                <a:latin typeface="Arial Rounded MT Bold" panose="020F0704030504030204" pitchFamily="34" charset="0"/>
              </a:rPr>
              <a:t/>
            </a:r>
            <a:br>
              <a:rPr lang="en-US" sz="2700" dirty="0" smtClean="0">
                <a:latin typeface="Arial Rounded MT Bold" panose="020F0704030504030204" pitchFamily="34" charset="0"/>
              </a:rPr>
            </a:br>
            <a:r>
              <a:rPr lang="en-US" sz="2700" dirty="0" smtClean="0">
                <a:latin typeface="Arial Rounded MT Bold" panose="020F0704030504030204" pitchFamily="34" charset="0"/>
                <a:hlinkClick r:id="rId3"/>
              </a:rPr>
              <a:t>http</a:t>
            </a:r>
            <a:r>
              <a:rPr lang="en-US" sz="2700" dirty="0">
                <a:latin typeface="Arial Rounded MT Bold" panose="020F0704030504030204" pitchFamily="34" charset="0"/>
                <a:hlinkClick r:id="rId3"/>
              </a:rPr>
              <a:t>://www.redcliffascent.com</a:t>
            </a:r>
            <a:r>
              <a:rPr lang="en-US" sz="2700" dirty="0" smtClean="0">
                <a:latin typeface="Arial Rounded MT Bold" panose="020F0704030504030204" pitchFamily="34" charset="0"/>
                <a:hlinkClick r:id="rId3"/>
              </a:rPr>
              <a:t>/</a:t>
            </a:r>
            <a:r>
              <a:rPr lang="en-US" sz="2700" dirty="0" smtClean="0">
                <a:latin typeface="Arial Rounded MT Bold" panose="020F0704030504030204" pitchFamily="34" charset="0"/>
              </a:rPr>
              <a:t/>
            </a:r>
            <a:br>
              <a:rPr lang="en-US" sz="2700" dirty="0" smtClean="0">
                <a:latin typeface="Arial Rounded MT Bold" panose="020F0704030504030204" pitchFamily="34" charset="0"/>
              </a:rPr>
            </a:br>
            <a:r>
              <a:rPr lang="en-US" sz="2700" dirty="0">
                <a:latin typeface="Arial Rounded MT Bold" panose="020F0704030504030204" pitchFamily="34" charset="0"/>
              </a:rPr>
              <a:t/>
            </a:r>
            <a:br>
              <a:rPr lang="en-US" sz="2700" dirty="0">
                <a:latin typeface="Arial Rounded MT Bold" panose="020F0704030504030204" pitchFamily="34" charset="0"/>
              </a:rPr>
            </a:br>
            <a:r>
              <a:rPr lang="en-US" sz="2700" dirty="0" smtClean="0">
                <a:latin typeface="Arial Black" panose="020B0A04020102020204" pitchFamily="34" charset="0"/>
              </a:rPr>
              <a:t>School Counseling</a:t>
            </a:r>
            <a:r>
              <a:rPr lang="en-US" sz="2400" dirty="0" smtClean="0">
                <a:latin typeface="Arial Black" panose="020B0A04020102020204" pitchFamily="34" charset="0"/>
              </a:rPr>
              <a:t/>
            </a:r>
            <a:br>
              <a:rPr lang="en-US" sz="2400" dirty="0" smtClean="0">
                <a:latin typeface="Arial Black" panose="020B0A04020102020204" pitchFamily="34" charset="0"/>
              </a:rPr>
            </a:br>
            <a:r>
              <a:rPr lang="en-US" sz="2400" dirty="0">
                <a:latin typeface="Arial Black" panose="020B0A04020102020204" pitchFamily="34" charset="0"/>
              </a:rPr>
              <a:t/>
            </a:r>
            <a:br>
              <a:rPr lang="en-US" sz="2400" dirty="0">
                <a:latin typeface="Arial Black" panose="020B0A04020102020204" pitchFamily="34" charset="0"/>
              </a:rPr>
            </a:br>
            <a:endParaRPr lang="en-US" sz="2400" dirty="0">
              <a:latin typeface="Arial Black" panose="020B0A04020102020204" pitchFamily="34" charset="0"/>
            </a:endParaRPr>
          </a:p>
        </p:txBody>
      </p:sp>
    </p:spTree>
    <p:extLst>
      <p:ext uri="{BB962C8B-B14F-4D97-AF65-F5344CB8AC3E}">
        <p14:creationId xmlns:p14="http://schemas.microsoft.com/office/powerpoint/2010/main" xmlns="" val="283437482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
            </a:r>
            <a:br>
              <a:rPr lang="en-US" dirty="0"/>
            </a:br>
            <a:endParaRPr lang="en-US" dirty="0"/>
          </a:p>
        </p:txBody>
      </p:sp>
      <p:sp>
        <p:nvSpPr>
          <p:cNvPr id="4" name="Text Placeholder 3"/>
          <p:cNvSpPr>
            <a:spLocks noGrp="1"/>
          </p:cNvSpPr>
          <p:nvPr>
            <p:ph idx="1"/>
          </p:nvPr>
        </p:nvSpPr>
        <p:spPr/>
        <p:txBody>
          <a:bodyPr>
            <a:normAutofit/>
          </a:bodyPr>
          <a:lstStyle/>
          <a:p>
            <a:pPr marL="0" indent="0" algn="ctr">
              <a:buNone/>
            </a:pPr>
            <a:r>
              <a:rPr lang="en-US" sz="4000" dirty="0" smtClean="0">
                <a:solidFill>
                  <a:schemeClr val="accent6">
                    <a:lumMod val="75000"/>
                  </a:schemeClr>
                </a:solidFill>
              </a:rPr>
              <a:t>What else can be done?</a:t>
            </a:r>
          </a:p>
          <a:p>
            <a:pPr marL="0" indent="0">
              <a:buNone/>
            </a:pPr>
            <a:endParaRPr lang="en-US" sz="4000" dirty="0" smtClean="0">
              <a:solidFill>
                <a:schemeClr val="accent6">
                  <a:lumMod val="75000"/>
                </a:schemeClr>
              </a:solidFill>
            </a:endParaRPr>
          </a:p>
          <a:p>
            <a:pPr marL="0" indent="0" algn="ctr">
              <a:buNone/>
            </a:pPr>
            <a:r>
              <a:rPr lang="en-US" sz="4000" dirty="0" smtClean="0">
                <a:solidFill>
                  <a:schemeClr val="accent6">
                    <a:lumMod val="75000"/>
                  </a:schemeClr>
                </a:solidFill>
              </a:rPr>
              <a:t>Develop 3 solutions that will prevent teen violence.</a:t>
            </a:r>
            <a:endParaRPr lang="en-US" sz="4000" dirty="0">
              <a:solidFill>
                <a:schemeClr val="accent6">
                  <a:lumMod val="75000"/>
                </a:schemeClr>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124200" y="4343400"/>
            <a:ext cx="2657475" cy="1714500"/>
          </a:xfrm>
          <a:prstGeom prst="rect">
            <a:avLst/>
          </a:prstGeom>
        </p:spPr>
      </p:pic>
    </p:spTree>
    <p:extLst>
      <p:ext uri="{BB962C8B-B14F-4D97-AF65-F5344CB8AC3E}">
        <p14:creationId xmlns:p14="http://schemas.microsoft.com/office/powerpoint/2010/main" xmlns="" val="417926874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850392" y="914400"/>
            <a:ext cx="7391400" cy="2133600"/>
          </a:xfrm>
        </p:spPr>
        <p:txBody>
          <a:bodyPr>
            <a:normAutofit/>
          </a:bodyPr>
          <a:lstStyle/>
          <a:p>
            <a:r>
              <a:rPr lang="en-US" sz="2800" dirty="0" smtClean="0">
                <a:solidFill>
                  <a:schemeClr val="accent1">
                    <a:lumMod val="75000"/>
                  </a:schemeClr>
                </a:solidFill>
              </a:rPr>
              <a:t>Which is the best solution?</a:t>
            </a:r>
          </a:p>
          <a:p>
            <a:r>
              <a:rPr lang="en-US" sz="2800" dirty="0" smtClean="0">
                <a:solidFill>
                  <a:schemeClr val="accent1">
                    <a:lumMod val="75000"/>
                  </a:schemeClr>
                </a:solidFill>
              </a:rPr>
              <a:t>Feasibility – Can it really happen?</a:t>
            </a:r>
          </a:p>
          <a:p>
            <a:r>
              <a:rPr lang="en-US" sz="2800" dirty="0" smtClean="0">
                <a:solidFill>
                  <a:schemeClr val="accent1">
                    <a:lumMod val="75000"/>
                  </a:schemeClr>
                </a:solidFill>
              </a:rPr>
              <a:t>Effectiveness – Will it work?</a:t>
            </a:r>
            <a:endParaRPr lang="en-US" sz="2800" dirty="0">
              <a:solidFill>
                <a:schemeClr val="accent1">
                  <a:lumMod val="75000"/>
                </a:scheme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xmlns="" val="1331593034"/>
              </p:ext>
            </p:extLst>
          </p:nvPr>
        </p:nvGraphicFramePr>
        <p:xfrm>
          <a:off x="457201" y="2590800"/>
          <a:ext cx="8458199" cy="3986211"/>
        </p:xfrm>
        <a:graphic>
          <a:graphicData uri="http://schemas.openxmlformats.org/drawingml/2006/table">
            <a:tbl>
              <a:tblPr firstRow="1" firstCol="1" lastRow="1" lastCol="1" bandRow="1" bandCol="1">
                <a:tableStyleId>{5C22544A-7EE6-4342-B048-85BDC9FD1C3A}</a:tableStyleId>
              </a:tblPr>
              <a:tblGrid>
                <a:gridCol w="1295399"/>
                <a:gridCol w="1524000"/>
                <a:gridCol w="1752600"/>
                <a:gridCol w="1981200"/>
                <a:gridCol w="1905000"/>
              </a:tblGrid>
              <a:tr h="671513">
                <a:tc rowSpan="5">
                  <a:txBody>
                    <a:bodyPr/>
                    <a:lstStyle/>
                    <a:p>
                      <a:pPr marL="0" marR="0"/>
                      <a:r>
                        <a:rPr lang="en-US" sz="1000" dirty="0">
                          <a:effectLst/>
                        </a:rPr>
                        <a:t> </a:t>
                      </a:r>
                    </a:p>
                    <a:p>
                      <a:pPr marL="0" marR="0" algn="ctr"/>
                      <a:r>
                        <a:rPr lang="en-US" sz="2000" baseline="0" dirty="0">
                          <a:effectLst/>
                        </a:rPr>
                        <a:t>EFFECTIVENESS</a:t>
                      </a:r>
                      <a:endParaRPr lang="en-US" sz="1800" baseline="0" dirty="0">
                        <a:effectLst/>
                        <a:latin typeface="Times New Roman"/>
                        <a:ea typeface="Times New Roman"/>
                      </a:endParaRPr>
                    </a:p>
                  </a:txBody>
                  <a:tcPr marL="68580" marR="68580" marT="0" marB="0" vert="vert270" anchor="ctr"/>
                </a:tc>
                <a:tc gridSpan="4">
                  <a:txBody>
                    <a:bodyPr/>
                    <a:lstStyle/>
                    <a:p>
                      <a:pPr marL="0" marR="0" algn="ctr"/>
                      <a:r>
                        <a:rPr lang="en-US" sz="1000" dirty="0">
                          <a:effectLst/>
                        </a:rPr>
                        <a:t> </a:t>
                      </a:r>
                    </a:p>
                    <a:p>
                      <a:pPr marL="0" marR="0" algn="ctr"/>
                      <a:r>
                        <a:rPr lang="en-US" sz="2000" dirty="0">
                          <a:effectLst/>
                        </a:rPr>
                        <a:t>FEASIBILITY</a:t>
                      </a:r>
                      <a:endParaRPr lang="en-US" sz="1800" dirty="0">
                        <a:effectLst/>
                      </a:endParaRPr>
                    </a:p>
                    <a:p>
                      <a:pPr marL="0" marR="0" algn="ctr"/>
                      <a:r>
                        <a:rPr lang="en-US" sz="1000" dirty="0">
                          <a:effectLst/>
                        </a:rPr>
                        <a:t> </a:t>
                      </a:r>
                      <a:endParaRPr lang="en-US" sz="1000" dirty="0">
                        <a:effectLst/>
                        <a:latin typeface="Times New Roman"/>
                        <a:ea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671513">
                <a:tc vMerge="1">
                  <a:txBody>
                    <a:bodyPr/>
                    <a:lstStyle/>
                    <a:p>
                      <a:endParaRPr lang="en-US"/>
                    </a:p>
                  </a:txBody>
                  <a:tcPr/>
                </a:tc>
                <a:tc>
                  <a:txBody>
                    <a:bodyPr/>
                    <a:lstStyle/>
                    <a:p>
                      <a:pPr marL="0" marR="0" algn="ctr"/>
                      <a:r>
                        <a:rPr lang="en-US" sz="1000">
                          <a:effectLst/>
                        </a:rPr>
                        <a:t> </a:t>
                      </a:r>
                      <a:endParaRPr lang="en-US" sz="1000">
                        <a:effectLst/>
                        <a:latin typeface="Times New Roman"/>
                        <a:ea typeface="Times New Roman"/>
                      </a:endParaRPr>
                    </a:p>
                  </a:txBody>
                  <a:tcPr marL="68580" marR="68580" marT="0" marB="0" anchor="ctr"/>
                </a:tc>
                <a:tc>
                  <a:txBody>
                    <a:bodyPr/>
                    <a:lstStyle/>
                    <a:p>
                      <a:pPr marL="0" marR="0" algn="ctr"/>
                      <a:r>
                        <a:rPr lang="en-US" sz="1000" dirty="0">
                          <a:effectLst/>
                        </a:rPr>
                        <a:t> </a:t>
                      </a:r>
                    </a:p>
                    <a:p>
                      <a:pPr marL="0" marR="0" algn="ctr"/>
                      <a:r>
                        <a:rPr lang="en-US" sz="1000" b="1" dirty="0">
                          <a:effectLst/>
                        </a:rPr>
                        <a:t>HIGH</a:t>
                      </a:r>
                    </a:p>
                    <a:p>
                      <a:pPr marL="0" marR="0" algn="ctr"/>
                      <a:r>
                        <a:rPr lang="en-US" sz="1000" dirty="0">
                          <a:effectLst/>
                        </a:rPr>
                        <a:t> </a:t>
                      </a:r>
                      <a:endParaRPr lang="en-US" sz="1000" dirty="0">
                        <a:effectLst/>
                        <a:latin typeface="Times New Roman"/>
                        <a:ea typeface="Times New Roman"/>
                      </a:endParaRPr>
                    </a:p>
                  </a:txBody>
                  <a:tcPr marL="68580" marR="68580" marT="0" marB="0" anchor="ctr"/>
                </a:tc>
                <a:tc>
                  <a:txBody>
                    <a:bodyPr/>
                    <a:lstStyle/>
                    <a:p>
                      <a:pPr marL="0" marR="0" algn="ctr"/>
                      <a:r>
                        <a:rPr lang="en-US" sz="1000" b="1" dirty="0">
                          <a:effectLst/>
                        </a:rPr>
                        <a:t>MEDIUM</a:t>
                      </a:r>
                      <a:endParaRPr lang="en-US" sz="1000" b="1" dirty="0">
                        <a:effectLst/>
                        <a:latin typeface="Times New Roman"/>
                        <a:ea typeface="Times New Roman"/>
                      </a:endParaRPr>
                    </a:p>
                  </a:txBody>
                  <a:tcPr marL="68580" marR="68580" marT="0" marB="0" anchor="ctr"/>
                </a:tc>
                <a:tc>
                  <a:txBody>
                    <a:bodyPr/>
                    <a:lstStyle/>
                    <a:p>
                      <a:pPr marL="0" marR="0" algn="ctr"/>
                      <a:r>
                        <a:rPr lang="en-US" sz="1000" b="1" dirty="0">
                          <a:solidFill>
                            <a:schemeClr val="tx1"/>
                          </a:solidFill>
                          <a:effectLst/>
                        </a:rPr>
                        <a:t>LOW</a:t>
                      </a:r>
                      <a:endParaRPr lang="en-US" sz="1000" b="1" dirty="0">
                        <a:solidFill>
                          <a:schemeClr val="tx1"/>
                        </a:solidFill>
                        <a:effectLst/>
                        <a:latin typeface="Times New Roman"/>
                        <a:ea typeface="Times New Roman"/>
                      </a:endParaRPr>
                    </a:p>
                  </a:txBody>
                  <a:tcPr marL="68580" marR="68580" marT="0" marB="0" anchor="ctr">
                    <a:solidFill>
                      <a:srgbClr val="E3CBCB"/>
                    </a:solidFill>
                  </a:tcPr>
                </a:tc>
              </a:tr>
              <a:tr h="790574">
                <a:tc vMerge="1">
                  <a:txBody>
                    <a:bodyPr/>
                    <a:lstStyle/>
                    <a:p>
                      <a:endParaRPr lang="en-US"/>
                    </a:p>
                  </a:txBody>
                  <a:tcPr/>
                </a:tc>
                <a:tc>
                  <a:txBody>
                    <a:bodyPr/>
                    <a:lstStyle/>
                    <a:p>
                      <a:pPr marL="0" marR="0" algn="ctr"/>
                      <a:r>
                        <a:rPr lang="en-US" sz="1000" dirty="0">
                          <a:effectLst/>
                        </a:rPr>
                        <a:t> </a:t>
                      </a:r>
                    </a:p>
                    <a:p>
                      <a:pPr marL="0" marR="0" algn="ctr"/>
                      <a:r>
                        <a:rPr lang="en-US" sz="1000" b="1" dirty="0">
                          <a:effectLst/>
                        </a:rPr>
                        <a:t>HIGH</a:t>
                      </a:r>
                    </a:p>
                    <a:p>
                      <a:pPr marL="0" marR="0"/>
                      <a:r>
                        <a:rPr lang="en-US" sz="1000" dirty="0">
                          <a:effectLst/>
                        </a:rPr>
                        <a:t> </a:t>
                      </a:r>
                      <a:endParaRPr lang="en-US" sz="1000" dirty="0">
                        <a:effectLst/>
                        <a:latin typeface="Times New Roman"/>
                        <a:ea typeface="Times New Roman"/>
                      </a:endParaRPr>
                    </a:p>
                  </a:txBody>
                  <a:tcPr marL="68580" marR="68580" marT="0" marB="0" anchor="ctr"/>
                </a:tc>
                <a:tc>
                  <a:txBody>
                    <a:bodyPr/>
                    <a:lstStyle/>
                    <a:p>
                      <a:pPr marL="0" marR="0"/>
                      <a:r>
                        <a:rPr lang="en-US" sz="1000" dirty="0">
                          <a:effectLst/>
                        </a:rPr>
                        <a:t> </a:t>
                      </a:r>
                    </a:p>
                    <a:p>
                      <a:pPr marL="0" marR="0"/>
                      <a:r>
                        <a:rPr lang="en-US" sz="1000" dirty="0">
                          <a:effectLst/>
                        </a:rPr>
                        <a:t> </a:t>
                      </a:r>
                      <a:endParaRPr lang="en-US" sz="1000" dirty="0">
                        <a:effectLst/>
                        <a:latin typeface="Times New Roman"/>
                        <a:ea typeface="Times New Roman"/>
                      </a:endParaRPr>
                    </a:p>
                  </a:txBody>
                  <a:tcPr marL="68580" marR="68580" marT="0" marB="0" anchor="ctr">
                    <a:solidFill>
                      <a:srgbClr val="E3CBCB"/>
                    </a:solidFill>
                  </a:tcPr>
                </a:tc>
                <a:tc>
                  <a:txBody>
                    <a:bodyPr/>
                    <a:lstStyle/>
                    <a:p>
                      <a:pPr marL="0" marR="0"/>
                      <a:r>
                        <a:rPr lang="en-US" sz="1000">
                          <a:effectLst/>
                        </a:rPr>
                        <a:t> </a:t>
                      </a:r>
                      <a:endParaRPr lang="en-US" sz="1000">
                        <a:effectLst/>
                        <a:latin typeface="Times New Roman"/>
                        <a:ea typeface="Times New Roman"/>
                      </a:endParaRPr>
                    </a:p>
                  </a:txBody>
                  <a:tcPr marL="68580" marR="68580" marT="0" marB="0" anchor="ctr"/>
                </a:tc>
                <a:tc>
                  <a:txBody>
                    <a:bodyPr/>
                    <a:lstStyle/>
                    <a:p>
                      <a:pPr marL="0" marR="0"/>
                      <a:r>
                        <a:rPr lang="en-US" sz="1000" dirty="0">
                          <a:effectLst/>
                        </a:rPr>
                        <a:t> </a:t>
                      </a:r>
                      <a:endParaRPr lang="en-US" sz="1000" dirty="0">
                        <a:effectLst/>
                        <a:latin typeface="Times New Roman"/>
                        <a:ea typeface="Times New Roman"/>
                      </a:endParaRPr>
                    </a:p>
                  </a:txBody>
                  <a:tcPr marL="68580" marR="68580" marT="0" marB="0" anchor="ctr">
                    <a:solidFill>
                      <a:srgbClr val="E3CBCB"/>
                    </a:solidFill>
                  </a:tcPr>
                </a:tc>
              </a:tr>
              <a:tr h="957261">
                <a:tc vMerge="1">
                  <a:txBody>
                    <a:bodyPr/>
                    <a:lstStyle/>
                    <a:p>
                      <a:endParaRPr lang="en-US"/>
                    </a:p>
                  </a:txBody>
                  <a:tcPr/>
                </a:tc>
                <a:tc>
                  <a:txBody>
                    <a:bodyPr/>
                    <a:lstStyle/>
                    <a:p>
                      <a:pPr marL="0" marR="0" algn="ctr"/>
                      <a:r>
                        <a:rPr lang="en-US" sz="1000" dirty="0">
                          <a:effectLst/>
                        </a:rPr>
                        <a:t> </a:t>
                      </a:r>
                    </a:p>
                    <a:p>
                      <a:pPr marL="0" marR="0" algn="ctr"/>
                      <a:r>
                        <a:rPr lang="en-US" sz="1000" b="1" dirty="0">
                          <a:effectLst/>
                        </a:rPr>
                        <a:t>MEDIUM</a:t>
                      </a:r>
                    </a:p>
                    <a:p>
                      <a:pPr marL="0" marR="0" algn="ctr"/>
                      <a:r>
                        <a:rPr lang="en-US" sz="1000" dirty="0">
                          <a:effectLst/>
                        </a:rPr>
                        <a:t> </a:t>
                      </a:r>
                      <a:endParaRPr lang="en-US" sz="1000" dirty="0">
                        <a:effectLst/>
                        <a:latin typeface="Times New Roman"/>
                        <a:ea typeface="Times New Roman"/>
                      </a:endParaRPr>
                    </a:p>
                  </a:txBody>
                  <a:tcPr marL="68580" marR="68580" marT="0" marB="0" anchor="ctr"/>
                </a:tc>
                <a:tc>
                  <a:txBody>
                    <a:bodyPr/>
                    <a:lstStyle/>
                    <a:p>
                      <a:pPr marL="0" marR="0"/>
                      <a:r>
                        <a:rPr lang="en-US" sz="1000" dirty="0">
                          <a:effectLst/>
                        </a:rPr>
                        <a:t> </a:t>
                      </a:r>
                    </a:p>
                    <a:p>
                      <a:pPr marL="0" marR="0"/>
                      <a:r>
                        <a:rPr lang="en-US" sz="1000" dirty="0">
                          <a:effectLst/>
                        </a:rPr>
                        <a:t> </a:t>
                      </a:r>
                      <a:endParaRPr lang="en-US" sz="1000" dirty="0">
                        <a:effectLst/>
                        <a:latin typeface="Times New Roman"/>
                        <a:ea typeface="Times New Roman"/>
                      </a:endParaRPr>
                    </a:p>
                  </a:txBody>
                  <a:tcPr marL="68580" marR="68580" marT="0" marB="0" anchor="ctr">
                    <a:solidFill>
                      <a:srgbClr val="E3CBCB"/>
                    </a:solidFill>
                  </a:tcPr>
                </a:tc>
                <a:tc>
                  <a:txBody>
                    <a:bodyPr/>
                    <a:lstStyle/>
                    <a:p>
                      <a:pPr marL="0" marR="0" algn="ctr"/>
                      <a:r>
                        <a:rPr lang="en-US" sz="1000">
                          <a:effectLst/>
                        </a:rPr>
                        <a:t> </a:t>
                      </a:r>
                      <a:endParaRPr lang="en-US" sz="1000">
                        <a:effectLst/>
                        <a:latin typeface="Times New Roman"/>
                        <a:ea typeface="Times New Roman"/>
                      </a:endParaRPr>
                    </a:p>
                  </a:txBody>
                  <a:tcPr marL="68580" marR="68580" marT="0" marB="0" anchor="ctr"/>
                </a:tc>
                <a:tc>
                  <a:txBody>
                    <a:bodyPr/>
                    <a:lstStyle/>
                    <a:p>
                      <a:pPr marL="0" marR="0" algn="ctr"/>
                      <a:r>
                        <a:rPr lang="en-US" sz="1000" dirty="0">
                          <a:effectLst/>
                        </a:rPr>
                        <a:t> </a:t>
                      </a:r>
                      <a:endParaRPr lang="en-US" sz="1000" dirty="0">
                        <a:effectLst/>
                        <a:latin typeface="Times New Roman"/>
                        <a:ea typeface="Times New Roman"/>
                      </a:endParaRPr>
                    </a:p>
                  </a:txBody>
                  <a:tcPr marL="68580" marR="68580" marT="0" marB="0" anchor="ctr">
                    <a:solidFill>
                      <a:srgbClr val="E3CBCB"/>
                    </a:solidFill>
                  </a:tcPr>
                </a:tc>
              </a:tr>
              <a:tr h="895350">
                <a:tc vMerge="1">
                  <a:txBody>
                    <a:bodyPr/>
                    <a:lstStyle/>
                    <a:p>
                      <a:endParaRPr lang="en-US"/>
                    </a:p>
                  </a:txBody>
                  <a:tcPr/>
                </a:tc>
                <a:tc>
                  <a:txBody>
                    <a:bodyPr/>
                    <a:lstStyle/>
                    <a:p>
                      <a:pPr marL="0" marR="0" algn="ctr"/>
                      <a:r>
                        <a:rPr lang="en-US" sz="1000" dirty="0">
                          <a:effectLst/>
                        </a:rPr>
                        <a:t> </a:t>
                      </a:r>
                    </a:p>
                    <a:p>
                      <a:pPr marL="0" marR="0" algn="ctr"/>
                      <a:r>
                        <a:rPr lang="en-US" sz="1000" dirty="0">
                          <a:solidFill>
                            <a:schemeClr val="tx1"/>
                          </a:solidFill>
                          <a:effectLst/>
                        </a:rPr>
                        <a:t>LOW</a:t>
                      </a:r>
                    </a:p>
                    <a:p>
                      <a:pPr marL="0" marR="0" algn="ctr"/>
                      <a:r>
                        <a:rPr lang="en-US" sz="1000" dirty="0">
                          <a:effectLst/>
                        </a:rPr>
                        <a:t> </a:t>
                      </a:r>
                    </a:p>
                    <a:p>
                      <a:pPr marL="0" marR="0" algn="ctr"/>
                      <a:r>
                        <a:rPr lang="en-US" sz="1000" dirty="0">
                          <a:effectLst/>
                        </a:rPr>
                        <a:t> </a:t>
                      </a:r>
                      <a:endParaRPr lang="en-US" sz="1000" dirty="0">
                        <a:effectLst/>
                        <a:latin typeface="Times New Roman"/>
                        <a:ea typeface="Times New Roman"/>
                      </a:endParaRPr>
                    </a:p>
                  </a:txBody>
                  <a:tcPr marL="68580" marR="68580" marT="0" marB="0" anchor="ctr">
                    <a:solidFill>
                      <a:srgbClr val="E3CBCB"/>
                    </a:solidFill>
                  </a:tcPr>
                </a:tc>
                <a:tc>
                  <a:txBody>
                    <a:bodyPr/>
                    <a:lstStyle/>
                    <a:p>
                      <a:pPr marL="0" marR="0"/>
                      <a:r>
                        <a:rPr lang="en-US" sz="1000" dirty="0">
                          <a:effectLst/>
                        </a:rPr>
                        <a:t> </a:t>
                      </a:r>
                    </a:p>
                    <a:p>
                      <a:pPr marL="0" marR="0"/>
                      <a:r>
                        <a:rPr lang="en-US" sz="1000" dirty="0">
                          <a:effectLst/>
                        </a:rPr>
                        <a:t> </a:t>
                      </a:r>
                      <a:endParaRPr lang="en-US" sz="1000" dirty="0">
                        <a:effectLst/>
                        <a:latin typeface="Times New Roman"/>
                        <a:ea typeface="Times New Roman"/>
                      </a:endParaRPr>
                    </a:p>
                  </a:txBody>
                  <a:tcPr marL="68580" marR="68580" marT="0" marB="0" anchor="ctr">
                    <a:solidFill>
                      <a:srgbClr val="E3CBCB"/>
                    </a:solidFill>
                  </a:tcPr>
                </a:tc>
                <a:tc>
                  <a:txBody>
                    <a:bodyPr/>
                    <a:lstStyle/>
                    <a:p>
                      <a:pPr marL="0" marR="0"/>
                      <a:r>
                        <a:rPr lang="en-US" sz="1000" dirty="0">
                          <a:effectLst/>
                        </a:rPr>
                        <a:t> </a:t>
                      </a:r>
                      <a:endParaRPr lang="en-US" sz="1000" dirty="0">
                        <a:effectLst/>
                        <a:latin typeface="Times New Roman"/>
                        <a:ea typeface="Times New Roman"/>
                      </a:endParaRPr>
                    </a:p>
                  </a:txBody>
                  <a:tcPr marL="68580" marR="68580" marT="0" marB="0" anchor="ctr">
                    <a:solidFill>
                      <a:srgbClr val="E3CBCB"/>
                    </a:solidFill>
                  </a:tcPr>
                </a:tc>
                <a:tc>
                  <a:txBody>
                    <a:bodyPr/>
                    <a:lstStyle/>
                    <a:p>
                      <a:pPr marL="0" marR="0"/>
                      <a:r>
                        <a:rPr lang="en-US" sz="1000" dirty="0">
                          <a:effectLst/>
                        </a:rPr>
                        <a:t> </a:t>
                      </a:r>
                      <a:endParaRPr lang="en-US" sz="1000" dirty="0">
                        <a:effectLst/>
                        <a:latin typeface="Times New Roman"/>
                        <a:ea typeface="Times New Roman"/>
                      </a:endParaRPr>
                    </a:p>
                  </a:txBody>
                  <a:tcPr marL="68580" marR="68580" marT="0" marB="0" anchor="ctr">
                    <a:solidFill>
                      <a:srgbClr val="E3CBCB"/>
                    </a:solidFill>
                  </a:tcPr>
                </a:tc>
              </a:tr>
            </a:tbl>
          </a:graphicData>
        </a:graphic>
      </p:graphicFrame>
    </p:spTree>
    <p:extLst>
      <p:ext uri="{BB962C8B-B14F-4D97-AF65-F5344CB8AC3E}">
        <p14:creationId xmlns:p14="http://schemas.microsoft.com/office/powerpoint/2010/main" xmlns="" val="1525757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129</TotalTime>
  <Words>99</Words>
  <Application>Microsoft Office PowerPoint</Application>
  <PresentationFormat>On-screen Show (4:3)</PresentationFormat>
  <Paragraphs>59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NewsPrint</vt:lpstr>
      <vt:lpstr>Teen Violence</vt:lpstr>
      <vt:lpstr>http://www2.maxwell.syr.edu/plegal/TIPS/welcome.html</vt:lpstr>
      <vt:lpstr>Define the Problem: Teens are too quick to resort to violence.</vt:lpstr>
      <vt:lpstr>What are some forms of violence?   1. Physical Violence  2. Abuse of all Forms  3. Violence using a Weapon   </vt:lpstr>
      <vt:lpstr>Violent crimes committed by teens  Violent crimes are committed by teens every year. The National Youth Violence Prevention Resource Center (1) provides these statistics on teen violence regarding violent crimes:   In 2000, about 1,561 youth under the age of 18 were arrested for homicide.   In 2000, nine percent of the murders in the United States were committed by persons under the age of 18.   One in ten teens arrested has been engaging in a violent activity that could have resulted in the serious injury or the death of another person.  Teen violence is a very real occurrence, and violent crimes are committed by teens regularly.   http://www.teenhelp.com/teen-violence/teen-violence-statistics.html  </vt:lpstr>
      <vt:lpstr>Turn and Talk   Why do some teens resort to violence while others do not?</vt:lpstr>
      <vt:lpstr>What opportunities are there to help violent teens?    Programs:  http://www.outwardbound.org/intercept/struggling-youth/  http://www.redcliffascent.com/  School Counseling  </vt:lpstr>
      <vt:lpstr> </vt:lpstr>
      <vt:lpstr>Slide 9</vt:lpstr>
    </vt:vector>
  </TitlesOfParts>
  <Company>NYCDOE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Teen Violence</dc:title>
  <dc:creator>delonastewart601</dc:creator>
  <cp:lastModifiedBy>ann nigro</cp:lastModifiedBy>
  <cp:revision>17</cp:revision>
  <dcterms:created xsi:type="dcterms:W3CDTF">2014-02-19T17:33:13Z</dcterms:created>
  <dcterms:modified xsi:type="dcterms:W3CDTF">2014-03-03T15:21:19Z</dcterms:modified>
</cp:coreProperties>
</file>