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9" r:id="rId3"/>
    <p:sldId id="257" r:id="rId4"/>
    <p:sldId id="266" r:id="rId5"/>
    <p:sldId id="271" r:id="rId6"/>
    <p:sldId id="272" r:id="rId7"/>
    <p:sldId id="267" r:id="rId8"/>
    <p:sldId id="273" r:id="rId9"/>
    <p:sldId id="268" r:id="rId10"/>
    <p:sldId id="269" r:id="rId11"/>
    <p:sldId id="270" r:id="rId12"/>
    <p:sldId id="260" r:id="rId13"/>
    <p:sldId id="274" r:id="rId14"/>
    <p:sldId id="275" r:id="rId15"/>
    <p:sldId id="276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C015-7360-4779-8754-DD9D9534BEAF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A4EE9-31C7-4112-8F07-F8512B797A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4EE9-31C7-4112-8F07-F8512B797A4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question to students</a:t>
            </a:r>
          </a:p>
          <a:p>
            <a:r>
              <a:rPr lang="en-US" dirty="0" smtClean="0"/>
              <a:t>Activate</a:t>
            </a:r>
            <a:r>
              <a:rPr lang="en-US" baseline="0" dirty="0" smtClean="0"/>
              <a:t> prior knowledge</a:t>
            </a:r>
          </a:p>
          <a:p>
            <a:r>
              <a:rPr lang="en-US" baseline="0" dirty="0" smtClean="0"/>
              <a:t>Discussion (5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4EE9-31C7-4112-8F07-F8512B797A4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Students will sit in a “U” without their desks facing the Blackboard</a:t>
            </a:r>
            <a:r>
              <a:rPr lang="en-US" baseline="0" dirty="0" smtClean="0"/>
              <a:t> (more inviting environment). </a:t>
            </a:r>
            <a:endParaRPr lang="en-US" dirty="0" smtClean="0"/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Reflective discussions encourage students to think and talk about what they have heard.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Purpose of this strategy is for students to share personal thoughts and feelings evokes from the Think-Pair-Share exercise.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4EE9-31C7-4112-8F07-F8512B797A4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4EE9-31C7-4112-8F07-F8512B797A4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76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vote. </a:t>
            </a:r>
          </a:p>
          <a:p>
            <a:r>
              <a:rPr lang="en-US" dirty="0" smtClean="0"/>
              <a:t>Tally</a:t>
            </a:r>
            <a:r>
              <a:rPr lang="en-US" baseline="0" dirty="0" smtClean="0"/>
              <a:t> marks will be used on the board.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4EE9-31C7-4112-8F07-F8512B797A4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67491F-91EA-443F-BACC-3C98E7F04666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1AAA1-BE2C-4CF3-810F-28B32097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p" TargetMode="External"/><Relationship Id="rId2" Type="http://schemas.openxmlformats.org/officeDocument/2006/relationships/hyperlink" Target="http://www.cdc.gov/handwash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ppae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selec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066800"/>
          </a:xfrm>
        </p:spPr>
        <p:txBody>
          <a:bodyPr>
            <a:normAutofit/>
          </a:bodyPr>
          <a:lstStyle/>
          <a:p>
            <a:pPr algn="l"/>
            <a:r>
              <a:rPr lang="en-US" b="0" cap="none" dirty="0" smtClean="0"/>
              <a:t>Randee Sultanik</a:t>
            </a:r>
          </a:p>
          <a:p>
            <a:pPr algn="l"/>
            <a:r>
              <a:rPr lang="en-US" b="0" cap="none" dirty="0" smtClean="0"/>
              <a:t>Marilyn David IVDU Upper School</a:t>
            </a:r>
          </a:p>
          <a:p>
            <a:pPr algn="l"/>
            <a:r>
              <a:rPr lang="en-US" sz="1200" b="0" cap="none" dirty="0" smtClean="0"/>
              <a:t>Randeesultanik@yahoo.com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Hygiene: It’s All in Your Hands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3554" name="Picture 2" descr="http://greenwoman.typepad.com/.a/6a00d83451bba269e20115707f634b970b-32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95600"/>
            <a:ext cx="2590800" cy="19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2" fill="hold">
                                          <p:stCondLst>
                                            <p:cond delay="3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17" decel="50000" autoRev="1" fill="hold">
                                          <p:stCondLst>
                                            <p:cond delay="3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5: Developing Solutions 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Put on Your Thinking Caps…</a:t>
            </a:r>
          </a:p>
          <a:p>
            <a:pPr marL="0" indent="0"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		It is Time to Think!!</a:t>
            </a:r>
          </a:p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WHAT CAN WE DO?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590800" cy="300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926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6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6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6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Possible Solutions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>
                <a:latin typeface="Andalus" pitchFamily="18" charset="-78"/>
                <a:cs typeface="Andalus" pitchFamily="18" charset="-78"/>
              </a:rPr>
              <a:t>Build more sinks  in the bathrooms</a:t>
            </a:r>
          </a:p>
          <a:p>
            <a:pPr marL="0" indent="0"/>
            <a:r>
              <a:rPr lang="en-US" dirty="0" smtClean="0">
                <a:latin typeface="Andalus" pitchFamily="18" charset="-78"/>
                <a:cs typeface="Andalus" pitchFamily="18" charset="-78"/>
              </a:rPr>
              <a:t> Create posters to serve as reminders</a:t>
            </a:r>
          </a:p>
          <a:p>
            <a:pPr marL="0" indent="0"/>
            <a:r>
              <a:rPr lang="en-US" dirty="0" smtClean="0">
                <a:latin typeface="Andalus" pitchFamily="18" charset="-78"/>
                <a:cs typeface="Andalus" pitchFamily="18" charset="-78"/>
              </a:rPr>
              <a:t> Buy soap that smells good</a:t>
            </a:r>
          </a:p>
          <a:p>
            <a:pPr marL="0" indent="0"/>
            <a:r>
              <a:rPr lang="en-US" dirty="0" smtClean="0">
                <a:latin typeface="Andalus" pitchFamily="18" charset="-78"/>
                <a:cs typeface="Andalus" pitchFamily="18" charset="-78"/>
              </a:rPr>
              <a:t> Weekly Job-making sure each soap dispenser has soap</a:t>
            </a:r>
          </a:p>
          <a:p>
            <a:pPr marL="0" indent="0"/>
            <a:r>
              <a:rPr lang="en-US" dirty="0" smtClean="0">
                <a:latin typeface="Andalus" pitchFamily="18" charset="-78"/>
                <a:cs typeface="Andalus" pitchFamily="18" charset="-78"/>
              </a:rPr>
              <a:t> Instead of soap, use hand sanitizer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://www.bumperstops.co.uk/images/underconstr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2001050" cy="1905000"/>
          </a:xfrm>
          <a:prstGeom prst="rect">
            <a:avLst/>
          </a:prstGeom>
          <a:noFill/>
        </p:spPr>
      </p:pic>
      <p:pic>
        <p:nvPicPr>
          <p:cNvPr id="7172" name="Picture 4" descr="http://ts4.mm.bing.net/th?id=H.4648108983059555&amp;pid=1.7&amp;w=245&amp;h=154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0"/>
            <a:ext cx="2286000" cy="1436916"/>
          </a:xfrm>
          <a:prstGeom prst="rect">
            <a:avLst/>
          </a:prstGeom>
          <a:noFill/>
        </p:spPr>
      </p:pic>
      <p:pic>
        <p:nvPicPr>
          <p:cNvPr id="7174" name="Picture 6" descr="http://ts1.mm.bing.net/th?id=H.5052445767172320&amp;pid=1.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524000"/>
            <a:ext cx="1609344" cy="243840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4" name="Picture 2" descr="http://t2.gstatic.com/images?q=tbn:ANd9GcRh4N6nQkuGbDSk4XJky3c6AQFrlZadLNfQycpgAmGJdcfwMCDz9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962400"/>
            <a:ext cx="2009775" cy="1513152"/>
          </a:xfrm>
          <a:prstGeom prst="rect">
            <a:avLst/>
          </a:prstGeom>
          <a:noFill/>
        </p:spPr>
      </p:pic>
      <p:pic>
        <p:nvPicPr>
          <p:cNvPr id="7176" name="Picture 8" descr="http://propersonalcareclub.com/images/zoxaxaf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819400"/>
            <a:ext cx="1676400" cy="1917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645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7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7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6: Select the Best Solution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Discussion: What are the top 3 solutions?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a) Create posters to serve as reminders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b) Weekly Job-making sure each soap dispenser has soap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c) Hand Sanitizer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Feasibility vs. Effectiveness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1752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Feasibility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– Is it easy to put our solution into action?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1752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Effectiveness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– Will our solution be helpful in solving out problem?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5842" name="Picture 2" descr="http://hgsb.hijauganda.com/images/feasib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2667000" cy="2419866"/>
          </a:xfrm>
          <a:prstGeom prst="rect">
            <a:avLst/>
          </a:prstGeom>
          <a:noFill/>
        </p:spPr>
      </p:pic>
      <p:pic>
        <p:nvPicPr>
          <p:cNvPr id="35844" name="Picture 4" descr="http://ts1.mm.bing.net/th?id=H.4735176593638216&amp;pid=1.7&amp;w=122&amp;h=134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0399"/>
            <a:ext cx="2438400" cy="24271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Is our solution easy to put into place? 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What do </a:t>
            </a:r>
            <a:r>
              <a:rPr lang="en-US" i="1" u="sng" dirty="0" smtClean="0">
                <a:latin typeface="Andalus" pitchFamily="18" charset="-78"/>
                <a:cs typeface="Andalus" pitchFamily="18" charset="-78"/>
              </a:rPr>
              <a:t>you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think?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20220"/>
              </p:ext>
            </p:extLst>
          </p:nvPr>
        </p:nvGraphicFramePr>
        <p:xfrm>
          <a:off x="914400" y="2819400"/>
          <a:ext cx="396240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6458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dalus" pitchFamily="18" charset="-78"/>
                          <a:cs typeface="Andalus" pitchFamily="18" charset="-78"/>
                        </a:rPr>
                        <a:t>Effectiveness</a:t>
                      </a:r>
                      <a:endParaRPr lang="en-US" sz="2800" dirty="0"/>
                    </a:p>
                  </a:txBody>
                  <a:tcPr/>
                </a:tc>
              </a:tr>
              <a:tr h="749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9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9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981200" y="3352800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29000" y="3352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715000" y="2179320"/>
          <a:ext cx="31242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</a:tblGrid>
              <a:tr h="399288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Create posters to serve as reminders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en-US" sz="2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US" sz="2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Weekly Job-making sure each soap dispenser has soap</a:t>
                      </a:r>
                    </a:p>
                    <a:p>
                      <a:pPr marL="342900" indent="-342900">
                        <a:buNone/>
                      </a:pPr>
                      <a:endParaRPr lang="en-US" sz="2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sz="2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c) Instead of soap, use hand sanitizer </a:t>
                      </a:r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28600" y="3276600"/>
            <a:ext cx="615553" cy="2514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  </a:t>
            </a:r>
            <a:r>
              <a:rPr lang="en-US" sz="2800" b="1" dirty="0" smtClean="0">
                <a:solidFill>
                  <a:srgbClr val="FF3300"/>
                </a:solidFill>
                <a:latin typeface="Andalus" pitchFamily="18" charset="-78"/>
                <a:cs typeface="Andalus" pitchFamily="18" charset="-78"/>
              </a:rPr>
              <a:t>Feasibility</a:t>
            </a: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3950" y="3581400"/>
            <a:ext cx="857250" cy="659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49353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98526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Best Solution…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800" dirty="0" smtClean="0">
                <a:latin typeface="Andalus" pitchFamily="18" charset="-78"/>
                <a:cs typeface="Andalus" pitchFamily="18" charset="-78"/>
              </a:rPr>
              <a:t>Create Posters</a:t>
            </a:r>
          </a:p>
          <a:p>
            <a:pPr algn="ctr">
              <a:buNone/>
            </a:pP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Posters will be displayed      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in the school’s bathrooms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to remind students to wash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their hands. 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Picture 2" descr="http://t1.gstatic.com/images?q=tbn:ANd9GcRHIPIwMe8VBCExfM5Y2Ldy-eIGN0EkhTiwr_a_GMXg_oGJA7og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1752600" cy="1752600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ANd9GcTn4TBVC9QjZ5VfnlLeBaBaMPl0prPj_fVk9cWSENZTtHyyzTI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752600"/>
            <a:ext cx="1905000" cy="1438275"/>
          </a:xfrm>
          <a:prstGeom prst="rect">
            <a:avLst/>
          </a:prstGeom>
          <a:noFill/>
        </p:spPr>
      </p:pic>
      <p:pic>
        <p:nvPicPr>
          <p:cNvPr id="2060" name="Picture 12" descr="http://t3.gstatic.com/images?q=tbn:ANd9GcSoiFNfMDy972nvLZRnBNJysVaFtz81IbM0k3GoJMjm1RoQIL5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86200"/>
            <a:ext cx="1339295" cy="2047876"/>
          </a:xfrm>
          <a:prstGeom prst="rect">
            <a:avLst/>
          </a:prstGeom>
          <a:noFill/>
        </p:spPr>
      </p:pic>
      <p:sp>
        <p:nvSpPr>
          <p:cNvPr id="2062" name="AutoShape 14" descr="data:image/jpeg;base64,/9j/4AAQSkZJRgABAQAAAQABAAD/2wCEAAkGBhQSEBUUEhQUFBUVFBQUFBUVFRQVFBQUFhUVFRQUFRQYHCYeFxojGRUVHy8gIycpLCwsFR4xNTAqNSYrLCkBCQoKDgwOGg8PFywkHyQpLCwsLCksLCwpLCksLCksKSwsLCwpKSksLCwsKSwsLCwsLCksLCksKSwsLCwsKSwpLP/AABEIAMIBAwMBIgACEQEDEQH/xAAaAAACAwEBAAAAAAAAAAAAAAADBAABAgUG/8QAPhAAAgECBAMGAwUGBgIDAAAAAQIRAAMEEiExQVFhBRMicYGRMlKhI0KxwfBicoKS0eEUFTNTssJjogZDs//EABgBAQEBAQEAAAAAAAAAAAAAAAABAgME/8QAHhEBAQEAAwEAAwEAAAAAAAAAAAERAiExEkFRYQP/2gAMAwEAAhEDEQA/AHLd0AD9GijEimERRw60UMOQrE41soL/AJ/Wt9+eR9qbDdB7CtZ6180I9+ZiDz2NbW6x+6fanM9WHp80KeP5TV5Lnymm81Khza0OqcDxSTs3MdffnU+UtxO7f5YqCy/Kmc1BxWbL4PiGoHBo+6fOr8rrPcP0q1w79K3hcSHUEeoO4I3B6ij0+TSq4d5O2/6irGHfmPrTIoOLxgtrJ5xpv1PoJPpT5NY/wtzmv1qxhH+ZfrTAeo7wCTsBJ8hV+YmlRhXP310ra4FvnHsamASEBO7eNvNtfwgelMzT5hoI7PPz/Sp/lp/3PpRw1Xmp8w0kcH4sveEHcSuh5welX/lh/wBw/wAtGxiykjdfEPNdY9RI9aIryARsRP50+Ymk/wDLD/uH2qx2d/5D7ChJ2kzMsJ4WOknxFRu8DRQNN9a6FSSE5b4Tudm7faHedV/vUbA/t/8Ar/emjWTV+YulDgj8/wBKz/gzwf6VXaiSgmSoYFwNygmfTahdmZQXFue7GXLqSATJYLPmNKZGfrvBf8AeL/T+9Q4D9s/y/wB6YJqpq/Ma0o2B/b+n96XbCGfj26V0jSlweI1nlFLHBn56ui1KzgPNbU1mKsCuqCTWhXCtnLdjXN3q5m18SvOhU8NAJGldwVJdZ48tbFWKyK5+CxLm6VJJjPnBAyrBGXIRqdxvS0vLK6gqyKgq6rRXDeFmTgIK/umdPQg+kU1FLOftk6o8+QKR9aaqRnj+iF37K7n2S5o/IP8Adb12PpXQrF20GUhhIIgilUdrWjS1vg/Fej8x+171WjtJ2k7xi51XVEHTZm9dvIUTF3tMq/E+i9ObeQGvtTFq0FAA2AAHpQLYHRcp3Q5T1H3T6iKnaHwZeLkIPU6/Sa3ireU94u6/EPmTj6jcUMNnugjVUWfNn2/9f+VA2BV0hc7QylifgVlTqSYlp5CdqLi8WUZR92CWMFoAjgNt96BhXBJAOo36aT+FarmLiSLzkAFGe2pM65ivDnwmunRC+Pu5bbcyIHm3hH1NFRSFgbhYE8wIFK/6lz9i2381z+iz7+VOCozO7pDs3DMGlgRAO8SWY5naBsJgCugaua5GEutmVu8Zs7lSp1SFBOa3yG1TxOuHTqEUrisXkIGVmJkgLEwN9yOe1NmudjsI7uI+GIBmMkyHMRJJXQcqtXlbJ0M9tbqa6qfMbc/6Vq1ZCgBQABwG1bt2QoAUQBsKB2g8WnJkeE7b66CPeqvndaW4pJAIJG8EGPPlWorm9n2h3gyqq5LYD5YjO0GCRvAH1rpmkupxuxmKWYanzpmgc/M1nk2ERV1qalYUSrqVddEBfBqzq5EldtdPamRWAK2tUxoULD4JUJKjU9SeMkDlrRgKt3ABJ0AEk8gNzUTGpqVzv86TQstxFMQ7IQhnbXh6xXRFNXC93/WT91x6+Ex7A+1Mg0tj18BYbrDj+HU/SR60wpkSNjtRme1sVqKytbo0WsYJUYkTqIA4KN4XkJpkVIrF+9lWT0+pA/OqNNS2GwoScvFp8tAI8tKMbwLFRusT66iqqADYJCSSJnhJyyRBOXaY41r/AC5SqhizQMupIzDk0RI29qKKKoqgbYVTGmzB9NPENjpUxL5UYjcKxHmATRqoiolczE2stlFBGViquxEmG3PqxGvWi9lk5CCSSruskzIDGNTrtA9KGMLnBtFiDbYFdjKfckHQxqPNadw9gIoUbDnuTuSepNSOXGXdaZZEHUHQ+RoVnBKpkSTEAsS0DkJ2FbW8pJAIJG8EGPOtg1p0yXtCKo1o1k0Uo+PUXRb1k8QPCDBOUngYE0dlB31rnXcIxvGAQpZHnSJXVjzzEwI2jWulUjHG27oSWgohQAOQAAqGuf2tfIYCWjKTCkqZkAZyNcuvDjTti2VUBjmI3POrqy941S68fM0zSy1nk3GYqVeWpWFErF7EKgliANtefKtg/hSvaNgsnhEspBERI4EidJyk7866M8up0atuGAIMg6g8xRRSfZ1krbAOm+kzlBJIWeggU2KEvQgpHF3FuXEtSCJZnWZnKBlVhykgx+zTteeeLRtgKRdtsM2XXvLbk94Y46CddQQKlqXllj0TWwQQQCCII4Ecorkf4l8MyWo7xXJW1rldY1CMW0IjQHyFda3cDAFSCCJBGxHOud2/g2dAbYm4pBUzB0OaNTB8SrS/tbbIewmKFxZAIgkEGDqN9RofSlMVeNkALGV2CoTtbJ1M80ABPSI22P2QPsLesyobp4vFH1j0q+0hCq0aI6sdJ8JlH05ZWJ9KXxJLc31kdi2zq4LtxZmafSCAvkIoTE4ZhqWssQpzEk2mOxk6lDtrtTWHORgsyrCbfSN1nlEEdJ5UbE4cXEZG1VgQamNceW+jChYtJRp0gZp5FfED7ilexb5a0AxlkLW26lDE+og+tN32WMrbOcsc5B09prUpXMs4hxLaGe7NyZDFnAhUA0AAI3rb49iBlCywTmcrM0AH+GT6U+thGIYAGNAfLT6a1pbKjYASZ2G/PzoM2LJA8TZjzgD0gUcVQq6CVKlSgUxIi5bbmSh8iCw+q/WiYu1mtsuuqkaGDtz4UO6c91VG1vxt+8QQq+xJ9qaoxO9cjsjCMpzMgtwmWAFGYliSYHQLr511as0l2neKpocssq5vkBOre35U8ST4hypXJtYULeUWywGUOxLswcTEQTEnnXVNJV43VGsE1pjAk1zV7ZQkaOFOzlSEOsaHl1OlXVtk9M3MKpYMVBI2PlqK2as1k0EpZdqZNLrtWeTUSpVEVKwrVs6DyrVYs/CPX8a3W4NCubje0puLZsuouMWzHRu7VRJOXnwE10hXmb9jJi7bwQiOyag+EPrnLR8JcgCSd6nJncsdS9grtpC63rlxlGYq2Uq4GpUKB4TG0V08MyModIhwDIGpEaSa3Fc7s9e6utZ+603bXQE/aJ6MQfJqeVr0zh/BcZODTcT1P2i+jGf4+lN0tj7ZyhlEshzgc4BDL6qSPauT2kylywAuSikZphMwhCusGSdopuMc+XzNdPBju3Nr7pl7flPjT0JkdG6U87gCTAHXaksXYK2lIlmtQw5tlEMP4lzD1pbHXl7wMQLg7pioOoXQtmI2htBNNw5csmi2nHcggg908Agz4VbL/wDma6tcO3hyi3EJ1uC25/edsjwBsNBXcpEl7c3A+HEX14EpdH8S5W+qfWj46yzFMsjLmaQRM5YUa85NAxHhxVo/Oly2euWHX/tRsezSurhfFmyCWJ0yjYwN6sdKWw9u9bUBRIyxushiszrycmem1FvC94dAxDTOmsRlnXwiC3Pat4dLpIzMQAqnTL4jJkNpyjaKeqoWwrPmcOPCD4W0EjkAOHU01VVKC6Hib2RGb5QT5wNq3WbiBgQdiCD5GiUPCWMqAHVj4mPNjuf1yo1AwTmCrfEnhPXTwt6j86K10AgEgE7CRJ8hSMzMXNDv2gylTMEEGNDrRYpfHYjImbw7x42yj3gz5UW5nbODwQt8STAEmBCjZQBoBTBoODxGdZiCCVMGRIMGDxFGNInHM6K9oBe6YOcqkEE8ppC1d75UQiNA1wDQBR8Knlm0Mcq6rqDodR9KHbsqohQFHICKWJeO1ZqjWjWTVbZbY+VAUaUa4dD5GhDas8li6lVUrAzZOh8zWcNjkf4TOk7ESOYkajqKw9nOjrMZhEjhIiksHcm/sJUNbaAQMqhSrQfh1kdfSrKzy5WWOyKzesB0KsJDAg+RqxQsbfKW2ZRJA05cpPQb1tq3O2Ox75NvK+r2ybb9Suzeq5T61fauHYqHT47RzqPm0hk/iWR5xXKw2JNvEyzh0u5VLAKBm2RvDoNZT+WvRiszuE5b3GMNiA6K66hgCPI0tgMMsaqCbbuqkgEqMxKweHhK1xsUzWb1xM7opRrtgLGUt8V0HyOoB08Rrt4c5bmv/wBiBv40ADe6lf5aazu2zDtc3B4NJZWWTbbKN9U+O3I2MAxr8prpVzcY5W+gXQ3VZPLJ4w0cYBf3FWrcztd7x4lVGypmbzDgqPeD6da6dJC0Eu2wOKXB1Jm2ZJ4nenaQjndr6NYblfQejKyH8a5vbPad0XWFpsotWmdvhOYgjcEbaxvXS7X3s9b9v6Bj+U+lL3+y1a8zvaZ9hoQEKgCJEjMZnQ6aVjk7/wCefkuna98xAWSYyhXaCEVmJ4yCwGhjXpXY7NxDPbBcQ0kEciDGo4Gl7mEzAjugJYtJeCGOhY5dZPIHWnMLh8s6ySZ0EDYDQTyFOMutf6cuN45k0arqqldHnSpUqUQu+l5T8yMD/CQR/wAmrndoWgWuSAXm0qsdciuQIXkQQx9RT9s57pPBAVHVjBb2AA9TVJ2cBczST4i4XSMxESTuYG3Ks1y5T68/ZwCBSGPuAXLZP3czGdlWILzwI09zT9Du2VaMygxqJAMeU1pvlNnQPZyRaXnEnnJ11661vE3MqMZiFJmJiBvHGi1RouZMcvsgEyxLRoILFgWgFmknnppppXQNaismkicZkxk1mozRrQrGJVxmQhhzFVdau7HyoVEu7frnWKxyaVUq4qVkBsXQSYIOgoB7ctAkZjCmCwVmQHkXAiavFiLblAA3dvEAbgEj60XA2gttFXYKsddBr61eOtGbdwMAQQQdQRqCOhrYNcu5b7g51H2Z/wBRQPh/8ij/AJD14GekjT1rSEm7DQrcBLE3AdSdVJOaVjbxQfQUx2Tiy9vx/GhKXP310J9dD60xXKxmIGHvC5BKXoRgNT3oHgIHUeE+QqeJJJMG7c7NV17wg5rYDaEiVUyykdVzD1pzFHwhxrkIcdViG/8AUn6VuzfV1kajUEEQQeKkHY9KB2U0W8h1Nsm2Z5KfB7oVPrQmew9NcztPwuHOwyEH915cfyMx9DR+zcQGUqpB7tmTTXQE5df3Yo+IsB1KtqD+tKexL/GMSYe0f2mX3Rj+KimZrhrimVUW5r3d5ULDcASFLDqpBkc+Fdq3cBEggjmDI96Smke1zHct8t+3Pk2ZP+wrog0p2nhO8tMoMHQqeTKQy+kgVrAYvvLavtmGo5Nsw9CCKflr8GZqTVE1U1plqak1U1JoLmgYu8QAF+JjC9ObHoBrQcR2tbTSS7EwFQZmJ5CNKHasXXYuxFvSFQAOVG5zNtJMaDkNalqe+H7FoIoUbD68yetbmkbWJcXe7cqZQuGUFYhgDIJPP6UVO0bZYKGkmYgGDG8NEU0uTozNSpUqqo1RNaNDuPAJ3gbDc9BVC1rtFGcoDJHseeU8Y4+dHNcfAkv3a/dQlzH3f9u2Wj4hJnyrsVJWOFtgGKs50ZZjMCJ3iaHhcPkWCZJJYnzNMmsmq1k3QsROXTeR+NLsLnJfemLu3rWM1Y5etQD7Xkvv/apRQ9VWcVU6j9cKBZJtEIfgJi23LiLbfkeMRvuYn8RWrtoMCrCQd/1wNOKjVy72KGF3Ba0xhI3tnfLr9zeDw25U1hr5ByOfEPhb51HH94cR67Gt43CC4hU6HWDyJEeumkVqs3c6MYe8HUMNiJ/tS/bGB760UABkjfTjrB4GONKYVDhVysS1qSc8a2yTMMPk68OPOuupp6mbO3P7BJRO5uR3lvUng6sTDjnyPUUXtDAsczWjDMuVhMBxEDX7rDg3odNg9tXhayX/AJGysPmR9CPQ5W/hNN4DEl08cBwYcDYHcRqZERrU/h1OnO/+OWrgZyyG2pPwkZRIhZjaSFkxprua7tYBrQrUmJJkwG5glZw5nMI2JExquYcYJkVb4NSZEqfmU5T68D6zV4m5lUt8oJPUASaHgseLk+FlIAOVonK2xEE6aVOi2blQ3mQ/aEFToHiIPJxsPMaeVB7POW7dt8JF1fK5OYfzq381PkTvXFf7HFW5IyOly2pJ2gq6ofLxQesU8J07lSKoGrrSl8TcMqq6Fp1iYAiYHE6isvhLags/igElnOaANSddB6CruNmuLl1yEljwEqRl8yYMdKHiftLi2/urFy511+zU+ZBb+DrUZk29tdn2NO8YQzDb5EOqoBw0ieZpp3ABJ0AEk8ABvV1z+0znK2R9/V+lpfi/mML6mnkbCw+HN5blw+HvVC25+7aHwyP2iST0IowuSveSENvMh0zLAIkLtxAiPKnwNKWfs9SCJYKTOUERMzyka66GpjHKbdg2GdiilhDEAkDgaKTUpfFYxbYlj5DcnoBxNaXydjGsE1nD4gOoYbHnuCDBBrRFDdZJqTUqVVUawa2awaAV86Dz/Khmt3Tt61hqxfVjBqVearrIw23pRpoVEUaDypxUu727kpmGZTPhIzIw2I5EfnRMLiDOR4DjXo4+denMcD6Eppg374mAEz55BEHwkHTfMSddhAG9P3sOHGu4MgjRlPMHga0zxtvo9IgGxsC1rkBLWv3RuydBqOEjYV/GXFi2ADcYkI50QgCSSODAfd48NJhzs68zJLRMsNOjEa9dKL9d4T7Y7QtPYZVK3S6kIinMzNwgDUR6UXsLDXFtzdEOVRSNCYRQsnqTJp3uFDFgoDHdgBJ8zuaWt9pGWzIQqkqXBB1Bgyu4HWp+e2eVksP1ZaBrpVUj20s2ts0MpiJBg/eHy860crk0+jhhIII6EEUh2T2e9skuRtlULMZczN/2gDgBV9kWIVmjLnYkCIhQYQZeGldCp72zJ9ZyrVc/thBFtyAQl1ZnbK8229PGPan5rm9t4U3FVcrMpzSFJG4gbdeOwil8btzs2uHZdEfTgGGaOgMg+81fcM3xPpyQZR6mSfqKTt379pQLi96ANXtRn23a2d/Nd+VJ9l9tKJ7x32HhZXL5tZgZZA2011mKbGbx7kx2rtxbSExCqNgN+QA5kwPM1jA2Cqy3xuc7+Z+6OiiFHlXMxlm7fdGAKW1bZjlck7XSs6Zfug8TJFdqarX8c7GdvpaLZw4CxrlOoMiR0nTqTpWOx8WrFnY/aORI+VR8CLzAnfiZoNzBd/ic0/Z2iqlY0uXFJJnmFkDznlXbip3azPpoVdZFXWmkrmY/EZboyiW7tgNN5PhC9ZGvSunVGlZ5TYXwdjIgHmTsNTqYA0AmjGpUosmF8Xi1tjWSTsoEk8TA/OrsYgOoZdiOYMdDFLY1x3iZfjBljwW2fizcANBHWp2ZbhCRJDMxDH4mHAnn/SKb2z9X6w2TWDWjWYqthXNx5Gqq7vxen51RrnfVZmpVfrjUqDANHtnSgCi2/wA6nFRKuK5GCtm3eywdQddYYb94dYmZX1G1dcVuM8boWLwa3VKuJB9weBB4Ec6x2d4V7sgBkgaaBgdnHnr6g0yDQMVbOjrqyzp8yn4k+gI6gUaNVzh2exuEtGUuHOu+UEIuWIEbkmZp6zeDKGUyDt+uB6UWjN476lWDUqRVUnicW+cJbVS2XMSxIULMDYEk7+1bwmJYuyNlJUKZWYIaYEHY6VvEYJXMywMRKkqcp3BPKsYDs5bIISdTOuvkPIVO9c85fX8N0j2tiCqDKYLOq6EAwTrrw04gGKeoOJwaXIziYmNxvuNNweVWtcpbMgfZl0taBJJ1YBj95QxCt6iKbLaVybmMdb+WRlzIoUARkYEAltw0jblXUzUjPG9Z+inZ+PNyQQAYDaToJIKmeIIPQ7is9s9omzalRmdmFu2NNXbRZJ2E/hTVnDqgIVQJ10rlYjDHEuTMJbbKoOodx/qExrH3NP2qneLNnHv052Pl7oKs+GVMxJYasSQSDJJOh408KBhMPkQLMxx5kkk6cNTRxVizc7WTFcbswl2BUHwu2ZydWUgkKROp8Q8o9K7NUBTEvHbGpqqlSa00qpUrFy6BEkCTAkgSeQ50Ar2DRjLKCf1EjY+tFIqzVE0TGTWa0TWSaKDc+L0rFW51NZmudVRNXVZqlQZAolusCt2zr6VmeqJUms3JjSqCSIOo2M1sZw2NV/hPuCJHMTuOopiuVgLL954lIVA6qTElSVyjTeAN+orqUjHG2ztwsJf7q6CWYhi4vSZUOCIujgFMgHl716IGk4t5iPBmbRhpLA8CONYwdwo3dMZgTbY/eTkT8y6DqIPOk6XjOjeJxIRCzbKJPE+gqrGLDMVghgASDGx22JHpUxFoMpUiQeWh01EHzFJdkMzFmadlXUEGQWPISQGAnpV3tm2/UjqzUoN3EKolmCiY1IGvLWiA1W26k1zO2LJYLCs+pGUdRo08CCND1p+yDlE7wJjaY1qMy94psIhbOVGbTXqBAMbTBOtcjtaGuMpknKgQcnZoJC/eOWTPCK62JxGRGaJgTH6286zh8QHnSGWAQYMSJgEaEeVLGeXGXpzO1ce9jM06ZfslIzBoCgA6ghsx3M6V1MBhe7tqm+Uanm27H1JJ9a5d/B/4jESTNu0QpHBnEsRpuA2T1BrtTSNSWNVJqpqFhWlXNSaR7TukKIYouaHcalVg7TzMCeFawF8kMGMlGKZts0Aaxz1oz9d4cJrJNVmrM0aazVzMSjPdKwQpUKWImF1LFZ01kDnp0roTVTS9s2a0DAiss1ZmhYkEqQIJII121qqqzjVY6TtIkESOYncUWaVwWHyjXUmBzIUAACfSfWmJqE38gk6nzqpqTv51kmubSqlSpUFqa0p1pZGb5D7iiB2+Q+4rErQHaNolhLMARlUK0faHYkDf8opzBXM1tTzUfhrQLjFtGtzB01gjh+FaTEECO6YAaACK39RicbunKuaVGL5o/sP61oYscn/lP5VfqNOYnhKWyCHZwztoc0EnNM6bDhXVxeGzroYYHMjfKw2PlwI4gmsi6pM8dpKtMcpijLeHOkY48flnBYrOuohlOV1+Vh+I4g8QaZmudi1g95bIzgQVkRcX5T15Hh5GnEvggagdCRI6HWta2T7QcJcViRqrKJ1ynfOAfY+lM9nCLSDUeEaHmdTRDcU7lfcVBeXmPcVPyxOOXRak0Lvl5j3FQX1OzD3q60JcEgiYkESOHWuXZtkE2bTGBrduDddAAi8A0Ac433Ioty41wxPdpJk5hnb92PgB5zPlR7WRBlWABwFQyboti2EUKogAQBRZpbvxzqd+P0DWtgYzVWag975+xq8/Q+xpomIsK4AadDIgkEEcdKu1bCCFEAfrfiazmPI1WvI02Jnei56skc6DryP0/rVa8j9P602KLNVNAtXy0wDoY1I/rRJbl9RT6g1NZJrILch7/wBqni5D3/tT6guarNWSG6fWhsjfMPQf1p9GIKotQzhz859hQ2w/7bfT+lcwXNUoH+F/bb6f0qU7DS1urqVmKpdz6UU1VSitVKlSgoj8a1FSpRF5ahX8KlSg1lFZI1qVKC1GlZwy6HzNSpT8g0Vhv61KlUUDpW6lSqiNUqVKDCnSqB096lSioTUqVKRAcN97940XjUqVmeLVVmpUrQs0NqlSrAJ6GKupRGRUqVKi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64" name="Picture 16" descr="http://t2.gstatic.com/images?q=tbn:ANd9GcSMVbUPs6wBYDNFVNjMZe8_nc_id6GdIHt5iqaFevAf_F4KSta2L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810000"/>
            <a:ext cx="1981199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Citations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Disease Control and Prevention. (n.d.). When Should You Wash Your Hands. </a:t>
            </a:r>
            <a:r>
              <a:rPr lang="en-US" sz="2400" i="1" dirty="0" smtClean="0"/>
              <a:t>Handwashing: Clean Hands Save Lives</a:t>
            </a:r>
            <a:r>
              <a:rPr lang="en-US" sz="2400" dirty="0" smtClean="0"/>
              <a:t>. Retrieved February 20, 2013, from </a:t>
            </a:r>
            <a:r>
              <a:rPr lang="en-US" sz="2400" dirty="0" smtClean="0">
                <a:hlinkClick r:id="rId2"/>
              </a:rPr>
              <a:t>www.cdc.gov/handwashing/</a:t>
            </a: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Defining the social problem . (n.d.).</a:t>
            </a:r>
            <a:r>
              <a:rPr lang="en-US" sz="2400" i="1" dirty="0" smtClean="0"/>
              <a:t>Project Legal's Public Policy Analyst</a:t>
            </a:r>
            <a:r>
              <a:rPr lang="en-US" sz="2400" dirty="0" smtClean="0"/>
              <a:t>. Retrieved February 12, 2013, from www2.maxwell.syr.edu/plegal/TIPS/select.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Graphic Version . (n.d.). </a:t>
            </a:r>
            <a:r>
              <a:rPr lang="en-US" sz="2400" i="1" dirty="0" smtClean="0"/>
              <a:t>Select the version below you want to use</a:t>
            </a:r>
            <a:r>
              <a:rPr lang="en-US" sz="2400" dirty="0" smtClean="0"/>
              <a:t>. Retrieved March 18, 2013, from </a:t>
            </a:r>
            <a:r>
              <a:rPr lang="en-US" sz="2400" dirty="0" smtClean="0">
                <a:hlinkClick r:id="rId3"/>
              </a:rPr>
              <a:t>http://www2.maxwell.syr.edu/plegal/ppae/p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Analyst (PPA)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Graphic Version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Step 1- Define the Problem </a:t>
            </a:r>
            <a:endParaRPr lang="en-US" dirty="0"/>
          </a:p>
          <a:p>
            <a:pPr>
              <a:buNone/>
            </a:pPr>
            <a:r>
              <a:rPr lang="en-US" dirty="0" smtClean="0"/>
              <a:t>Step 2- Gather the Evidence </a:t>
            </a:r>
          </a:p>
          <a:p>
            <a:pPr>
              <a:buNone/>
            </a:pPr>
            <a:r>
              <a:rPr lang="en-US" dirty="0" smtClean="0"/>
              <a:t>Step 3- Identify the Causes</a:t>
            </a:r>
          </a:p>
          <a:p>
            <a:pPr>
              <a:buNone/>
            </a:pPr>
            <a:r>
              <a:rPr lang="en-US" dirty="0" smtClean="0"/>
              <a:t>Step 4- Evaluate an Existing Policy</a:t>
            </a:r>
          </a:p>
          <a:p>
            <a:pPr>
              <a:buNone/>
            </a:pPr>
            <a:r>
              <a:rPr lang="en-US" dirty="0" smtClean="0"/>
              <a:t>Step 5- Develop Solutions</a:t>
            </a:r>
          </a:p>
          <a:p>
            <a:pPr>
              <a:buNone/>
            </a:pPr>
            <a:r>
              <a:rPr lang="en-US" dirty="0" smtClean="0"/>
              <a:t>Step 6- Select the Best Solution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1: Define the Problem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What is the problem?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Has anyone ever forgotten to wash their hands ?</a:t>
            </a:r>
          </a:p>
          <a:p>
            <a:pPr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  <a:hlinkClick r:id="rId3"/>
              </a:rPr>
              <a:t>Worksheet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736975" cy="275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2: Gather the Evidence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Is this issue relevant? </a:t>
            </a:r>
          </a:p>
          <a:p>
            <a:pPr marL="0" indent="0" algn="ctr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Where is the evidence?</a:t>
            </a:r>
          </a:p>
          <a:p>
            <a:pPr marL="0" indent="0" algn="ctr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  <a:hlinkClick r:id="rId2"/>
              </a:rPr>
              <a:t>Worksheet</a:t>
            </a: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6381"/>
            <a:ext cx="2190750" cy="203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382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Instructional Strategy: Think-Pair-Share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Discuss with your partner…</a:t>
            </a:r>
          </a:p>
          <a:p>
            <a:pPr marL="0" indent="0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Has there been a time when you forgot to wash your hands after using the bathroom?</a:t>
            </a:r>
          </a:p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Where did it take place? 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How did you realize?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50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Reflective Discussion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79848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What did we come up with?</a:t>
            </a: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Student’s thought/response </a:t>
            </a:r>
          </a:p>
          <a:p>
            <a:pPr marL="0" indent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Student’s thought/response </a:t>
            </a:r>
          </a:p>
          <a:p>
            <a:pPr marL="0" indent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Student’s thought/response </a:t>
            </a:r>
          </a:p>
          <a:p>
            <a:pPr marL="0" indent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Student’s thought/response	</a:t>
            </a:r>
          </a:p>
          <a:p>
            <a:pPr marL="0" indent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Student’s thought/response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/>
            <a:endParaRPr lang="en-US" dirty="0"/>
          </a:p>
        </p:txBody>
      </p:sp>
      <p:pic>
        <p:nvPicPr>
          <p:cNvPr id="1026" name="Picture 2" descr="http://www.inclusivedesigntoolkit.com/betterdesign2/newimages/rsz_Thinking__13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57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677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4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4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4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4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3: Identify the Causes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901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Why do we forget to wash our hands?</a:t>
            </a: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Student Questionnaire </a:t>
            </a:r>
          </a:p>
          <a:p>
            <a:pPr marL="0" indent="0" algn="ctr"/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4800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2290" name="Picture 2" descr="http://www.hawaii.edu/malamalama/2004/02/images/c_handwa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505200"/>
            <a:ext cx="2743200" cy="2576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4041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What did we discover…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Students do not wash their hands after the bathroom because…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They are lazy. 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They see other people in the bathroom who do not wash their hands.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 soap dispensers do not have soap.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They do not like the smell of the soap.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They forget because they are in a rush.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Not enough sinks in the bathroom and students to not want to wait in line to wash their hands.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4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Step 4: Evaluating an Existing Policy   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98848" cy="4572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At Home: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Who washes their hands?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When does one wash their hands?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In School: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Who washes their hands?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When does one wash their hands?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44" name="AutoShape 4" descr="http://ts3.mm.bing.net/th?id=H.4818078037246802&amp;pid=1.7&amp;w=198&amp;h=140&amp;c=7&amp;rs=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48" name="Picture 8" descr="http://www.clipart-box.com/zoom/school-building1206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038600"/>
            <a:ext cx="2130425" cy="2130425"/>
          </a:xfrm>
          <a:prstGeom prst="rect">
            <a:avLst/>
          </a:prstGeom>
          <a:noFill/>
        </p:spPr>
      </p:pic>
      <p:pic>
        <p:nvPicPr>
          <p:cNvPr id="10250" name="Picture 10" descr="http://ts1.mm.bing.net/th?id=H.4956268581685156&amp;pid=1.7&amp;w=152&amp;h=140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752600"/>
            <a:ext cx="1828800" cy="1684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4533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3160</TotalTime>
  <Words>568</Words>
  <Application>Microsoft Office PowerPoint</Application>
  <PresentationFormat>On-screen Show (4:3)</PresentationFormat>
  <Paragraphs>132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Hygiene: It’s All in Your Hands</vt:lpstr>
      <vt:lpstr>Public Policy Analyst (PPA)</vt:lpstr>
      <vt:lpstr>Step 1: Define the Problem</vt:lpstr>
      <vt:lpstr>Step 2: Gather the Evidence</vt:lpstr>
      <vt:lpstr>Instructional Strategy: Think-Pair-Share</vt:lpstr>
      <vt:lpstr>Reflective Discussion</vt:lpstr>
      <vt:lpstr>Step 3: Identify the Causes</vt:lpstr>
      <vt:lpstr>What did we discover…</vt:lpstr>
      <vt:lpstr>Step 4: Evaluating an Existing Policy   </vt:lpstr>
      <vt:lpstr>Step 5: Developing Solutions </vt:lpstr>
      <vt:lpstr>Possible Solutions</vt:lpstr>
      <vt:lpstr>Step 6: Select the Best Solution</vt:lpstr>
      <vt:lpstr>Feasibility vs. Effectiveness</vt:lpstr>
      <vt:lpstr>Matrix </vt:lpstr>
      <vt:lpstr>Best Solution…</vt:lpstr>
      <vt:lpstr>Citations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Hygiene: It’s All in Your Hands</dc:title>
  <dc:creator>fsuteam</dc:creator>
  <cp:lastModifiedBy>Joe Montecalvo</cp:lastModifiedBy>
  <cp:revision>97</cp:revision>
  <dcterms:created xsi:type="dcterms:W3CDTF">2013-01-31T18:04:00Z</dcterms:created>
  <dcterms:modified xsi:type="dcterms:W3CDTF">2013-02-25T16:22:09Z</dcterms:modified>
</cp:coreProperties>
</file>