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6600"/>
    <a:srgbClr val="AC0000"/>
    <a:srgbClr val="000000"/>
    <a:srgbClr val="04440C"/>
    <a:srgbClr val="076F13"/>
    <a:srgbClr val="246412"/>
    <a:srgbClr val="146223"/>
    <a:srgbClr val="00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2A6-E5AB-42E4-8F13-1D91DFE71B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7E6-A32F-4495-AEFA-AA5463E79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2A6-E5AB-42E4-8F13-1D91DFE71B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7E6-A32F-4495-AEFA-AA5463E79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2A6-E5AB-42E4-8F13-1D91DFE71B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7E6-A32F-4495-AEFA-AA5463E79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2A6-E5AB-42E4-8F13-1D91DFE71B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7E6-A32F-4495-AEFA-AA5463E79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2A6-E5AB-42E4-8F13-1D91DFE71B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7E6-A32F-4495-AEFA-AA5463E79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2A6-E5AB-42E4-8F13-1D91DFE71B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7E6-A32F-4495-AEFA-AA5463E79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2A6-E5AB-42E4-8F13-1D91DFE71B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7E6-A32F-4495-AEFA-AA5463E79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2A6-E5AB-42E4-8F13-1D91DFE71B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7E6-A32F-4495-AEFA-AA5463E79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2A6-E5AB-42E4-8F13-1D91DFE71B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7E6-A32F-4495-AEFA-AA5463E79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2A6-E5AB-42E4-8F13-1D91DFE71B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7E6-A32F-4495-AEFA-AA5463E79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2A6-E5AB-42E4-8F13-1D91DFE71B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7E6-A32F-4495-AEFA-AA5463E79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452A6-E5AB-42E4-8F13-1D91DFE71B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737E6-A32F-4495-AEFA-AA5463E79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ppae/ppae5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pqQ_mJIU3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iYFWGoioc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 smtClean="0">
                <a:solidFill>
                  <a:srgbClr val="C00000"/>
                </a:solidFill>
                <a:latin typeface="Blue Highway Linocut" pitchFamily="2" charset="0"/>
              </a:rPr>
              <a:t>Expressing yourself effectively and appropriately  </a:t>
            </a:r>
            <a:endParaRPr lang="en-US" sz="5000" b="1" dirty="0">
              <a:solidFill>
                <a:srgbClr val="C00000"/>
              </a:solidFill>
              <a:latin typeface="Blue Highway Linocu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6400800" cy="20574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403 IVDU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Miss </a:t>
            </a:r>
            <a:r>
              <a:rPr lang="en-US" dirty="0" err="1" smtClean="0">
                <a:solidFill>
                  <a:schemeClr val="tx1"/>
                </a:solidFill>
              </a:rPr>
              <a:t>Minsky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expressi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905000"/>
            <a:ext cx="2819400" cy="3581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315200" cy="1447800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en-US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could be a better response next time you feel…</a:t>
            </a:r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1" y="2133600"/>
            <a:ext cx="838200" cy="91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 rot="21152370">
            <a:off x="2698192" y="2387412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Happy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350523">
            <a:off x="1676401" y="3733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FF00"/>
                </a:solidFill>
              </a:rPr>
              <a:t>Angry</a:t>
            </a:r>
            <a:endParaRPr lang="en-US" sz="3200" dirty="0">
              <a:solidFill>
                <a:srgbClr val="00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675447">
            <a:off x="5218196" y="3174017"/>
            <a:ext cx="2129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Frustrated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1" y="3200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Ignored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923234">
            <a:off x="1338518" y="5089875"/>
            <a:ext cx="1457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E7326"/>
                </a:solidFill>
              </a:rPr>
              <a:t>Upset</a:t>
            </a:r>
            <a:endParaRPr lang="en-US" sz="3200" dirty="0">
              <a:solidFill>
                <a:srgbClr val="FE732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1419936">
            <a:off x="6338184" y="41802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Pressured</a:t>
            </a:r>
            <a:endParaRPr lang="en-US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1" y="4114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Rushed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596189">
            <a:off x="6666202" y="5410468"/>
            <a:ext cx="182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Nervous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1" y="5257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</a:rPr>
              <a:t>Scared</a:t>
            </a:r>
            <a:endParaRPr lang="en-US" sz="32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649620">
            <a:off x="4572001" y="21336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Calm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508650">
            <a:off x="4613199" y="5297631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Tired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Hannah\AppData\Local\Microsoft\Windows\Temporary Internet Files\Content.IE5\W03IW4Y5\MC9004404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905000"/>
            <a:ext cx="13684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4478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sz="3400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3400" dirty="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sz="3400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3400" dirty="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sz="3400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3400" dirty="0" smtClean="0">
                <a:solidFill>
                  <a:srgbClr val="000000"/>
                </a:solidFill>
                <a:latin typeface="Comic Sans MS" pitchFamily="66" charset="0"/>
              </a:rPr>
              <a:t>If it wasn’t, how you would do it differently next time? </a:t>
            </a:r>
            <a:endParaRPr lang="en-US" sz="3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562600"/>
            <a:ext cx="64008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Bradley Hand ITC" pitchFamily="66" charset="0"/>
              </a:rPr>
              <a:t>Good Luck!!!!!</a:t>
            </a:r>
            <a:endParaRPr lang="en-US" sz="3600" dirty="0">
              <a:solidFill>
                <a:srgbClr val="FFFF00"/>
              </a:solidFill>
              <a:latin typeface="Bradley Hand ITC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81000"/>
            <a:ext cx="6879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tx2">
                      <a:lumMod val="2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Expressive experiment!</a:t>
            </a:r>
            <a:endParaRPr lang="en-US" sz="5400" b="1" cap="none" spc="0" dirty="0">
              <a:ln w="900" cmpd="sng">
                <a:solidFill>
                  <a:schemeClr val="tx2">
                    <a:lumMod val="25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600200"/>
            <a:ext cx="7391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solidFill>
                  <a:srgbClr val="000000"/>
                </a:solidFill>
                <a:latin typeface="Comic Sans MS" pitchFamily="66" charset="0"/>
              </a:rPr>
              <a:t>For the next week record instances when you express yourself.</a:t>
            </a:r>
            <a:endParaRPr lang="en-US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667000"/>
            <a:ext cx="6629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3400" dirty="0" smtClean="0">
                <a:solidFill>
                  <a:srgbClr val="000000"/>
                </a:solidFill>
                <a:latin typeface="Comic Sans MS" pitchFamily="66" charset="0"/>
              </a:rPr>
              <a:t>Using the handout, note if it was effective and appropriate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  <a:b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</a:br>
            <a:endParaRPr lang="en-US" dirty="0"/>
          </a:p>
        </p:txBody>
      </p:sp>
      <p:pic>
        <p:nvPicPr>
          <p:cNvPr id="7" name="Picture 6" descr="imagesCARQ5G6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39235">
            <a:off x="457134" y="5206833"/>
            <a:ext cx="180975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hlinkClick r:id="rId2"/>
              </a:rPr>
              <a:t>Public Policy Analyst (PPA)</a:t>
            </a:r>
            <a:endParaRPr lang="en-US" dirty="0" smtClean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200" dirty="0" smtClean="0">
                <a:solidFill>
                  <a:srgbClr val="0000FF"/>
                </a:solidFill>
                <a:latin typeface="Comic Sans MS" pitchFamily="66" charset="0"/>
              </a:rPr>
              <a:t>Step #1 What is the problem?!</a:t>
            </a:r>
            <a:endParaRPr lang="en-US" sz="4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762000"/>
            <a:ext cx="6857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5400" b="1" dirty="0" smtClean="0">
                <a:ln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Dealing with problems:</a:t>
            </a:r>
            <a:endParaRPr lang="en-US" sz="5400" b="1" dirty="0">
              <a:ln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What is self expression?</a:t>
            </a:r>
            <a:endParaRPr lang="en-US" b="1" spc="300" dirty="0">
              <a:ln w="1143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15200" cy="1371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AC0000"/>
                </a:solidFill>
              </a:rPr>
              <a:t>‘The expression of one's own personality.’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3429000"/>
            <a:ext cx="75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00B0F0"/>
                </a:solidFill>
              </a:rPr>
              <a:t> ‘Statement of one's individual traits’</a:t>
            </a:r>
            <a:r>
              <a:rPr lang="en-US" sz="3600" b="1" dirty="0" smtClean="0">
                <a:solidFill>
                  <a:srgbClr val="003300"/>
                </a:solidFill>
              </a:rPr>
              <a:t>  </a:t>
            </a:r>
          </a:p>
          <a:p>
            <a:pPr>
              <a:buNone/>
            </a:pPr>
            <a:r>
              <a:rPr lang="en-US" sz="3600" b="1" dirty="0" smtClean="0"/>
              <a:t>	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‘Displaying how one feels’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>
                  <a:solidFill>
                    <a:schemeClr val="bg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are different ways we use to express ourselves?</a:t>
            </a:r>
            <a:endParaRPr lang="en-US" b="1" spc="50" dirty="0">
              <a:ln w="11430">
                <a:solidFill>
                  <a:schemeClr val="bg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2895600" cy="22859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Appearance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AC0000"/>
                </a:solidFill>
              </a:rPr>
              <a:t> Clothes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AC0000"/>
                </a:solidFill>
              </a:rPr>
              <a:t> Hair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AC0000"/>
                </a:solidFill>
              </a:rPr>
              <a:t> Accessories </a:t>
            </a:r>
            <a:endParaRPr lang="en-US" dirty="0">
              <a:solidFill>
                <a:srgbClr val="AC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1752600"/>
            <a:ext cx="327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00FF"/>
                </a:solidFill>
              </a:rPr>
              <a:t> Emotions </a:t>
            </a:r>
            <a:endParaRPr lang="en-US" sz="3200" b="1" dirty="0">
              <a:solidFill>
                <a:srgbClr val="0000FF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 Laugh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 Cry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1148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Actions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rgbClr val="AC0000"/>
                </a:solidFill>
              </a:rPr>
              <a:t> </a:t>
            </a:r>
            <a:r>
              <a:rPr lang="en-US" sz="3200" dirty="0" smtClean="0">
                <a:solidFill>
                  <a:srgbClr val="AC0000"/>
                </a:solidFill>
              </a:rPr>
              <a:t>Hug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rgbClr val="AC0000"/>
                </a:solidFill>
              </a:rPr>
              <a:t> </a:t>
            </a:r>
            <a:r>
              <a:rPr lang="en-US" sz="3200" dirty="0" smtClean="0">
                <a:solidFill>
                  <a:srgbClr val="AC0000"/>
                </a:solidFill>
              </a:rPr>
              <a:t>Hit</a:t>
            </a:r>
            <a:endParaRPr lang="en-US" sz="3200" dirty="0">
              <a:solidFill>
                <a:srgbClr val="AC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4038600"/>
            <a:ext cx="243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Speech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AC0000"/>
                </a:solidFill>
              </a:rPr>
              <a:t> Talk 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AC0000"/>
                </a:solidFill>
              </a:rPr>
              <a:t> Shout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rgbClr val="AC0000"/>
                </a:solidFill>
              </a:rPr>
              <a:t> </a:t>
            </a:r>
            <a:r>
              <a:rPr lang="en-US" sz="3200" dirty="0" smtClean="0">
                <a:solidFill>
                  <a:srgbClr val="AC0000"/>
                </a:solidFill>
              </a:rPr>
              <a:t>Insult</a:t>
            </a:r>
          </a:p>
          <a:p>
            <a:pPr lvl="1"/>
            <a:endParaRPr lang="en-US" sz="3200" dirty="0"/>
          </a:p>
        </p:txBody>
      </p:sp>
      <p:pic>
        <p:nvPicPr>
          <p:cNvPr id="7" name="Picture 6" descr="cool ki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667000"/>
            <a:ext cx="1809750" cy="2524125"/>
          </a:xfrm>
          <a:prstGeom prst="rect">
            <a:avLst/>
          </a:prstGeom>
        </p:spPr>
      </p:pic>
      <p:sp>
        <p:nvSpPr>
          <p:cNvPr id="8" name="TextBox 7">
            <a:hlinkClick r:id="rId3"/>
          </p:cNvPr>
          <p:cNvSpPr txBox="1"/>
          <p:nvPr/>
        </p:nvSpPr>
        <p:spPr>
          <a:xfrm>
            <a:off x="5791200" y="3048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hlinkClick r:id="rId3"/>
              </a:rPr>
              <a:t>Facial Expressions</a:t>
            </a:r>
            <a:r>
              <a:rPr lang="en-US" sz="2800" dirty="0" smtClean="0">
                <a:gradFill>
                  <a:gsLst>
                    <a:gs pos="0">
                      <a:srgbClr val="AC0000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hlinkClick r:id="rId3"/>
              </a:rPr>
              <a:t>!</a:t>
            </a:r>
            <a:endParaRPr lang="en-US" sz="2800" dirty="0">
              <a:gradFill>
                <a:gsLst>
                  <a:gs pos="0">
                    <a:srgbClr val="AC000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6019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hlinkClick r:id="rId4"/>
              </a:rPr>
              <a:t>Voices!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  <a:normAutofit fontScale="90000"/>
          </a:bodyPr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it good to express your feelings?	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8" name="Content Placeholder 7" descr="yes 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524000"/>
            <a:ext cx="2552700" cy="1790700"/>
          </a:xfrm>
        </p:spPr>
      </p:pic>
      <p:sp>
        <p:nvSpPr>
          <p:cNvPr id="9" name="TextBox 8"/>
          <p:cNvSpPr txBox="1"/>
          <p:nvPr/>
        </p:nvSpPr>
        <p:spPr>
          <a:xfrm>
            <a:off x="4724400" y="3810000"/>
            <a:ext cx="4114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4440C"/>
                </a:solidFill>
              </a:rPr>
              <a:t> You can explain yourself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4440C"/>
                </a:solidFill>
              </a:rPr>
              <a:t> People will understand you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>
                <a:solidFill>
                  <a:srgbClr val="04440C"/>
                </a:solidFill>
              </a:rPr>
              <a:t> P</a:t>
            </a:r>
            <a:r>
              <a:rPr lang="en-US" sz="2200" dirty="0" smtClean="0">
                <a:solidFill>
                  <a:srgbClr val="04440C"/>
                </a:solidFill>
              </a:rPr>
              <a:t>eople will respond better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>
                <a:solidFill>
                  <a:srgbClr val="04440C"/>
                </a:solidFill>
              </a:rPr>
              <a:t> </a:t>
            </a:r>
            <a:r>
              <a:rPr lang="en-US" sz="2200" dirty="0" smtClean="0">
                <a:solidFill>
                  <a:srgbClr val="04440C"/>
                </a:solidFill>
              </a:rPr>
              <a:t>You can avoid misunderstandings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>
                <a:solidFill>
                  <a:srgbClr val="04440C"/>
                </a:solidFill>
              </a:rPr>
              <a:t> </a:t>
            </a:r>
            <a:r>
              <a:rPr lang="en-US" sz="2200" dirty="0" smtClean="0">
                <a:solidFill>
                  <a:srgbClr val="04440C"/>
                </a:solidFill>
              </a:rPr>
              <a:t>You will probably feel better!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3810000"/>
            <a:ext cx="3200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FF"/>
                </a:solidFill>
              </a:rPr>
              <a:t> It’s private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No one cares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It doesn’t help anything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It comes out wrong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I don’t want to!</a:t>
            </a:r>
            <a:endParaRPr lang="en-US" sz="2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3306763"/>
          </a:xfrm>
        </p:spPr>
        <p:txBody>
          <a:bodyPr>
            <a:scene3d>
              <a:camera prst="perspectiveHeroicExtremeRightFacing"/>
              <a:lightRig rig="threePt" dir="t"/>
            </a:scene3d>
          </a:bodyPr>
          <a:lstStyle/>
          <a:p>
            <a:pPr algn="ctr">
              <a:buNone/>
            </a:pP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opperplate Gothic Bold" pitchFamily="34" charset="0"/>
              </a:rPr>
              <a:t>WHAT HAPPENS IF WE DON’T EXPRESS OUR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opperplate Gothic Bold" pitchFamily="34" charset="0"/>
              </a:rPr>
              <a:t>FEELINGS well?!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Copperplate Gothic Bold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8768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could have a problem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on our hands!!!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 descr="frustrat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75137">
            <a:off x="6979606" y="4716567"/>
            <a:ext cx="1905000" cy="1876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609600"/>
            <a:ext cx="7749621" cy="132343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pperplate Gothic Bold" pitchFamily="34" charset="0"/>
              </a:rPr>
              <a:t>WHAT HAPPENS IF WE DON’T </a:t>
            </a:r>
          </a:p>
          <a:p>
            <a:pPr algn="ctr"/>
            <a:r>
              <a:rPr lang="en-US" sz="4000" b="1" cap="all" spc="0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pperplate Gothic Bold" pitchFamily="34" charset="0"/>
              </a:rPr>
              <a:t>EXPRESS OUR FEELINGS?!</a:t>
            </a:r>
            <a:endParaRPr lang="en-US" sz="4000" b="1" cap="all" spc="0" dirty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How do you express yourself when you’re feeling…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38200" cy="914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Sad</a:t>
            </a:r>
          </a:p>
        </p:txBody>
      </p:sp>
      <p:sp>
        <p:nvSpPr>
          <p:cNvPr id="4" name="TextBox 3"/>
          <p:cNvSpPr txBox="1"/>
          <p:nvPr/>
        </p:nvSpPr>
        <p:spPr>
          <a:xfrm rot="21152370">
            <a:off x="2012391" y="2235012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Happy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350523">
            <a:off x="990600" y="3581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FF00"/>
                </a:solidFill>
              </a:rPr>
              <a:t>Angry</a:t>
            </a:r>
            <a:endParaRPr lang="en-US" sz="3200" dirty="0">
              <a:solidFill>
                <a:srgbClr val="00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675447">
            <a:off x="4532395" y="3021617"/>
            <a:ext cx="2129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Frustrated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3048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Ignored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923234">
            <a:off x="652717" y="4937475"/>
            <a:ext cx="1457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E7326"/>
                </a:solidFill>
              </a:rPr>
              <a:t>Upset</a:t>
            </a:r>
            <a:endParaRPr lang="en-US" sz="3200" dirty="0">
              <a:solidFill>
                <a:srgbClr val="FE732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1419936">
            <a:off x="5652383" y="40278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Pressured</a:t>
            </a:r>
            <a:endParaRPr lang="en-US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3962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Rushed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20099782">
            <a:off x="5814806" y="2023708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00"/>
                </a:solidFill>
              </a:rPr>
              <a:t>Controlled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596189">
            <a:off x="5980401" y="5258068"/>
            <a:ext cx="182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Nervous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8400" y="5105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</a:rPr>
              <a:t>Scared</a:t>
            </a:r>
            <a:endParaRPr lang="en-US" sz="32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649620">
            <a:off x="3886200" y="19812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Calm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508650">
            <a:off x="3927398" y="5145231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Tired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5867400"/>
            <a:ext cx="7010400" cy="769441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pPr algn="ctr"/>
            <a:r>
              <a:rPr lang="en-US" sz="4400" b="1" dirty="0" smtClean="0">
                <a:ln w="1905">
                  <a:solidFill>
                    <a:srgbClr val="FF0000"/>
                  </a:solidFill>
                </a:ln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Is it effective?</a:t>
            </a:r>
            <a:endParaRPr lang="en-US" sz="4400" b="1" dirty="0">
              <a:ln w="1905">
                <a:solidFill>
                  <a:srgbClr val="FF0000"/>
                </a:solidFill>
              </a:ln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990600"/>
            <a:ext cx="6553200" cy="1524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rgbClr val="0000FF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Problem:</a:t>
            </a:r>
            <a:endParaRPr lang="en-US" sz="5400" b="1" cap="all" spc="0" dirty="0">
              <a:ln w="9000" cmpd="sng">
                <a:solidFill>
                  <a:srgbClr val="0000FF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6576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800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We need to improve the way we communicate!</a:t>
            </a:r>
            <a:endParaRPr lang="en-US" sz="4800" dirty="0">
              <a:ln>
                <a:solidFill>
                  <a:schemeClr val="bg1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What could be a better way of expressing yourself in most situations so that people respond to you appropriately?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4419600"/>
            <a:ext cx="2286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FF"/>
                </a:solidFill>
                <a:latin typeface="Constantia" pitchFamily="18" charset="0"/>
              </a:rPr>
              <a:t> Voice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Volume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 Tone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 Word choice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 Polite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 Calm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44196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FF"/>
                </a:solidFill>
                <a:latin typeface="Constantia" pitchFamily="18" charset="0"/>
              </a:rPr>
              <a:t> Body Language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 Eye Contact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 Facial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 Face towards person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 Sitting </a:t>
            </a:r>
            <a:r>
              <a:rPr lang="en-US" dirty="0" err="1" smtClean="0">
                <a:solidFill>
                  <a:srgbClr val="FFFF00"/>
                </a:solidFill>
              </a:rPr>
              <a:t>vs</a:t>
            </a:r>
            <a:r>
              <a:rPr lang="en-US" dirty="0" smtClean="0">
                <a:solidFill>
                  <a:srgbClr val="FFFF00"/>
                </a:solidFill>
              </a:rPr>
              <a:t> Standing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191000"/>
            <a:ext cx="220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nstantia" pitchFamily="18" charset="0"/>
              </a:rPr>
              <a:t>How to approach the person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 Face to face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 Letter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 Phone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 Teacher/adult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3124200"/>
            <a:ext cx="6742295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Think before you act!!!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323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Expressing yourself effectively and appropriately  </vt:lpstr>
      <vt:lpstr>PowerPoint Presentation</vt:lpstr>
      <vt:lpstr>What is self expression?</vt:lpstr>
      <vt:lpstr>What are different ways we use to express ourselves?</vt:lpstr>
      <vt:lpstr>Is it good to express your feelings? </vt:lpstr>
      <vt:lpstr>PowerPoint Presentation</vt:lpstr>
      <vt:lpstr>How do you express yourself when you’re feeling…</vt:lpstr>
      <vt:lpstr>PowerPoint Presentation</vt:lpstr>
      <vt:lpstr>What could be a better way of expressing yourself in most situations so that people respond to you appropriately?</vt:lpstr>
      <vt:lpstr>PowerPoint Presentation</vt:lpstr>
      <vt:lpstr>   If it wasn’t, how you would do it differently next time?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yourself appropriately</dc:title>
  <dc:creator>fsuteam</dc:creator>
  <cp:lastModifiedBy>Joe Montecalvo</cp:lastModifiedBy>
  <cp:revision>49</cp:revision>
  <dcterms:created xsi:type="dcterms:W3CDTF">2013-01-31T18:03:39Z</dcterms:created>
  <dcterms:modified xsi:type="dcterms:W3CDTF">2013-02-22T16:57:55Z</dcterms:modified>
</cp:coreProperties>
</file>