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7" r:id="rId3"/>
    <p:sldId id="259" r:id="rId4"/>
    <p:sldId id="257" r:id="rId5"/>
    <p:sldId id="258" r:id="rId6"/>
    <p:sldId id="263" r:id="rId7"/>
    <p:sldId id="260" r:id="rId8"/>
    <p:sldId id="266" r:id="rId9"/>
    <p:sldId id="262" r:id="rId10"/>
    <p:sldId id="261"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84" y="-6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D69496-1B3F-443F-A675-43E260A20B76}" type="datetimeFigureOut">
              <a:rPr lang="en-US" smtClean="0"/>
              <a:t>4/10/2013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781197-7B78-4C50-8E07-D2DD042B13DC}" type="slidenum">
              <a:rPr lang="en-US" smtClean="0"/>
              <a:t>‹#›</a:t>
            </a:fld>
            <a:endParaRPr lang="en-US"/>
          </a:p>
        </p:txBody>
      </p:sp>
    </p:spTree>
    <p:extLst>
      <p:ext uri="{BB962C8B-B14F-4D97-AF65-F5344CB8AC3E}">
        <p14:creationId xmlns:p14="http://schemas.microsoft.com/office/powerpoint/2010/main" val="3084973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781197-7B78-4C50-8E07-D2DD042B13DC}"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781197-7B78-4C50-8E07-D2DD042B13DC}"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A5F619-FEC5-4078-BBEA-4D9CEE54AE00}"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672EF-AF0B-4727-98D2-EE5737D8354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A5F619-FEC5-4078-BBEA-4D9CEE54AE00}"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672EF-AF0B-4727-98D2-EE5737D835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A5F619-FEC5-4078-BBEA-4D9CEE54AE00}"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672EF-AF0B-4727-98D2-EE5737D835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A5F619-FEC5-4078-BBEA-4D9CEE54AE00}"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672EF-AF0B-4727-98D2-EE5737D835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A5F619-FEC5-4078-BBEA-4D9CEE54AE00}"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672EF-AF0B-4727-98D2-EE5737D8354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A5F619-FEC5-4078-BBEA-4D9CEE54AE00}" type="datetimeFigureOut">
              <a:rPr lang="en-US" smtClean="0"/>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672EF-AF0B-4727-98D2-EE5737D8354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A5F619-FEC5-4078-BBEA-4D9CEE54AE00}" type="datetimeFigureOut">
              <a:rPr lang="en-US" smtClean="0"/>
              <a:t>4/10/2013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7672EF-AF0B-4727-98D2-EE5737D8354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A5F619-FEC5-4078-BBEA-4D9CEE54AE00}" type="datetimeFigureOut">
              <a:rPr lang="en-US" smtClean="0"/>
              <a:t>4/10/2013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7672EF-AF0B-4727-98D2-EE5737D835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5F619-FEC5-4078-BBEA-4D9CEE54AE00}" type="datetimeFigureOut">
              <a:rPr lang="en-US" smtClean="0"/>
              <a:t>4/10/2013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7672EF-AF0B-4727-98D2-EE5737D835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A5F619-FEC5-4078-BBEA-4D9CEE54AE00}" type="datetimeFigureOut">
              <a:rPr lang="en-US" smtClean="0"/>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672EF-AF0B-4727-98D2-EE5737D8354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A5F619-FEC5-4078-BBEA-4D9CEE54AE00}" type="datetimeFigureOut">
              <a:rPr lang="en-US" smtClean="0"/>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672EF-AF0B-4727-98D2-EE5737D8354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A5F619-FEC5-4078-BBEA-4D9CEE54AE00}" type="datetimeFigureOut">
              <a:rPr lang="en-US" smtClean="0"/>
              <a:t>4/10/2013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7672EF-AF0B-4727-98D2-EE5737D8354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hildrenshospital.org/az/Site1653/mainpageS1653P0.html" TargetMode="External"/><Relationship Id="rId2" Type="http://schemas.openxmlformats.org/officeDocument/2006/relationships/hyperlink" Target="http://www.childrenshospital.org/az/Site1268/mainpageS1268P0.html" TargetMode="External"/><Relationship Id="rId1" Type="http://schemas.openxmlformats.org/officeDocument/2006/relationships/slideLayout" Target="../slideLayouts/slideLayout5.xml"/><Relationship Id="rId4" Type="http://schemas.openxmlformats.org/officeDocument/2006/relationships/hyperlink" Target="http://www.childrenshospital.org/az/Site3147/mainpageS3147P0.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2.maxwell.syr.edu/plegal/TIPS/welcome.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ullyingstatistics.org/content/bullying-harassment.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safe.org/outreach/media/media_cyber_bullyi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543800" cy="2898775"/>
          </a:xfrm>
          <a:solidFill>
            <a:srgbClr val="FFC000"/>
          </a:solidFill>
          <a:ln>
            <a:solidFill>
              <a:schemeClr val="accent1"/>
            </a:solidFill>
          </a:ln>
        </p:spPr>
        <p:txBody>
          <a:bodyPr>
            <a:normAutofit fontScale="90000"/>
          </a:bodyPr>
          <a:lstStyle/>
          <a:p>
            <a:r>
              <a:rPr lang="en-US" dirty="0" smtClean="0"/>
              <a:t>1.Our Multicultural Community</a:t>
            </a:r>
            <a:br>
              <a:rPr lang="en-US" dirty="0" smtClean="0"/>
            </a:br>
            <a:r>
              <a:rPr lang="en-US" sz="2700" dirty="0" smtClean="0"/>
              <a:t>All for One and One for All</a:t>
            </a:r>
            <a:r>
              <a:rPr lang="en-US" dirty="0" smtClean="0"/>
              <a:t/>
            </a:r>
            <a:br>
              <a:rPr lang="en-US" dirty="0" smtClean="0"/>
            </a:br>
            <a:r>
              <a:rPr lang="en-US" dirty="0" smtClean="0"/>
              <a:t>Students Against Bullying</a:t>
            </a:r>
            <a:br>
              <a:rPr lang="en-US" dirty="0" smtClean="0"/>
            </a:br>
            <a:r>
              <a:rPr lang="en-US" dirty="0" smtClean="0"/>
              <a:t>How Can I Make a Difference?</a:t>
            </a:r>
            <a:br>
              <a:rPr lang="en-US" dirty="0" smtClean="0"/>
            </a:br>
            <a:endParaRPr lang="en-US" dirty="0"/>
          </a:p>
        </p:txBody>
      </p:sp>
      <p:sp>
        <p:nvSpPr>
          <p:cNvPr id="4" name="Subtitle 3"/>
          <p:cNvSpPr>
            <a:spLocks noGrp="1"/>
          </p:cNvSpPr>
          <p:nvPr>
            <p:ph type="subTitle" idx="1"/>
          </p:nvPr>
        </p:nvSpPr>
        <p:spPr/>
        <p:txBody>
          <a:bodyPr/>
          <a:lstStyle/>
          <a:p>
            <a:r>
              <a:rPr lang="en-US" dirty="0" smtClean="0"/>
              <a:t>T. Helms</a:t>
            </a:r>
          </a:p>
          <a:p>
            <a:r>
              <a:rPr lang="en-US" dirty="0" smtClean="0"/>
              <a:t>JHS 62 </a:t>
            </a:r>
            <a:r>
              <a:rPr lang="en-US" dirty="0" err="1" smtClean="0"/>
              <a:t>Ditmas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pPr algn="l"/>
            <a:r>
              <a:rPr lang="en-US" dirty="0" smtClean="0"/>
              <a:t>How some young people are helping</a:t>
            </a:r>
            <a:endParaRPr lang="en-US" dirty="0"/>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a:solidFill>
            <a:srgbClr val="92D050"/>
          </a:solidFill>
        </p:spPr>
        <p:txBody>
          <a:bodyPr>
            <a:normAutofit fontScale="40000" lnSpcReduction="20000"/>
          </a:bodyPr>
          <a:lstStyle/>
          <a:p>
            <a:pPr fontAlgn="t"/>
            <a:r>
              <a:rPr lang="en-US" b="1" i="1" cap="all" dirty="0"/>
              <a:t>The best thing I can do is to always be there for someone, and not just when they're having a problem, so they know that I'm their friend and they can talk to me.</a:t>
            </a:r>
          </a:p>
          <a:p>
            <a:pPr fontAlgn="base"/>
            <a:r>
              <a:rPr lang="en-US" b="1" cap="all" dirty="0"/>
              <a:t>ANDRES, A HIGH SCHOOL STUDENT AND PEER LEADER IN A BOSTON YOUTH SUICIDE PREVENTION PROGRAM STARTED BY BOSTON CHILDREN'S HOSPITAL</a:t>
            </a:r>
            <a:endParaRPr lang="en-US" dirty="0"/>
          </a:p>
          <a:p>
            <a:pPr fontAlgn="base"/>
            <a:r>
              <a:rPr lang="en-US" dirty="0"/>
              <a:t>Throughout the past few years, the tragedy of youth suicide has become both a frequent front-page headline and a necessary topic of conversation for every family.</a:t>
            </a:r>
            <a:br>
              <a:rPr lang="en-US" dirty="0"/>
            </a:br>
            <a:r>
              <a:rPr lang="en-US" dirty="0"/>
              <a:t/>
            </a:r>
            <a:br>
              <a:rPr lang="en-US" dirty="0"/>
            </a:br>
            <a:r>
              <a:rPr lang="en-US" dirty="0"/>
              <a:t>While suicide is more common in the late teen and early adulthood years—it’s the third-leading cause of death among 15- to 24-year-olds in the United States—suicide is also a threat for younger children. In fact, suicide is the fourth-leading cause of death in children between age 10 and 14; in recent years, national news coverage has reported children as young as 7 attempting suicide. </a:t>
            </a:r>
          </a:p>
          <a:p>
            <a:pPr fontAlgn="base"/>
            <a:r>
              <a:rPr lang="en-US" dirty="0"/>
              <a:t>Here’s what you need to know about youth suicide:</a:t>
            </a:r>
          </a:p>
          <a:p>
            <a:pPr fontAlgn="base"/>
            <a:r>
              <a:rPr lang="en-US" dirty="0"/>
              <a:t>Between 12 and 25 percent of children and adolescents have thoughts of suicide at some point.</a:t>
            </a:r>
          </a:p>
          <a:p>
            <a:pPr fontAlgn="base"/>
            <a:r>
              <a:rPr lang="en-US" dirty="0"/>
              <a:t>Behaviors and statements should always be treated with the utmost seriousness—and immediate action.</a:t>
            </a:r>
          </a:p>
          <a:p>
            <a:pPr fontAlgn="base"/>
            <a:r>
              <a:rPr lang="en-US" dirty="0"/>
              <a:t>For every completed suicide among young people, there are as many as 100 suicide attempts.</a:t>
            </a:r>
          </a:p>
          <a:p>
            <a:pPr fontAlgn="base"/>
            <a:r>
              <a:rPr lang="en-US" dirty="0"/>
              <a:t>While a suicide attempt may represent a genuine desire to die, it often is a desperate child’s request for help.</a:t>
            </a:r>
          </a:p>
          <a:p>
            <a:pPr fontAlgn="base"/>
            <a:r>
              <a:rPr lang="en-US" dirty="0" smtClean="0"/>
              <a:t> </a:t>
            </a:r>
            <a:endParaRPr lang="en-US" dirty="0"/>
          </a:p>
          <a:p>
            <a:pPr fontAlgn="base">
              <a:buNone/>
            </a:pPr>
            <a:endParaRPr lang="en-US" dirty="0"/>
          </a:p>
          <a:p>
            <a:endParaRPr lang="en-US" dirty="0"/>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a:solidFill>
            <a:srgbClr val="92D050"/>
          </a:solidFill>
        </p:spPr>
        <p:txBody>
          <a:bodyPr>
            <a:normAutofit fontScale="47500" lnSpcReduction="20000"/>
          </a:bodyPr>
          <a:lstStyle/>
          <a:p>
            <a:pPr fontAlgn="base">
              <a:buNone/>
            </a:pPr>
            <a:endParaRPr lang="en-US" dirty="0" smtClean="0"/>
          </a:p>
          <a:p>
            <a:pPr fontAlgn="base"/>
            <a:r>
              <a:rPr lang="en-US" dirty="0" smtClean="0"/>
              <a:t>For every completed suicide among young people, there are as many as 100 suicide attempts.</a:t>
            </a:r>
          </a:p>
          <a:p>
            <a:pPr fontAlgn="base"/>
            <a:r>
              <a:rPr lang="en-US" dirty="0" smtClean="0"/>
              <a:t>While a suicide attempt may represent a genuine desire to die, it often is a desperate child’s request for help.</a:t>
            </a:r>
          </a:p>
          <a:p>
            <a:pPr fontAlgn="base"/>
            <a:r>
              <a:rPr lang="en-US" dirty="0" smtClean="0"/>
              <a:t>Children and adolescents often consider suicide because they feel so overwhelmed and hopeless that they can’t imagine things getting better.</a:t>
            </a:r>
          </a:p>
          <a:p>
            <a:pPr fontAlgn="base"/>
            <a:r>
              <a:rPr lang="en-US" dirty="0" smtClean="0"/>
              <a:t>Children of both genders and all ages, backgrounds and cultures are at risk for developing suicidal thinking and behavior.</a:t>
            </a:r>
          </a:p>
          <a:p>
            <a:pPr fontAlgn="base"/>
            <a:r>
              <a:rPr lang="en-US" dirty="0" smtClean="0"/>
              <a:t>Social isolation (lack of being plugged in with peers, activities, groups) is a major risk factor.</a:t>
            </a:r>
          </a:p>
          <a:p>
            <a:pPr fontAlgn="base"/>
            <a:r>
              <a:rPr lang="en-US" dirty="0" smtClean="0"/>
              <a:t>While boys are more likely to complete suicide than girls, girls are more likely to attempt suicide—and to tell others that they have either made an attempt, or are feeling suicidal.</a:t>
            </a:r>
          </a:p>
          <a:p>
            <a:pPr fontAlgn="base"/>
            <a:r>
              <a:rPr lang="en-US" dirty="0" smtClean="0"/>
              <a:t>The most prevalent risk factors for youth suicide are:</a:t>
            </a:r>
          </a:p>
          <a:p>
            <a:pPr fontAlgn="base"/>
            <a:r>
              <a:rPr lang="en-US" b="1" dirty="0" smtClean="0">
                <a:hlinkClick r:id="rId2"/>
              </a:rPr>
              <a:t>depression</a:t>
            </a:r>
            <a:endParaRPr lang="en-US" dirty="0" smtClean="0"/>
          </a:p>
          <a:p>
            <a:pPr fontAlgn="base"/>
            <a:r>
              <a:rPr lang="en-US" b="1" dirty="0" smtClean="0">
                <a:hlinkClick r:id="rId3"/>
              </a:rPr>
              <a:t>substance abuse</a:t>
            </a:r>
            <a:endParaRPr lang="en-US" dirty="0" smtClean="0"/>
          </a:p>
          <a:p>
            <a:pPr fontAlgn="base"/>
            <a:r>
              <a:rPr lang="en-US" b="1" dirty="0" smtClean="0">
                <a:hlinkClick r:id="rId4"/>
              </a:rPr>
              <a:t>problems with disruptive or aggressive behaviors  </a:t>
            </a:r>
            <a:endParaRPr lang="en-US" dirty="0" smtClean="0"/>
          </a:p>
          <a:p>
            <a:endParaRPr lang="en-US" dirty="0" smtClean="0"/>
          </a:p>
          <a:p>
            <a:endParaRPr lang="en-US" dirty="0"/>
          </a:p>
        </p:txBody>
      </p:sp>
      <p:sp>
        <p:nvSpPr>
          <p:cNvPr id="7" name="TextBox 6"/>
          <p:cNvSpPr txBox="1"/>
          <p:nvPr/>
        </p:nvSpPr>
        <p:spPr>
          <a:xfrm>
            <a:off x="2667000" y="6330956"/>
            <a:ext cx="4494051" cy="369332"/>
          </a:xfrm>
          <a:prstGeom prst="rect">
            <a:avLst/>
          </a:prstGeom>
          <a:noFill/>
        </p:spPr>
        <p:txBody>
          <a:bodyPr wrap="none" rtlCol="0">
            <a:spAutoFit/>
          </a:bodyPr>
          <a:lstStyle/>
          <a:p>
            <a:r>
              <a:rPr lang="en-US" b="1" dirty="0" smtClean="0"/>
              <a:t>Step 4 of the PPA:  Examine an Existing Policy</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a:solidFill>
            <a:srgbClr val="FFC000"/>
          </a:solidFill>
        </p:spPr>
        <p:txBody>
          <a:bodyPr>
            <a:normAutofit/>
          </a:bodyPr>
          <a:lstStyle/>
          <a:p>
            <a:pPr algn="l"/>
            <a:r>
              <a:rPr lang="en-US" dirty="0" smtClean="0"/>
              <a:t>Write Argumentative Essay </a:t>
            </a:r>
            <a:br>
              <a:rPr lang="en-US" dirty="0" smtClean="0"/>
            </a:br>
            <a:r>
              <a:rPr lang="en-US" dirty="0" smtClean="0"/>
              <a:t/>
            </a:r>
            <a:br>
              <a:rPr lang="en-US" dirty="0" smtClean="0"/>
            </a:br>
            <a:r>
              <a:rPr lang="en-US" sz="3600" dirty="0" smtClean="0"/>
              <a:t>Bully Free! Why it is Unacceptable and what I can do about it.</a:t>
            </a:r>
            <a:br>
              <a:rPr lang="en-US" sz="3600" dirty="0" smtClean="0"/>
            </a:br>
            <a:r>
              <a:rPr lang="en-US" sz="3600" dirty="0"/>
              <a:t/>
            </a:r>
            <a:br>
              <a:rPr lang="en-US" sz="3600" dirty="0"/>
            </a:br>
            <a:r>
              <a:rPr lang="en-US" sz="3600" dirty="0" smtClean="0"/>
              <a:t/>
            </a:r>
            <a:br>
              <a:rPr lang="en-US" sz="3600" dirty="0" smtClean="0"/>
            </a:br>
            <a:endParaRPr lang="en-US" sz="3600" dirty="0"/>
          </a:p>
        </p:txBody>
      </p:sp>
      <p:sp>
        <p:nvSpPr>
          <p:cNvPr id="3" name="TextBox 2"/>
          <p:cNvSpPr txBox="1"/>
          <p:nvPr/>
        </p:nvSpPr>
        <p:spPr>
          <a:xfrm>
            <a:off x="2667000" y="6330956"/>
            <a:ext cx="4243021" cy="369332"/>
          </a:xfrm>
          <a:prstGeom prst="rect">
            <a:avLst/>
          </a:prstGeom>
          <a:noFill/>
        </p:spPr>
        <p:txBody>
          <a:bodyPr wrap="none" rtlCol="0">
            <a:spAutoFit/>
          </a:bodyPr>
          <a:lstStyle/>
          <a:p>
            <a:r>
              <a:rPr lang="en-US" b="1" dirty="0" smtClean="0"/>
              <a:t>Step 5 of the PPA:  Develop New Solutions</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fontScale="90000"/>
          </a:bodyPr>
          <a:lstStyle/>
          <a:p>
            <a:r>
              <a:rPr lang="en-US" dirty="0" smtClean="0"/>
              <a:t>Steps of the Public Policy Analyst (</a:t>
            </a:r>
            <a:r>
              <a:rPr lang="en-US" dirty="0" smtClean="0">
                <a:hlinkClick r:id="rId2"/>
              </a:rPr>
              <a:t>PPA</a:t>
            </a:r>
            <a:r>
              <a:rPr lang="en-US" dirty="0" smtClean="0"/>
              <a:t>)</a:t>
            </a:r>
            <a:endParaRPr lang="en-US" dirty="0"/>
          </a:p>
        </p:txBody>
      </p:sp>
      <p:sp>
        <p:nvSpPr>
          <p:cNvPr id="3" name="Content Placeholder 2"/>
          <p:cNvSpPr>
            <a:spLocks noGrp="1"/>
          </p:cNvSpPr>
          <p:nvPr>
            <p:ph idx="1"/>
          </p:nvPr>
        </p:nvSpPr>
        <p:spPr>
          <a:solidFill>
            <a:schemeClr val="accent3">
              <a:lumMod val="40000"/>
              <a:lumOff val="60000"/>
            </a:schemeClr>
          </a:solidFill>
        </p:spPr>
        <p:txBody>
          <a:bodyPr/>
          <a:lstStyle/>
          <a:p>
            <a:r>
              <a:rPr lang="en-US" dirty="0" smtClean="0"/>
              <a:t>Define the Problem</a:t>
            </a:r>
          </a:p>
          <a:p>
            <a:r>
              <a:rPr lang="en-US" dirty="0" smtClean="0"/>
              <a:t>Gather the Evidence</a:t>
            </a:r>
          </a:p>
          <a:p>
            <a:r>
              <a:rPr lang="en-US" dirty="0" smtClean="0"/>
              <a:t>Identify the Causes</a:t>
            </a:r>
          </a:p>
          <a:p>
            <a:r>
              <a:rPr lang="en-US" dirty="0" smtClean="0"/>
              <a:t>Examine an Existing Policy</a:t>
            </a:r>
          </a:p>
          <a:p>
            <a:r>
              <a:rPr lang="en-US" dirty="0" smtClean="0"/>
              <a:t>Develop New Solutions</a:t>
            </a:r>
          </a:p>
          <a:p>
            <a:r>
              <a:rPr lang="en-US" dirty="0" smtClean="0"/>
              <a:t>Select the Best Solution</a:t>
            </a:r>
            <a:endParaRPr lang="en-US" dirty="0"/>
          </a:p>
        </p:txBody>
      </p:sp>
    </p:spTree>
    <p:extLst>
      <p:ext uri="{BB962C8B-B14F-4D97-AF65-F5344CB8AC3E}">
        <p14:creationId xmlns:p14="http://schemas.microsoft.com/office/powerpoint/2010/main" val="1757214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a:ln>
            <a:solidFill>
              <a:schemeClr val="accent1"/>
            </a:solidFill>
          </a:ln>
        </p:spPr>
        <p:txBody>
          <a:bodyPr>
            <a:normAutofit fontScale="90000"/>
          </a:bodyPr>
          <a:lstStyle/>
          <a:p>
            <a:r>
              <a:rPr lang="en-US" b="1" dirty="0" smtClean="0"/>
              <a:t>2.What is the problem?</a:t>
            </a:r>
            <a:br>
              <a:rPr lang="en-US" b="1" dirty="0" smtClean="0"/>
            </a:br>
            <a:endParaRPr lang="en-US" dirty="0"/>
          </a:p>
        </p:txBody>
      </p:sp>
      <p:sp>
        <p:nvSpPr>
          <p:cNvPr id="3" name="Content Placeholder 2"/>
          <p:cNvSpPr>
            <a:spLocks noGrp="1"/>
          </p:cNvSpPr>
          <p:nvPr>
            <p:ph idx="1"/>
          </p:nvPr>
        </p:nvSpPr>
        <p:spPr>
          <a:solidFill>
            <a:srgbClr val="00B0F0"/>
          </a:solidFill>
        </p:spPr>
        <p:txBody>
          <a:bodyPr/>
          <a:lstStyle/>
          <a:p>
            <a:pPr>
              <a:buNone/>
            </a:pPr>
            <a:endParaRPr lang="en-US" sz="4600" b="1" dirty="0" smtClean="0"/>
          </a:p>
          <a:p>
            <a:r>
              <a:rPr lang="en-US" dirty="0" smtClean="0"/>
              <a:t>Laughing at someone, making people feel uncomfortable, intimidating, excluding, ostracizing , teasing , name calling, – are all forms of bullying that happen every day.</a:t>
            </a:r>
          </a:p>
          <a:p>
            <a:endParaRPr lang="en-US" dirty="0"/>
          </a:p>
        </p:txBody>
      </p:sp>
      <p:sp>
        <p:nvSpPr>
          <p:cNvPr id="4" name="TextBox 3"/>
          <p:cNvSpPr txBox="1"/>
          <p:nvPr/>
        </p:nvSpPr>
        <p:spPr>
          <a:xfrm>
            <a:off x="2667000" y="6330956"/>
            <a:ext cx="3856633" cy="369332"/>
          </a:xfrm>
          <a:prstGeom prst="rect">
            <a:avLst/>
          </a:prstGeom>
          <a:noFill/>
        </p:spPr>
        <p:txBody>
          <a:bodyPr wrap="none" rtlCol="0">
            <a:spAutoFit/>
          </a:bodyPr>
          <a:lstStyle/>
          <a:p>
            <a:r>
              <a:rPr lang="en-US" b="1" dirty="0" smtClean="0"/>
              <a:t>Step 1 of the PPA:  Define the Problem</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solidFill>
            <a:srgbClr val="00B050"/>
          </a:solidFill>
        </p:spPr>
        <p:txBody>
          <a:bodyPr/>
          <a:lstStyle/>
          <a:p>
            <a:pPr algn="l"/>
            <a:r>
              <a:rPr lang="en-US" dirty="0" smtClean="0"/>
              <a:t>3.Evidence/Proof</a:t>
            </a:r>
            <a:endParaRPr lang="en-US" dirty="0"/>
          </a:p>
        </p:txBody>
      </p:sp>
      <p:sp>
        <p:nvSpPr>
          <p:cNvPr id="3" name="Content Placeholder 2"/>
          <p:cNvSpPr>
            <a:spLocks noGrp="1"/>
          </p:cNvSpPr>
          <p:nvPr>
            <p:ph idx="1"/>
          </p:nvPr>
        </p:nvSpPr>
        <p:spPr>
          <a:xfrm>
            <a:off x="533400" y="1524000"/>
            <a:ext cx="8153400" cy="4525963"/>
          </a:xfrm>
          <a:solidFill>
            <a:srgbClr val="00B050"/>
          </a:solidFill>
        </p:spPr>
        <p:txBody>
          <a:bodyPr>
            <a:normAutofit fontScale="70000" lnSpcReduction="20000"/>
          </a:bodyPr>
          <a:lstStyle/>
          <a:p>
            <a:r>
              <a:rPr lang="en-US" b="1" dirty="0">
                <a:hlinkClick r:id="rId2"/>
              </a:rPr>
              <a:t>B</a:t>
            </a:r>
            <a:r>
              <a:rPr lang="en-US" b="1" dirty="0" smtClean="0">
                <a:hlinkClick r:id="rId2"/>
              </a:rPr>
              <a:t>ullying </a:t>
            </a:r>
            <a:r>
              <a:rPr lang="en-US" b="1" dirty="0">
                <a:hlinkClick r:id="rId2"/>
              </a:rPr>
              <a:t>statistics</a:t>
            </a:r>
            <a:r>
              <a:rPr lang="en-US" b="1" dirty="0" smtClean="0"/>
              <a:t>:</a:t>
            </a:r>
          </a:p>
          <a:p>
            <a:pPr>
              <a:buNone/>
            </a:pPr>
            <a:r>
              <a:rPr lang="en-US" dirty="0" smtClean="0">
                <a:hlinkClick r:id="rId2"/>
              </a:rPr>
              <a:t>http://bullyingstatistics.org/content/bullying-harassment.html</a:t>
            </a:r>
            <a:endParaRPr lang="en-US" dirty="0"/>
          </a:p>
          <a:p>
            <a:r>
              <a:rPr lang="en-US" dirty="0"/>
              <a:t>Over half, about 56 percent, of all students have witnesses a bullying crime take place while at school.</a:t>
            </a:r>
          </a:p>
          <a:p>
            <a:r>
              <a:rPr lang="en-US" dirty="0"/>
              <a:t>A reported 15 percent of all students who don't show up for school report it to being out of fear of being bullied while at school.</a:t>
            </a:r>
          </a:p>
          <a:p>
            <a:r>
              <a:rPr lang="en-US" dirty="0"/>
              <a:t>There are about 71 percent of students that report bullying as an on-going problem.</a:t>
            </a:r>
          </a:p>
          <a:p>
            <a:r>
              <a:rPr lang="en-US" dirty="0" smtClean="0"/>
              <a:t>About </a:t>
            </a:r>
            <a:r>
              <a:rPr lang="en-US" dirty="0"/>
              <a:t>one out of every 10 students drops out or changes schools because of repeated bullying.</a:t>
            </a:r>
          </a:p>
          <a:p>
            <a:r>
              <a:rPr lang="en-US" dirty="0"/>
              <a:t>One out of every 20 students has seen a student with a gun at school.</a:t>
            </a:r>
          </a:p>
          <a:p>
            <a:endParaRPr lang="en-US" dirty="0"/>
          </a:p>
        </p:txBody>
      </p:sp>
      <p:sp>
        <p:nvSpPr>
          <p:cNvPr id="4" name="TextBox 3"/>
          <p:cNvSpPr txBox="1"/>
          <p:nvPr/>
        </p:nvSpPr>
        <p:spPr>
          <a:xfrm>
            <a:off x="2667000" y="6330956"/>
            <a:ext cx="3925177" cy="369332"/>
          </a:xfrm>
          <a:prstGeom prst="rect">
            <a:avLst/>
          </a:prstGeom>
          <a:noFill/>
        </p:spPr>
        <p:txBody>
          <a:bodyPr wrap="none" rtlCol="0">
            <a:spAutoFit/>
          </a:bodyPr>
          <a:lstStyle/>
          <a:p>
            <a:r>
              <a:rPr lang="en-US" b="1" dirty="0" smtClean="0"/>
              <a:t>Step 2 of the PPA:  Gather the Evidence</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tx2">
              <a:lumMod val="20000"/>
              <a:lumOff val="80000"/>
            </a:schemeClr>
          </a:solidFill>
        </p:spPr>
        <p:txBody>
          <a:bodyPr>
            <a:normAutofit fontScale="85000" lnSpcReduction="20000"/>
          </a:bodyPr>
          <a:lstStyle/>
          <a:p>
            <a:r>
              <a:rPr lang="en-US" dirty="0" smtClean="0"/>
              <a:t>Some of the top years for bullying include 4th through 8th graders in which 90 percent were reported as victims of some kind of bullying.</a:t>
            </a:r>
          </a:p>
          <a:p>
            <a:r>
              <a:rPr lang="en-US" dirty="0" smtClean="0"/>
              <a:t>Other recent bullying statistics reveal that 54 percent of students reported that witnessing physical abuse at home can lead to violence in school. </a:t>
            </a:r>
          </a:p>
          <a:p>
            <a:r>
              <a:rPr lang="en-US" dirty="0" smtClean="0"/>
              <a:t>Among students of all ages, homicide perpetrators were found to be twice as likely as homicide victims to have been bullied previously by their peers.</a:t>
            </a:r>
          </a:p>
          <a:p>
            <a:r>
              <a:rPr lang="en-US" dirty="0" smtClean="0"/>
              <a:t>There are about 282,000 students that are reportedly attacked in high schools throughout the nation each month. </a:t>
            </a:r>
          </a:p>
          <a:p>
            <a:endParaRPr lang="en-US" dirty="0"/>
          </a:p>
        </p:txBody>
      </p:sp>
      <p:sp>
        <p:nvSpPr>
          <p:cNvPr id="2" name="Title 1"/>
          <p:cNvSpPr>
            <a:spLocks noGrp="1"/>
          </p:cNvSpPr>
          <p:nvPr>
            <p:ph type="title"/>
          </p:nvPr>
        </p:nvSpPr>
        <p:spPr>
          <a:solidFill>
            <a:schemeClr val="tx2">
              <a:lumMod val="20000"/>
              <a:lumOff val="80000"/>
            </a:schemeClr>
          </a:solidFill>
        </p:spPr>
        <p:txBody>
          <a:bodyPr/>
          <a:lstStyle/>
          <a:p>
            <a:pPr algn="l"/>
            <a:r>
              <a:rPr lang="en-US" dirty="0" smtClean="0"/>
              <a:t>4.Evidence/Proof</a:t>
            </a:r>
            <a:endParaRPr lang="en-US" dirty="0"/>
          </a:p>
        </p:txBody>
      </p:sp>
      <p:sp>
        <p:nvSpPr>
          <p:cNvPr id="4" name="TextBox 3"/>
          <p:cNvSpPr txBox="1"/>
          <p:nvPr/>
        </p:nvSpPr>
        <p:spPr>
          <a:xfrm>
            <a:off x="2667000" y="6330956"/>
            <a:ext cx="3925177" cy="369332"/>
          </a:xfrm>
          <a:prstGeom prst="rect">
            <a:avLst/>
          </a:prstGeom>
          <a:noFill/>
        </p:spPr>
        <p:txBody>
          <a:bodyPr wrap="none" rtlCol="0">
            <a:spAutoFit/>
          </a:bodyPr>
          <a:lstStyle/>
          <a:p>
            <a:r>
              <a:rPr lang="en-US" b="1" dirty="0" smtClean="0"/>
              <a:t>Step 2 of the PPA:  Gather the Evidence</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normAutofit fontScale="90000"/>
          </a:bodyPr>
          <a:lstStyle/>
          <a:p>
            <a:pPr algn="l"/>
            <a:r>
              <a:rPr lang="en-US" dirty="0" smtClean="0"/>
              <a:t>Analyze graphs to gather more information</a:t>
            </a:r>
            <a:endParaRPr lang="en-US" dirty="0"/>
          </a:p>
        </p:txBody>
      </p:sp>
      <p:sp>
        <p:nvSpPr>
          <p:cNvPr id="3" name="Content Placeholder 2"/>
          <p:cNvSpPr>
            <a:spLocks noGrp="1"/>
          </p:cNvSpPr>
          <p:nvPr>
            <p:ph idx="1"/>
          </p:nvPr>
        </p:nvSpPr>
        <p:spPr>
          <a:solidFill>
            <a:schemeClr val="accent2">
              <a:lumMod val="40000"/>
              <a:lumOff val="60000"/>
            </a:schemeClr>
          </a:solidFill>
        </p:spPr>
        <p:txBody>
          <a:bodyPr/>
          <a:lstStyle/>
          <a:p>
            <a:r>
              <a:rPr lang="en-US" dirty="0" smtClean="0">
                <a:hlinkClick r:id="rId2"/>
              </a:rPr>
              <a:t>http://www.isafe.org/outreach/media/media_cyber_bullying</a:t>
            </a:r>
            <a:endParaRPr lang="en-US" dirty="0" smtClean="0"/>
          </a:p>
          <a:p>
            <a:r>
              <a:rPr lang="en-US" dirty="0" smtClean="0"/>
              <a:t>What does graph one show?</a:t>
            </a:r>
          </a:p>
          <a:p>
            <a:r>
              <a:rPr lang="en-US" dirty="0" smtClean="0"/>
              <a:t>What does the second graph reflect?</a:t>
            </a:r>
          </a:p>
          <a:p>
            <a:endParaRPr lang="en-US" dirty="0"/>
          </a:p>
        </p:txBody>
      </p:sp>
      <p:sp>
        <p:nvSpPr>
          <p:cNvPr id="4" name="TextBox 3"/>
          <p:cNvSpPr txBox="1"/>
          <p:nvPr/>
        </p:nvSpPr>
        <p:spPr>
          <a:xfrm>
            <a:off x="2667000" y="6330956"/>
            <a:ext cx="3925177" cy="369332"/>
          </a:xfrm>
          <a:prstGeom prst="rect">
            <a:avLst/>
          </a:prstGeom>
          <a:noFill/>
        </p:spPr>
        <p:txBody>
          <a:bodyPr wrap="none" rtlCol="0">
            <a:spAutoFit/>
          </a:bodyPr>
          <a:lstStyle/>
          <a:p>
            <a:r>
              <a:rPr lang="en-US" b="1" dirty="0" smtClean="0"/>
              <a:t>Step 2 of the PPA:  Gather the Evidence</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pPr algn="l"/>
            <a:r>
              <a:rPr lang="en-US" dirty="0" smtClean="0"/>
              <a:t>5. Evidence from fiction text</a:t>
            </a:r>
            <a:endParaRPr lang="en-US" dirty="0"/>
          </a:p>
        </p:txBody>
      </p:sp>
      <p:sp>
        <p:nvSpPr>
          <p:cNvPr id="3" name="Content Placeholder 2"/>
          <p:cNvSpPr>
            <a:spLocks noGrp="1"/>
          </p:cNvSpPr>
          <p:nvPr>
            <p:ph idx="1"/>
          </p:nvPr>
        </p:nvSpPr>
        <p:spPr>
          <a:solidFill>
            <a:schemeClr val="accent3">
              <a:lumMod val="40000"/>
              <a:lumOff val="60000"/>
            </a:schemeClr>
          </a:solidFill>
        </p:spPr>
        <p:txBody>
          <a:bodyPr/>
          <a:lstStyle/>
          <a:p>
            <a:r>
              <a:rPr lang="en-US" dirty="0" smtClean="0"/>
              <a:t>As you read Wings, make a list of instances when </a:t>
            </a:r>
            <a:r>
              <a:rPr lang="en-US" dirty="0" err="1" smtClean="0"/>
              <a:t>Ikarus</a:t>
            </a:r>
            <a:r>
              <a:rPr lang="en-US" dirty="0" smtClean="0"/>
              <a:t> experienced bullying</a:t>
            </a:r>
          </a:p>
          <a:p>
            <a:r>
              <a:rPr lang="en-US" dirty="0" smtClean="0"/>
              <a:t>In groups , fill out graphic organizers</a:t>
            </a:r>
          </a:p>
          <a:p>
            <a:r>
              <a:rPr lang="en-US" dirty="0" smtClean="0"/>
              <a:t>Decide how  abusive were some of the behaviors against </a:t>
            </a:r>
            <a:r>
              <a:rPr lang="en-US" dirty="0" err="1" smtClean="0"/>
              <a:t>Ikarus</a:t>
            </a:r>
            <a:r>
              <a:rPr lang="en-US" dirty="0" smtClean="0"/>
              <a:t>? Label them using numbers 1,2,3,4,5 – 1 being the lightest and 5 being the worst.</a:t>
            </a:r>
          </a:p>
          <a:p>
            <a:endParaRPr lang="en-US" dirty="0"/>
          </a:p>
        </p:txBody>
      </p:sp>
      <p:sp>
        <p:nvSpPr>
          <p:cNvPr id="4" name="TextBox 3"/>
          <p:cNvSpPr txBox="1"/>
          <p:nvPr/>
        </p:nvSpPr>
        <p:spPr>
          <a:xfrm>
            <a:off x="2667000" y="6330956"/>
            <a:ext cx="3925177" cy="369332"/>
          </a:xfrm>
          <a:prstGeom prst="rect">
            <a:avLst/>
          </a:prstGeom>
          <a:noFill/>
        </p:spPr>
        <p:txBody>
          <a:bodyPr wrap="none" rtlCol="0">
            <a:spAutoFit/>
          </a:bodyPr>
          <a:lstStyle/>
          <a:p>
            <a:r>
              <a:rPr lang="en-US" b="1" dirty="0" smtClean="0"/>
              <a:t>Step 2 of the PPA:  Gather the Evidence</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pPr algn="l"/>
            <a:r>
              <a:rPr lang="en-US" dirty="0" smtClean="0"/>
              <a:t>Extreme effects of bullying : suicide</a:t>
            </a:r>
            <a:endParaRPr lang="en-US" dirty="0"/>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a:solidFill>
            <a:schemeClr val="accent6">
              <a:lumMod val="20000"/>
              <a:lumOff val="80000"/>
            </a:schemeClr>
          </a:solidFill>
          <a:ln>
            <a:solidFill>
              <a:schemeClr val="accent5">
                <a:lumMod val="20000"/>
                <a:lumOff val="80000"/>
              </a:schemeClr>
            </a:solidFill>
          </a:ln>
        </p:spPr>
        <p:txBody>
          <a:bodyPr>
            <a:normAutofit fontScale="70000" lnSpcReduction="20000"/>
          </a:bodyPr>
          <a:lstStyle/>
          <a:p>
            <a:pPr fontAlgn="base"/>
            <a:r>
              <a:rPr lang="en-US" dirty="0" smtClean="0"/>
              <a:t>Throughout the past few years, the tragedy of youth suicide has become both a frequent front-page headline and a necessary topic of conversation for every family.</a:t>
            </a:r>
            <a:br>
              <a:rPr lang="en-US" dirty="0" smtClean="0"/>
            </a:br>
            <a:r>
              <a:rPr lang="en-US" dirty="0" smtClean="0"/>
              <a:t/>
            </a:r>
            <a:br>
              <a:rPr lang="en-US" dirty="0" smtClean="0"/>
            </a:br>
            <a:r>
              <a:rPr lang="en-US" dirty="0" smtClean="0"/>
              <a:t>While suicide is more common in the late teen and early adulthood years—it’s the third-leading cause of death among 15- to 24-year-olds in the United States—suicide is also a threat for younger children. In fact, suicide is the fourth-leading cause of death in children between age 10 and 14; in recent years, national news coverage has reported children as young as 7 attempting suicide. </a:t>
            </a:r>
          </a:p>
          <a:p>
            <a:pPr fontAlgn="base">
              <a:buNone/>
            </a:pPr>
            <a:r>
              <a:rPr lang="en-US" dirty="0" smtClean="0"/>
              <a:t> </a:t>
            </a:r>
          </a:p>
          <a:p>
            <a:pPr fontAlgn="base">
              <a:buNone/>
            </a:pPr>
            <a:endParaRPr lang="en-US" dirty="0" smtClean="0"/>
          </a:p>
          <a:p>
            <a:endParaRPr lang="en-US" dirty="0" smtClean="0"/>
          </a:p>
          <a:p>
            <a:endParaRPr lang="en-US" dirty="0"/>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a:solidFill>
            <a:schemeClr val="accent6">
              <a:lumMod val="20000"/>
              <a:lumOff val="80000"/>
            </a:schemeClr>
          </a:solidFill>
        </p:spPr>
        <p:txBody>
          <a:bodyPr>
            <a:normAutofit fontScale="70000" lnSpcReduction="20000"/>
          </a:bodyPr>
          <a:lstStyle/>
          <a:p>
            <a:pPr fontAlgn="base"/>
            <a:r>
              <a:rPr lang="en-US" dirty="0" smtClean="0"/>
              <a:t>Here’s what you need to know about youth suicide:</a:t>
            </a:r>
          </a:p>
          <a:p>
            <a:pPr fontAlgn="base"/>
            <a:r>
              <a:rPr lang="en-US" dirty="0" smtClean="0"/>
              <a:t>Between 12 and 25 percent of children and adolescents have thoughts of suicide at some point.</a:t>
            </a:r>
          </a:p>
          <a:p>
            <a:pPr fontAlgn="base"/>
            <a:r>
              <a:rPr lang="en-US" dirty="0" smtClean="0"/>
              <a:t>Behaviors and statements should always be treated with the utmost seriousness—and immediate action.</a:t>
            </a:r>
          </a:p>
          <a:p>
            <a:pPr fontAlgn="base"/>
            <a:r>
              <a:rPr lang="en-US" dirty="0" smtClean="0"/>
              <a:t>For every completed suicide among young people, there are as many as 100 suicide attempts.</a:t>
            </a:r>
          </a:p>
          <a:p>
            <a:pPr fontAlgn="base"/>
            <a:r>
              <a:rPr lang="en-US" dirty="0" smtClean="0"/>
              <a:t>While a suicide attempt may represent a genuine desire to die, it often is a desperate child’s request for help.</a:t>
            </a:r>
          </a:p>
          <a:p>
            <a:pPr fontAlgn="base"/>
            <a:r>
              <a:rPr lang="en-US" dirty="0" smtClean="0"/>
              <a:t> </a:t>
            </a:r>
          </a:p>
          <a:p>
            <a:pPr fontAlgn="base">
              <a:buNone/>
            </a:pPr>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solidFill>
            <a:schemeClr val="accent6">
              <a:lumMod val="40000"/>
              <a:lumOff val="60000"/>
            </a:schemeClr>
          </a:solidFill>
        </p:spPr>
        <p:txBody>
          <a:bodyPr>
            <a:normAutofit/>
          </a:bodyPr>
          <a:lstStyle/>
          <a:p>
            <a:pPr algn="l"/>
            <a:r>
              <a:rPr lang="en-US" dirty="0" smtClean="0"/>
              <a:t>Scientific Evidence</a:t>
            </a:r>
            <a:endParaRPr lang="en-US" dirty="0"/>
          </a:p>
        </p:txBody>
      </p:sp>
      <p:sp>
        <p:nvSpPr>
          <p:cNvPr id="8" name="Content Placeholder 7"/>
          <p:cNvSpPr>
            <a:spLocks noGrp="1"/>
          </p:cNvSpPr>
          <p:nvPr>
            <p:ph idx="1"/>
          </p:nvPr>
        </p:nvSpPr>
        <p:spPr>
          <a:solidFill>
            <a:schemeClr val="accent6">
              <a:lumMod val="40000"/>
              <a:lumOff val="60000"/>
            </a:schemeClr>
          </a:solidFill>
        </p:spPr>
        <p:txBody>
          <a:bodyPr>
            <a:normAutofit fontScale="62500" lnSpcReduction="20000"/>
          </a:bodyPr>
          <a:lstStyle/>
          <a:p>
            <a:pPr fontAlgn="base"/>
            <a:r>
              <a:rPr lang="en-US" dirty="0" smtClean="0"/>
              <a:t>While suicide is more common in the late teen and early adulthood years—it’s the third-leading cause of death among 15- to 24-year-olds in the United States—suicide is also a threat for younger children. In fact, suicide is the fourth-leading cause of death in children between age 10 and 14; in recent years, national news coverage has reported children as young as 7 attempting suicide. </a:t>
            </a:r>
          </a:p>
          <a:p>
            <a:pPr fontAlgn="base"/>
            <a:r>
              <a:rPr lang="en-US" dirty="0" smtClean="0"/>
              <a:t>Here’s what you need to know about youth suicide:</a:t>
            </a:r>
          </a:p>
          <a:p>
            <a:pPr fontAlgn="base"/>
            <a:r>
              <a:rPr lang="en-US" dirty="0" smtClean="0"/>
              <a:t>Between 12 and 25 percent of children and adolescents have thoughts of suicide at some point.</a:t>
            </a:r>
          </a:p>
          <a:p>
            <a:pPr fontAlgn="base"/>
            <a:r>
              <a:rPr lang="en-US" dirty="0" smtClean="0"/>
              <a:t>Behaviors and statements should always be treated with the utmost seriousness—and immediate action.</a:t>
            </a:r>
          </a:p>
          <a:p>
            <a:pPr fontAlgn="base"/>
            <a:r>
              <a:rPr lang="en-US" dirty="0" smtClean="0"/>
              <a:t>For every completed suicide among young people, there are as many as 100 suicide attempts.</a:t>
            </a:r>
          </a:p>
          <a:p>
            <a:pPr fontAlgn="base"/>
            <a:r>
              <a:rPr lang="en-US" dirty="0" smtClean="0"/>
              <a:t>While a suicide attempt may represent a genuine desire to die, it often is a desperate child’s request for help.</a:t>
            </a:r>
          </a:p>
          <a:p>
            <a:pPr fontAlgn="base">
              <a:buNone/>
            </a:pPr>
            <a:r>
              <a:rPr lang="en-US" dirty="0" smtClean="0"/>
              <a:t> </a:t>
            </a:r>
          </a:p>
          <a:p>
            <a:endParaRPr lang="en-US" dirty="0"/>
          </a:p>
        </p:txBody>
      </p:sp>
      <p:sp>
        <p:nvSpPr>
          <p:cNvPr id="4" name="TextBox 3"/>
          <p:cNvSpPr txBox="1"/>
          <p:nvPr/>
        </p:nvSpPr>
        <p:spPr>
          <a:xfrm>
            <a:off x="2667000" y="6330956"/>
            <a:ext cx="3925177" cy="369332"/>
          </a:xfrm>
          <a:prstGeom prst="rect">
            <a:avLst/>
          </a:prstGeom>
          <a:noFill/>
        </p:spPr>
        <p:txBody>
          <a:bodyPr wrap="none" rtlCol="0">
            <a:spAutoFit/>
          </a:bodyPr>
          <a:lstStyle/>
          <a:p>
            <a:r>
              <a:rPr lang="en-US" b="1" dirty="0" smtClean="0"/>
              <a:t>Step 2 of the PPA:  Gather the Evidence</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758</Words>
  <Application>Microsoft Office PowerPoint</Application>
  <PresentationFormat>On-screen Show (4:3)</PresentationFormat>
  <Paragraphs>85</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1.Our Multicultural Community All for One and One for All Students Against Bullying How Can I Make a Difference? </vt:lpstr>
      <vt:lpstr>Steps of the Public Policy Analyst (PPA)</vt:lpstr>
      <vt:lpstr>2.What is the problem? </vt:lpstr>
      <vt:lpstr>3.Evidence/Proof</vt:lpstr>
      <vt:lpstr>4.Evidence/Proof</vt:lpstr>
      <vt:lpstr>Analyze graphs to gather more information</vt:lpstr>
      <vt:lpstr>5. Evidence from fiction text</vt:lpstr>
      <vt:lpstr>Extreme effects of bullying : suicide</vt:lpstr>
      <vt:lpstr>Scientific Evidence</vt:lpstr>
      <vt:lpstr>How some young people are helping</vt:lpstr>
      <vt:lpstr>Write Argumentative Essay   Bully Free! Why it is Unacceptable and what I can do about it.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Multicultural Community Students Against Bullying</dc:title>
  <dc:creator>fsuteam</dc:creator>
  <cp:lastModifiedBy>Joe Montecalvo</cp:lastModifiedBy>
  <cp:revision>20</cp:revision>
  <dcterms:created xsi:type="dcterms:W3CDTF">2013-01-31T18:01:42Z</dcterms:created>
  <dcterms:modified xsi:type="dcterms:W3CDTF">2013-04-10T15:16:43Z</dcterms:modified>
</cp:coreProperties>
</file>