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6" r:id="rId2"/>
    <p:sldId id="299" r:id="rId3"/>
    <p:sldId id="300" r:id="rId4"/>
    <p:sldId id="301" r:id="rId5"/>
    <p:sldId id="302" r:id="rId6"/>
    <p:sldId id="303" r:id="rId7"/>
    <p:sldId id="261" r:id="rId8"/>
    <p:sldId id="266" r:id="rId9"/>
    <p:sldId id="265" r:id="rId10"/>
    <p:sldId id="263" r:id="rId11"/>
    <p:sldId id="264" r:id="rId12"/>
    <p:sldId id="279" r:id="rId13"/>
    <p:sldId id="276" r:id="rId14"/>
    <p:sldId id="285" r:id="rId15"/>
    <p:sldId id="284" r:id="rId16"/>
    <p:sldId id="281" r:id="rId17"/>
    <p:sldId id="282" r:id="rId18"/>
    <p:sldId id="283" r:id="rId19"/>
    <p:sldId id="269" r:id="rId20"/>
    <p:sldId id="304" r:id="rId21"/>
    <p:sldId id="305" r:id="rId22"/>
    <p:sldId id="306" r:id="rId23"/>
    <p:sldId id="295" r:id="rId24"/>
  </p:sldIdLst>
  <p:sldSz cx="9144000" cy="6858000" type="screen4x3"/>
  <p:notesSz cx="6980238"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74" autoAdjust="0"/>
    <p:restoredTop sz="94660"/>
  </p:normalViewPr>
  <p:slideViewPr>
    <p:cSldViewPr>
      <p:cViewPr varScale="1">
        <p:scale>
          <a:sx n="109" d="100"/>
          <a:sy n="109" d="100"/>
        </p:scale>
        <p:origin x="-4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463" y="0"/>
            <a:ext cx="3024187" cy="457200"/>
          </a:xfrm>
          <a:prstGeom prst="rect">
            <a:avLst/>
          </a:prstGeom>
        </p:spPr>
        <p:txBody>
          <a:bodyPr vert="horz" lIns="91440" tIns="45720" rIns="91440" bIns="45720" rtlCol="0"/>
          <a:lstStyle>
            <a:lvl1pPr algn="r">
              <a:defRPr sz="1200"/>
            </a:lvl1pPr>
          </a:lstStyle>
          <a:p>
            <a:fld id="{41463607-4CA0-45A0-A267-46246E7062C4}" type="datetimeFigureOut">
              <a:rPr lang="en-US" smtClean="0"/>
              <a:pPr/>
              <a:t>5/3/2013</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343400"/>
            <a:ext cx="5583238"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463" y="8685213"/>
            <a:ext cx="3024187" cy="457200"/>
          </a:xfrm>
          <a:prstGeom prst="rect">
            <a:avLst/>
          </a:prstGeom>
        </p:spPr>
        <p:txBody>
          <a:bodyPr vert="horz" lIns="91440" tIns="45720" rIns="91440" bIns="45720" rtlCol="0" anchor="b"/>
          <a:lstStyle>
            <a:lvl1pPr algn="r">
              <a:defRPr sz="1200"/>
            </a:lvl1pPr>
          </a:lstStyle>
          <a:p>
            <a:fld id="{4C7F94A5-2D71-419E-9F27-324DE5AE10F4}" type="slidenum">
              <a:rPr lang="en-US" smtClean="0"/>
              <a:pPr/>
              <a:t>‹#›</a:t>
            </a:fld>
            <a:endParaRPr lang="en-US"/>
          </a:p>
        </p:txBody>
      </p:sp>
    </p:spTree>
    <p:extLst>
      <p:ext uri="{BB962C8B-B14F-4D97-AF65-F5344CB8AC3E}">
        <p14:creationId xmlns:p14="http://schemas.microsoft.com/office/powerpoint/2010/main" val="393666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F94A5-2D71-419E-9F27-324DE5AE10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4C40EE-D6A8-485B-B3A6-1545E50B49A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D51144-55E7-4AB2-891F-F6FE339B90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EA02E-D960-405A-84D7-2D0A90945B8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BDEB4-766D-4466-B07E-0D3A7F4CDAB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F3046-4AED-49CE-A735-EF4A9BDAFB6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EFE45-FEBD-404A-9923-C3CB564815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F92AD7-4F5F-424A-81BA-C7C0F40CD64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FCF8BC-73F8-4732-8D3F-FFE9922E5A4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96200D0-F071-4323-AC68-65F798857D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501231-50B7-4BE9-99A4-990F230729F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C64F8-DEEB-4482-B6B5-1992F28B196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E70683F-B8CF-4507-BB25-A26453AD3CE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istorymatters.gmu.edu/d/505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rare-posters.com/3436.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memory.loc.gov/service/pnp/cph/3g10000/3g10000/3g10600/3g10662r.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historymatters.gmu.edu/d/4970/"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www.rootsweb.com/~neburt/bcww1/bcww1p30.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historymatters.gmu.edu/d/4970/"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harrisoncountyky.us/ww1/images/image_of_i_want_you_poster_by_jm_flagg.jp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firstworldwar.com/posters/images/pp_us_59.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firstworldwar.com/posters/images/pp_us_09.jp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2.maxwell.syr.edu/plegal/ppa/worksheet4us.doc"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rberlin.com" TargetMode="External"/><Relationship Id="rId7" Type="http://schemas.openxmlformats.org/officeDocument/2006/relationships/hyperlink" Target="http://www.propagandacritic.com/articles/ww1.cpi.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histclo.com/essay/war/ww1/cou/us/w1cus-mob.html" TargetMode="External"/><Relationship Id="rId5" Type="http://schemas.openxmlformats.org/officeDocument/2006/relationships/hyperlink" Target="http://en.m.wikipedia.org/wiki/Committee_on_Public_Information" TargetMode="External"/><Relationship Id="rId4" Type="http://schemas.openxmlformats.org/officeDocument/2006/relationships/hyperlink" Target="http://westerncivguides.umwblogs.org/2011/11/30/advertising-and-ww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2.maxwell.syr.edu/plegal/ppa/worksheet2us.do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2.maxwell.syr.edu/plegal/ppa/worksheet3us.doc"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Liberty_bond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en.wikipedia.org/wiki/Image:LibertyBond-WinsorMcCay.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historymatters.gmu.edu/d/5052"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mtClean="0"/>
              <a:t>Preparing For War	</a:t>
            </a:r>
          </a:p>
        </p:txBody>
      </p:sp>
      <p:sp>
        <p:nvSpPr>
          <p:cNvPr id="2051" name="Subtitle 2"/>
          <p:cNvSpPr>
            <a:spLocks noGrp="1"/>
          </p:cNvSpPr>
          <p:nvPr>
            <p:ph type="subTitle" idx="1"/>
          </p:nvPr>
        </p:nvSpPr>
        <p:spPr/>
        <p:txBody>
          <a:bodyPr/>
          <a:lstStyle/>
          <a:p>
            <a:r>
              <a:rPr lang="en-US" smtClean="0"/>
              <a:t>Michael Downes</a:t>
            </a:r>
          </a:p>
          <a:p>
            <a:r>
              <a:rPr lang="en-US" smtClean="0"/>
              <a:t>I.S. 62</a:t>
            </a:r>
          </a:p>
          <a:p>
            <a:r>
              <a:rPr lang="en-US" smtClean="0"/>
              <a:t>The Ditmas Educational Complex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515938"/>
            <a:ext cx="9144000" cy="6342062"/>
          </a:xfrm>
          <a:prstGeom prst="rect">
            <a:avLst/>
          </a:prstGeom>
          <a:noFill/>
          <a:ln w="9525">
            <a:noFill/>
            <a:miter lim="800000"/>
            <a:headEnd/>
            <a:tailEnd/>
          </a:ln>
        </p:spPr>
        <p:txBody>
          <a:bodyPr>
            <a:spAutoFit/>
          </a:bodyPr>
          <a:lstStyle/>
          <a:p>
            <a:r>
              <a:rPr lang="en-US" sz="2800">
                <a:latin typeface="Times New Roman" pitchFamily="18" charset="0"/>
              </a:rPr>
              <a:t>The cartoonist has here an opportunity to show graphically just what the bond quota of his local community will purchase.</a:t>
            </a:r>
          </a:p>
          <a:p>
            <a:pPr>
              <a:lnSpc>
                <a:spcPct val="115000"/>
              </a:lnSpc>
            </a:pPr>
            <a:r>
              <a:rPr lang="en-US" sz="2800" b="1">
                <a:solidFill>
                  <a:schemeClr val="accent2"/>
                </a:solidFill>
              </a:rPr>
              <a:t>A $50 bond will buy:</a:t>
            </a:r>
          </a:p>
          <a:p>
            <a:pPr>
              <a:lnSpc>
                <a:spcPct val="115000"/>
              </a:lnSpc>
              <a:buFontTx/>
              <a:buChar char="•"/>
            </a:pPr>
            <a:r>
              <a:rPr lang="en-US" sz="2800">
                <a:latin typeface="Times New Roman" pitchFamily="18" charset="0"/>
              </a:rPr>
              <a:t> 14 rifle grenades.</a:t>
            </a:r>
          </a:p>
          <a:p>
            <a:pPr>
              <a:lnSpc>
                <a:spcPct val="115000"/>
              </a:lnSpc>
              <a:buFontTx/>
              <a:buChar char="•"/>
            </a:pPr>
            <a:r>
              <a:rPr lang="en-US" sz="2800">
                <a:latin typeface="Times New Roman" pitchFamily="18" charset="0"/>
              </a:rPr>
              <a:t> 160 first-aid packages to dress wounds.</a:t>
            </a:r>
          </a:p>
          <a:p>
            <a:pPr>
              <a:lnSpc>
                <a:spcPct val="115000"/>
              </a:lnSpc>
              <a:buFontTx/>
              <a:buChar char="•"/>
            </a:pPr>
            <a:r>
              <a:rPr lang="en-US" sz="2800">
                <a:latin typeface="Times New Roman" pitchFamily="18" charset="0"/>
              </a:rPr>
              <a:t> Truck knives for an entire rifle company.</a:t>
            </a:r>
          </a:p>
          <a:p>
            <a:pPr>
              <a:lnSpc>
                <a:spcPct val="115000"/>
              </a:lnSpc>
            </a:pPr>
            <a:r>
              <a:rPr lang="en-US" sz="2800" b="1">
                <a:solidFill>
                  <a:schemeClr val="accent2"/>
                </a:solidFill>
              </a:rPr>
              <a:t>A $100 bond will:</a:t>
            </a:r>
          </a:p>
          <a:p>
            <a:pPr>
              <a:lnSpc>
                <a:spcPct val="115000"/>
              </a:lnSpc>
              <a:buFontTx/>
              <a:buChar char="•"/>
            </a:pPr>
            <a:r>
              <a:rPr lang="en-US" sz="2800">
                <a:latin typeface="Times New Roman" pitchFamily="18" charset="0"/>
              </a:rPr>
              <a:t> Clothe a soldier.</a:t>
            </a:r>
          </a:p>
          <a:p>
            <a:pPr>
              <a:lnSpc>
                <a:spcPct val="115000"/>
              </a:lnSpc>
              <a:buFontTx/>
              <a:buChar char="•"/>
            </a:pPr>
            <a:r>
              <a:rPr lang="en-US" sz="2800">
                <a:latin typeface="Times New Roman" pitchFamily="18" charset="0"/>
              </a:rPr>
              <a:t> Buy 5 rifles.</a:t>
            </a:r>
          </a:p>
          <a:p>
            <a:pPr>
              <a:lnSpc>
                <a:spcPct val="115000"/>
              </a:lnSpc>
              <a:buFontTx/>
              <a:buChar char="•"/>
            </a:pPr>
            <a:r>
              <a:rPr lang="en-US" sz="2800">
                <a:latin typeface="Times New Roman" pitchFamily="18" charset="0"/>
              </a:rPr>
              <a:t> Feed a soldier for 8 months.</a:t>
            </a:r>
          </a:p>
          <a:p>
            <a:pPr>
              <a:lnSpc>
                <a:spcPct val="115000"/>
              </a:lnSpc>
            </a:pPr>
            <a:r>
              <a:rPr lang="en-US" sz="2800" b="1">
                <a:solidFill>
                  <a:schemeClr val="accent2"/>
                </a:solidFill>
              </a:rPr>
              <a:t>A $1,000 bond will buy:</a:t>
            </a:r>
          </a:p>
          <a:p>
            <a:pPr>
              <a:lnSpc>
                <a:spcPct val="115000"/>
              </a:lnSpc>
              <a:buFontTx/>
              <a:buChar char="•"/>
            </a:pPr>
            <a:r>
              <a:rPr lang="en-US" sz="2800">
                <a:latin typeface="Times New Roman" pitchFamily="18" charset="0"/>
              </a:rPr>
              <a:t> An X-ray apparatus outfit.</a:t>
            </a:r>
          </a:p>
          <a:p>
            <a:pPr>
              <a:lnSpc>
                <a:spcPct val="115000"/>
              </a:lnSpc>
              <a:buFontTx/>
              <a:buChar char="•"/>
            </a:pPr>
            <a:r>
              <a:rPr lang="en-US" sz="2800">
                <a:latin typeface="Times New Roman" pitchFamily="18" charset="0"/>
              </a:rPr>
              <a:t> Pistols for an entire company.</a:t>
            </a:r>
          </a:p>
        </p:txBody>
      </p:sp>
      <p:sp>
        <p:nvSpPr>
          <p:cNvPr id="11267" name="Rectangle 3"/>
          <p:cNvSpPr>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r>
              <a:rPr lang="en-US" sz="2800" b="1">
                <a:hlinkClick r:id="rId3"/>
              </a:rPr>
              <a:t>How Your Liberty Bond Will Fight</a:t>
            </a:r>
            <a:endParaRPr 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6492875"/>
          </a:xfrm>
          <a:prstGeom prst="rect">
            <a:avLst/>
          </a:prstGeom>
          <a:noFill/>
          <a:ln w="9525">
            <a:noFill/>
            <a:miter lim="800000"/>
            <a:headEnd/>
            <a:tailEnd/>
          </a:ln>
        </p:spPr>
        <p:txBody>
          <a:bodyPr>
            <a:spAutoFit/>
          </a:bodyPr>
          <a:lstStyle/>
          <a:p>
            <a:pPr>
              <a:lnSpc>
                <a:spcPct val="125000"/>
              </a:lnSpc>
            </a:pPr>
            <a:r>
              <a:rPr lang="en-US" sz="2800" b="1">
                <a:solidFill>
                  <a:schemeClr val="accent2"/>
                </a:solidFill>
              </a:rPr>
              <a:t>$5,000 worth of bonds will buy:</a:t>
            </a:r>
          </a:p>
          <a:p>
            <a:pPr>
              <a:lnSpc>
                <a:spcPct val="125000"/>
              </a:lnSpc>
              <a:buFontTx/>
              <a:buChar char="•"/>
            </a:pPr>
            <a:r>
              <a:rPr lang="en-US" sz="2800">
                <a:latin typeface="Times New Roman" pitchFamily="18" charset="0"/>
              </a:rPr>
              <a:t> 1 Liberty truck.</a:t>
            </a:r>
          </a:p>
          <a:p>
            <a:pPr>
              <a:lnSpc>
                <a:spcPct val="125000"/>
              </a:lnSpc>
              <a:buFontTx/>
              <a:buChar char="•"/>
            </a:pPr>
            <a:r>
              <a:rPr lang="en-US" sz="2800">
                <a:latin typeface="Times New Roman" pitchFamily="18" charset="0"/>
              </a:rPr>
              <a:t> 7 Lewis machine guns.</a:t>
            </a:r>
          </a:p>
          <a:p>
            <a:pPr>
              <a:lnSpc>
                <a:spcPct val="125000"/>
              </a:lnSpc>
            </a:pPr>
            <a:r>
              <a:rPr lang="en-US" sz="2800" b="1">
                <a:solidFill>
                  <a:schemeClr val="accent2"/>
                </a:solidFill>
              </a:rPr>
              <a:t>$50,000 worth of bonds will:</a:t>
            </a:r>
          </a:p>
          <a:p>
            <a:pPr>
              <a:lnSpc>
                <a:spcPct val="125000"/>
              </a:lnSpc>
              <a:buFontTx/>
              <a:buChar char="•"/>
            </a:pPr>
            <a:r>
              <a:rPr lang="en-US" sz="2800">
                <a:latin typeface="Times New Roman" pitchFamily="18" charset="0"/>
              </a:rPr>
              <a:t> Maintain a submarine for over a year.</a:t>
            </a:r>
          </a:p>
          <a:p>
            <a:pPr>
              <a:lnSpc>
                <a:spcPct val="125000"/>
              </a:lnSpc>
              <a:buFontTx/>
              <a:buChar char="•"/>
            </a:pPr>
            <a:r>
              <a:rPr lang="en-US" sz="2800">
                <a:latin typeface="Times New Roman" pitchFamily="18" charset="0"/>
              </a:rPr>
              <a:t> Construct a base hospital with 500 beds.</a:t>
            </a:r>
          </a:p>
          <a:p>
            <a:pPr>
              <a:lnSpc>
                <a:spcPct val="125000"/>
              </a:lnSpc>
            </a:pPr>
            <a:r>
              <a:rPr lang="en-US" sz="2800" b="1">
                <a:solidFill>
                  <a:schemeClr val="accent2"/>
                </a:solidFill>
              </a:rPr>
              <a:t>$100,000 Will buy 5 fighting airplanes.</a:t>
            </a:r>
          </a:p>
          <a:p>
            <a:pPr>
              <a:lnSpc>
                <a:spcPct val="125000"/>
              </a:lnSpc>
            </a:pPr>
            <a:r>
              <a:rPr lang="en-US" sz="2800" b="1">
                <a:solidFill>
                  <a:schemeClr val="accent2"/>
                </a:solidFill>
              </a:rPr>
              <a:t>$1,000,000 worth of bonds will maintain a battleship for a year.</a:t>
            </a:r>
          </a:p>
          <a:p>
            <a:pPr>
              <a:lnSpc>
                <a:spcPct val="125000"/>
              </a:lnSpc>
            </a:pPr>
            <a:r>
              <a:rPr lang="en-US" sz="2800" b="1">
                <a:solidFill>
                  <a:schemeClr val="accent2"/>
                </a:solidFill>
              </a:rPr>
              <a:t>$1,800,000 worth of bonds will build one destroyer.</a:t>
            </a:r>
          </a:p>
          <a:p>
            <a:pPr>
              <a:lnSpc>
                <a:spcPct val="125000"/>
              </a:lnSpc>
            </a:pPr>
            <a:r>
              <a:rPr lang="en-US" sz="2800" b="1">
                <a:solidFill>
                  <a:schemeClr val="accent2"/>
                </a:solidFill>
              </a:rPr>
              <a:t>$28,000,000 worth of bonds will build one new battleship complete.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cstate="print"/>
          <a:srcRect/>
          <a:stretch>
            <a:fillRect/>
          </a:stretch>
        </p:blipFill>
        <p:spPr bwMode="auto">
          <a:xfrm>
            <a:off x="0" y="4763"/>
            <a:ext cx="4479925" cy="6853237"/>
          </a:xfrm>
          <a:prstGeom prst="rect">
            <a:avLst/>
          </a:prstGeom>
          <a:noFill/>
          <a:ln w="9525">
            <a:noFill/>
            <a:miter lim="800000"/>
            <a:headEnd/>
            <a:tailEnd/>
          </a:ln>
        </p:spPr>
      </p:pic>
      <p:pic>
        <p:nvPicPr>
          <p:cNvPr id="23558" name="Picture 6">
            <a:hlinkClick r:id="rId4"/>
          </p:cNvPr>
          <p:cNvPicPr>
            <a:picLocks noChangeAspect="1" noChangeArrowheads="1"/>
          </p:cNvPicPr>
          <p:nvPr/>
        </p:nvPicPr>
        <p:blipFill>
          <a:blip r:embed="rId5" cstate="print"/>
          <a:srcRect l="7047" t="3264" r="9933" b="2496"/>
          <a:stretch>
            <a:fillRect/>
          </a:stretch>
        </p:blipFill>
        <p:spPr bwMode="auto">
          <a:xfrm>
            <a:off x="4495800" y="6350"/>
            <a:ext cx="4648200" cy="685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ox(in)">
                                      <p:cBhvr>
                                        <p:cTn id="1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0" y="0"/>
            <a:ext cx="4441825" cy="6851650"/>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4591050" y="0"/>
            <a:ext cx="4552950" cy="685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 calcmode="lin" valueType="num">
                                      <p:cBhvr>
                                        <p:cTn id="12" dur="500" fill="hold"/>
                                        <p:tgtEl>
                                          <p:spTgt spid="22531"/>
                                        </p:tgtEl>
                                        <p:attrNameLst>
                                          <p:attrName>ppt_w</p:attrName>
                                        </p:attrNameLst>
                                      </p:cBhvr>
                                      <p:tavLst>
                                        <p:tav tm="0">
                                          <p:val>
                                            <p:strVal val="#ppt_w*0.05"/>
                                          </p:val>
                                        </p:tav>
                                        <p:tav tm="100000">
                                          <p:val>
                                            <p:strVal val="#ppt_w"/>
                                          </p:val>
                                        </p:tav>
                                      </p:tavLst>
                                    </p:anim>
                                    <p:anim calcmode="lin" valueType="num">
                                      <p:cBhvr>
                                        <p:cTn id="13" dur="500" fill="hold"/>
                                        <p:tgtEl>
                                          <p:spTgt spid="22531"/>
                                        </p:tgtEl>
                                        <p:attrNameLst>
                                          <p:attrName>ppt_h</p:attrName>
                                        </p:attrNameLst>
                                      </p:cBhvr>
                                      <p:tavLst>
                                        <p:tav tm="0">
                                          <p:val>
                                            <p:strVal val="#ppt_h"/>
                                          </p:val>
                                        </p:tav>
                                        <p:tav tm="100000">
                                          <p:val>
                                            <p:strVal val="#ppt_h"/>
                                          </p:val>
                                        </p:tav>
                                      </p:tavLst>
                                    </p:anim>
                                    <p:anim calcmode="lin" valueType="num">
                                      <p:cBhvr>
                                        <p:cTn id="14" dur="500" fill="hold"/>
                                        <p:tgtEl>
                                          <p:spTgt spid="22531"/>
                                        </p:tgtEl>
                                        <p:attrNameLst>
                                          <p:attrName>ppt_x</p:attrName>
                                        </p:attrNameLst>
                                      </p:cBhvr>
                                      <p:tavLst>
                                        <p:tav tm="0">
                                          <p:val>
                                            <p:strVal val="#ppt_x-.2"/>
                                          </p:val>
                                        </p:tav>
                                        <p:tav tm="100000">
                                          <p:val>
                                            <p:strVal val="#ppt_x"/>
                                          </p:val>
                                        </p:tav>
                                      </p:tavLst>
                                    </p:anim>
                                    <p:anim calcmode="lin" valueType="num">
                                      <p:cBhvr>
                                        <p:cTn id="15" dur="500" fill="hold"/>
                                        <p:tgtEl>
                                          <p:spTgt spid="22531"/>
                                        </p:tgtEl>
                                        <p:attrNameLst>
                                          <p:attrName>ppt_y</p:attrName>
                                        </p:attrNameLst>
                                      </p:cBhvr>
                                      <p:tavLst>
                                        <p:tav tm="0">
                                          <p:val>
                                            <p:strVal val="#ppt_y"/>
                                          </p:val>
                                        </p:tav>
                                        <p:tav tm="100000">
                                          <p:val>
                                            <p:strVal val="#ppt_y"/>
                                          </p:val>
                                        </p:tav>
                                      </p:tavLst>
                                    </p:anim>
                                    <p:animEffect transition="in" filter="fade">
                                      <p:cBhvr>
                                        <p:cTn id="16"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a:hlinkClick r:id="rId3"/>
          </p:cNvPr>
          <p:cNvPicPr>
            <a:picLocks noChangeAspect="1" noChangeArrowheads="1"/>
          </p:cNvPicPr>
          <p:nvPr/>
        </p:nvPicPr>
        <p:blipFill>
          <a:blip r:embed="rId4" cstate="print"/>
          <a:srcRect l="15686" t="7501" r="17368" b="11252"/>
          <a:stretch>
            <a:fillRect/>
          </a:stretch>
        </p:blipFill>
        <p:spPr bwMode="auto">
          <a:xfrm>
            <a:off x="4610100" y="0"/>
            <a:ext cx="4533900" cy="6853238"/>
          </a:xfrm>
          <a:prstGeom prst="rect">
            <a:avLst/>
          </a:prstGeom>
          <a:noFill/>
          <a:ln w="9525">
            <a:noFill/>
            <a:miter lim="800000"/>
            <a:headEnd/>
            <a:tailEnd/>
          </a:ln>
        </p:spPr>
      </p:pic>
      <p:sp>
        <p:nvSpPr>
          <p:cNvPr id="31749" name="Text Box 5"/>
          <p:cNvSpPr txBox="1">
            <a:spLocks noChangeArrowheads="1"/>
          </p:cNvSpPr>
          <p:nvPr/>
        </p:nvSpPr>
        <p:spPr bwMode="auto">
          <a:xfrm>
            <a:off x="0" y="0"/>
            <a:ext cx="4648200" cy="1800225"/>
          </a:xfrm>
          <a:prstGeom prst="rect">
            <a:avLst/>
          </a:prstGeom>
          <a:noFill/>
          <a:ln w="9525">
            <a:noFill/>
            <a:miter lim="800000"/>
            <a:headEnd/>
            <a:tailEnd/>
          </a:ln>
        </p:spPr>
        <p:txBody>
          <a:bodyPr>
            <a:spAutoFit/>
          </a:bodyPr>
          <a:lstStyle/>
          <a:p>
            <a:r>
              <a:rPr lang="en-US" sz="2800">
                <a:latin typeface="Times New Roman" pitchFamily="18" charset="0"/>
              </a:rPr>
              <a:t>· “</a:t>
            </a:r>
            <a:r>
              <a:rPr lang="en-US" sz="2800">
                <a:latin typeface="Times New Roman" pitchFamily="18" charset="0"/>
                <a:hlinkClick r:id="rId5"/>
              </a:rPr>
              <a:t>Four-Minute Men</a:t>
            </a:r>
            <a:r>
              <a:rPr lang="en-US" sz="2800">
                <a:latin typeface="Times New Roman" pitchFamily="18" charset="0"/>
              </a:rPr>
              <a:t>” made speeches urging Americans to make sacrifices for the goals of freedom and democracy.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ox(in)">
                                      <p:cBhvr>
                                        <p:cTn id="7" dur="500"/>
                                        <p:tgtEl>
                                          <p:spTgt spid="31749"/>
                                        </p:tgtEl>
                                      </p:cBhvr>
                                    </p:animEffect>
                                  </p:childTnLst>
                                </p:cTn>
                              </p:par>
                              <p:par>
                                <p:cTn id="8" presetID="4" presetClass="entr" presetSubtype="16" fill="hold"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box(in)">
                                      <p:cBhvr>
                                        <p:cTn id="10"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hlinkClick r:id="rId3"/>
          </p:cNvPr>
          <p:cNvPicPr>
            <a:picLocks noChangeAspect="1" noChangeArrowheads="1"/>
          </p:cNvPicPr>
          <p:nvPr/>
        </p:nvPicPr>
        <p:blipFill>
          <a:blip r:embed="rId4" cstate="print"/>
          <a:srcRect/>
          <a:stretch>
            <a:fillRect/>
          </a:stretch>
        </p:blipFill>
        <p:spPr bwMode="auto">
          <a:xfrm>
            <a:off x="0" y="0"/>
            <a:ext cx="4470400" cy="6859588"/>
          </a:xfrm>
          <a:prstGeom prst="rect">
            <a:avLst/>
          </a:prstGeom>
          <a:noFill/>
          <a:ln w="9525">
            <a:noFill/>
            <a:miter lim="800000"/>
            <a:headEnd/>
            <a:tailEnd/>
          </a:ln>
        </p:spPr>
      </p:pic>
      <p:sp>
        <p:nvSpPr>
          <p:cNvPr id="16387" name="Text Box 6"/>
          <p:cNvSpPr txBox="1">
            <a:spLocks noChangeArrowheads="1"/>
          </p:cNvSpPr>
          <p:nvPr/>
        </p:nvSpPr>
        <p:spPr bwMode="auto">
          <a:xfrm>
            <a:off x="4419600" y="2743200"/>
            <a:ext cx="4724400" cy="946150"/>
          </a:xfrm>
          <a:prstGeom prst="rect">
            <a:avLst/>
          </a:prstGeom>
          <a:noFill/>
          <a:ln w="9525">
            <a:noFill/>
            <a:miter lim="800000"/>
            <a:headEnd/>
            <a:tailEnd/>
          </a:ln>
        </p:spPr>
        <p:txBody>
          <a:bodyPr>
            <a:spAutoFit/>
          </a:bodyPr>
          <a:lstStyle/>
          <a:p>
            <a:pPr>
              <a:spcBef>
                <a:spcPct val="50000"/>
              </a:spcBef>
            </a:pPr>
            <a:r>
              <a:rPr lang="en-US" sz="2800" b="1" i="1">
                <a:latin typeface="Times New Roman" pitchFamily="18" charset="0"/>
              </a:rPr>
              <a:t>THE FOUR MINUTE MEN OF TEKAMAH, NEBRASKA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6924675"/>
          </a:xfrm>
          <a:prstGeom prst="rect">
            <a:avLst/>
          </a:prstGeom>
          <a:noFill/>
          <a:ln w="9525">
            <a:noFill/>
            <a:miter lim="800000"/>
            <a:headEnd/>
            <a:tailEnd/>
          </a:ln>
        </p:spPr>
        <p:txBody>
          <a:bodyPr>
            <a:spAutoFit/>
          </a:bodyPr>
          <a:lstStyle/>
          <a:p>
            <a:pPr algn="ctr"/>
            <a:r>
              <a:rPr lang="en-US" sz="2800" b="1">
                <a:hlinkClick r:id="rId3"/>
              </a:rPr>
              <a:t>Speech by a Four Minute Man</a:t>
            </a:r>
            <a:endParaRPr lang="en-US" sz="2800" b="1"/>
          </a:p>
          <a:p>
            <a:pPr algn="ctr"/>
            <a:endParaRPr lang="en-US" sz="2800" b="1"/>
          </a:p>
          <a:p>
            <a:r>
              <a:rPr lang="en-US" sz="2800">
                <a:latin typeface="Times New Roman" pitchFamily="18" charset="0"/>
              </a:rPr>
              <a:t>Ladies and Gentlemen:</a:t>
            </a:r>
          </a:p>
          <a:p>
            <a:r>
              <a:rPr lang="en-US" sz="2800">
                <a:latin typeface="Times New Roman" pitchFamily="18" charset="0"/>
              </a:rPr>
              <a:t>	I have just received the information that there is a German spy among us—</a:t>
            </a:r>
          </a:p>
          <a:p>
            <a:r>
              <a:rPr lang="en-US" sz="2800">
                <a:latin typeface="Times New Roman" pitchFamily="18" charset="0"/>
              </a:rPr>
              <a:t>a German spy watching </a:t>
            </a:r>
            <a:r>
              <a:rPr lang="en-US" sz="2800" i="1">
                <a:latin typeface="Times New Roman" pitchFamily="18" charset="0"/>
              </a:rPr>
              <a:t>us.</a:t>
            </a:r>
            <a:endParaRPr lang="en-US" sz="2800">
              <a:latin typeface="Times New Roman" pitchFamily="18" charset="0"/>
            </a:endParaRPr>
          </a:p>
          <a:p>
            <a:r>
              <a:rPr lang="en-US" sz="2800">
                <a:latin typeface="Times New Roman" pitchFamily="18" charset="0"/>
              </a:rPr>
              <a:t>	He is around, here somewhere, reporting upon you and me—sending reports about us to Berlin and telling the Germans just what we are doing with the Liberty Loan. From every section of the country these spies have been getting reports over to Potsdam—not general reports but details—where the loan is going well and where its success seems weak, and what people are saying in each community.</a:t>
            </a:r>
          </a:p>
          <a:p>
            <a:r>
              <a:rPr lang="en-US" sz="2800">
                <a:latin typeface="Times New Roman" pitchFamily="18" charset="0"/>
              </a:rPr>
              <a:t>	For the German Government is worried about our great loan. Those Junkers fear its effect upon the German </a:t>
            </a:r>
            <a:r>
              <a:rPr lang="en-US" sz="2800" i="1">
                <a:latin typeface="Times New Roman" pitchFamily="18" charset="0"/>
              </a:rPr>
              <a:t>morale. </a:t>
            </a:r>
            <a:r>
              <a:rPr lang="en-US" sz="2800">
                <a:latin typeface="Times New Roman" pitchFamily="18" charset="0"/>
              </a:rPr>
              <a:t>They’re raising a loan this month, too.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0" y="0"/>
            <a:ext cx="9144000" cy="6924675"/>
          </a:xfrm>
          <a:prstGeom prst="rect">
            <a:avLst/>
          </a:prstGeom>
          <a:noFill/>
          <a:ln w="9525">
            <a:noFill/>
            <a:miter lim="800000"/>
            <a:headEnd/>
            <a:tailEnd/>
          </a:ln>
        </p:spPr>
        <p:txBody>
          <a:bodyPr>
            <a:spAutoFit/>
          </a:bodyPr>
          <a:lstStyle/>
          <a:p>
            <a:r>
              <a:rPr lang="en-US" sz="2800">
                <a:latin typeface="Times New Roman" pitchFamily="18" charset="0"/>
              </a:rPr>
              <a:t>	If the American people lend their billions now, one and all with a hip-hip-hurrah, it means that America is united and strong. While, if we lend our money half-heartedly, America seems weak and autocracy remains strong.</a:t>
            </a:r>
          </a:p>
          <a:p>
            <a:r>
              <a:rPr lang="en-US" sz="2800">
                <a:latin typeface="Times New Roman" pitchFamily="18" charset="0"/>
              </a:rPr>
              <a:t>	Money means everything now; it means quicker victory and therefore less bloodshed. We are </a:t>
            </a:r>
            <a:r>
              <a:rPr lang="en-US" sz="2800" i="1">
                <a:latin typeface="Times New Roman" pitchFamily="18" charset="0"/>
              </a:rPr>
              <a:t>in</a:t>
            </a:r>
            <a:r>
              <a:rPr lang="en-US" sz="2800">
                <a:latin typeface="Times New Roman" pitchFamily="18" charset="0"/>
              </a:rPr>
              <a:t> the war, and now Americans can have but </a:t>
            </a:r>
            <a:r>
              <a:rPr lang="en-US" sz="2800" i="1">
                <a:latin typeface="Times New Roman" pitchFamily="18" charset="0"/>
              </a:rPr>
              <a:t>one</a:t>
            </a:r>
            <a:r>
              <a:rPr lang="en-US" sz="2800">
                <a:latin typeface="Times New Roman" pitchFamily="18" charset="0"/>
              </a:rPr>
              <a:t> opinion, only </a:t>
            </a:r>
            <a:r>
              <a:rPr lang="en-US" sz="2800" i="1">
                <a:latin typeface="Times New Roman" pitchFamily="18" charset="0"/>
              </a:rPr>
              <a:t>one</a:t>
            </a:r>
            <a:r>
              <a:rPr lang="en-US" sz="2800">
                <a:latin typeface="Times New Roman" pitchFamily="18" charset="0"/>
              </a:rPr>
              <a:t> wish in the Liberty Loan.</a:t>
            </a:r>
          </a:p>
          <a:p>
            <a:r>
              <a:rPr lang="en-US" sz="2800">
                <a:latin typeface="Times New Roman" pitchFamily="18" charset="0"/>
              </a:rPr>
              <a:t>	Well, I hope these spies are getting their messages straight, letting Potsdam know that America is </a:t>
            </a:r>
            <a:r>
              <a:rPr lang="en-US" sz="2800" i="1">
                <a:latin typeface="Times New Roman" pitchFamily="18" charset="0"/>
              </a:rPr>
              <a:t>hurling back</a:t>
            </a:r>
            <a:r>
              <a:rPr lang="en-US" sz="2800">
                <a:latin typeface="Times New Roman" pitchFamily="18" charset="0"/>
              </a:rPr>
              <a:t> to the autocrats these answers:</a:t>
            </a:r>
          </a:p>
          <a:p>
            <a:r>
              <a:rPr lang="en-US" sz="2800">
                <a:latin typeface="Times New Roman" pitchFamily="18" charset="0"/>
              </a:rPr>
              <a:t>	For treachery here, attempted treachery in Mexico, treachery everywhere—</a:t>
            </a:r>
            <a:r>
              <a:rPr lang="en-US" sz="2800" i="1">
                <a:latin typeface="Times New Roman" pitchFamily="18" charset="0"/>
              </a:rPr>
              <a:t>one billion.</a:t>
            </a:r>
            <a:endParaRPr lang="en-US" sz="2800">
              <a:latin typeface="Times New Roman" pitchFamily="18" charset="0"/>
            </a:endParaRPr>
          </a:p>
          <a:p>
            <a:r>
              <a:rPr lang="en-US" sz="2800">
                <a:latin typeface="Times New Roman" pitchFamily="18" charset="0"/>
              </a:rPr>
              <a:t>	For murder of American women and children—</a:t>
            </a:r>
            <a:r>
              <a:rPr lang="en-US" sz="2800" i="1">
                <a:latin typeface="Times New Roman" pitchFamily="18" charset="0"/>
              </a:rPr>
              <a:t>one billion more.</a:t>
            </a:r>
            <a:endParaRPr lang="en-US" sz="2800">
              <a:latin typeface="Times New Roman" pitchFamily="18" charset="0"/>
            </a:endParaRPr>
          </a:p>
          <a:p>
            <a:r>
              <a:rPr lang="en-US" sz="2800">
                <a:latin typeface="Times New Roman"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0" y="0"/>
            <a:ext cx="9144000" cy="4789488"/>
          </a:xfrm>
          <a:prstGeom prst="rect">
            <a:avLst/>
          </a:prstGeom>
          <a:noFill/>
          <a:ln w="9525">
            <a:noFill/>
            <a:miter lim="800000"/>
            <a:headEnd/>
            <a:tailEnd/>
          </a:ln>
        </p:spPr>
        <p:txBody>
          <a:bodyPr>
            <a:spAutoFit/>
          </a:bodyPr>
          <a:lstStyle/>
          <a:p>
            <a:r>
              <a:rPr lang="en-US" sz="2800">
                <a:latin typeface="Times New Roman" pitchFamily="18" charset="0"/>
              </a:rPr>
              <a:t>	For broken faith and promise to murder more Americans—</a:t>
            </a:r>
            <a:r>
              <a:rPr lang="en-US" sz="2800" i="1">
                <a:latin typeface="Times New Roman" pitchFamily="18" charset="0"/>
              </a:rPr>
              <a:t>billions and billions more.</a:t>
            </a:r>
            <a:endParaRPr lang="en-US" sz="2800">
              <a:latin typeface="Times New Roman" pitchFamily="18" charset="0"/>
            </a:endParaRPr>
          </a:p>
          <a:p>
            <a:r>
              <a:rPr lang="en-US" sz="2800">
                <a:latin typeface="Times New Roman" pitchFamily="18" charset="0"/>
              </a:rPr>
              <a:t>And then we will add:</a:t>
            </a:r>
          </a:p>
          <a:p>
            <a:r>
              <a:rPr lang="en-US" sz="2800">
                <a:latin typeface="Times New Roman" pitchFamily="18" charset="0"/>
              </a:rPr>
              <a:t>	In the world fight for Liberty, our share—</a:t>
            </a:r>
            <a:r>
              <a:rPr lang="en-US" sz="2800" i="1">
                <a:latin typeface="Times New Roman" pitchFamily="18" charset="0"/>
              </a:rPr>
              <a:t>billions and billions and billions and endless billions.</a:t>
            </a:r>
            <a:endParaRPr lang="en-US" sz="2800">
              <a:latin typeface="Times New Roman" pitchFamily="18" charset="0"/>
            </a:endParaRPr>
          </a:p>
          <a:p>
            <a:r>
              <a:rPr lang="en-US" sz="2800">
                <a:latin typeface="Times New Roman" pitchFamily="18" charset="0"/>
              </a:rPr>
              <a:t>	Do not let the German spy hear and report that </a:t>
            </a:r>
            <a:r>
              <a:rPr lang="en-US" sz="2800" i="1">
                <a:latin typeface="Times New Roman" pitchFamily="18" charset="0"/>
              </a:rPr>
              <a:t>you</a:t>
            </a:r>
            <a:r>
              <a:rPr lang="en-US" sz="2800">
                <a:latin typeface="Times New Roman" pitchFamily="18" charset="0"/>
              </a:rPr>
              <a:t> are a slacker.</a:t>
            </a:r>
          </a:p>
          <a:p>
            <a:endParaRPr lang="en-US" sz="2800">
              <a:latin typeface="Times New Roman" pitchFamily="18" charset="0"/>
            </a:endParaRPr>
          </a:p>
          <a:p>
            <a:endParaRPr lang="en-US" sz="2800">
              <a:latin typeface="Times New Roman" pitchFamily="18" charset="0"/>
            </a:endParaRPr>
          </a:p>
          <a:p>
            <a:r>
              <a:rPr lang="en-US" sz="2800">
                <a:latin typeface="Times New Roman" pitchFamily="18" charset="0"/>
              </a:rPr>
              <a:t>Committee on Public Information, </a:t>
            </a:r>
            <a:r>
              <a:rPr lang="en-US" sz="2800" i="1">
                <a:latin typeface="Times New Roman" pitchFamily="18" charset="0"/>
              </a:rPr>
              <a:t>Four Minute Man Bulletin, </a:t>
            </a:r>
            <a:r>
              <a:rPr lang="en-US" sz="2800">
                <a:latin typeface="Times New Roman" pitchFamily="18" charset="0"/>
              </a:rPr>
              <a:t>No. 17 (October 8, 1917).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hlinkClick r:id="rId3"/>
          </p:cNvPr>
          <p:cNvPicPr>
            <a:picLocks noChangeAspect="1" noChangeArrowheads="1"/>
          </p:cNvPicPr>
          <p:nvPr/>
        </p:nvPicPr>
        <p:blipFill>
          <a:blip r:embed="rId4" cstate="print"/>
          <a:srcRect/>
          <a:stretch>
            <a:fillRect/>
          </a:stretch>
        </p:blipFill>
        <p:spPr bwMode="auto">
          <a:xfrm>
            <a:off x="4057650" y="0"/>
            <a:ext cx="5086350" cy="6667500"/>
          </a:xfrm>
          <a:prstGeom prst="rect">
            <a:avLst/>
          </a:prstGeom>
          <a:noFill/>
          <a:ln w="9525">
            <a:noFill/>
            <a:miter lim="800000"/>
            <a:headEnd/>
            <a:tailEnd/>
          </a:ln>
        </p:spPr>
      </p:pic>
      <p:pic>
        <p:nvPicPr>
          <p:cNvPr id="18435" name="Picture 3"/>
          <p:cNvPicPr>
            <a:picLocks noChangeAspect="1" noChangeArrowheads="1"/>
          </p:cNvPicPr>
          <p:nvPr/>
        </p:nvPicPr>
        <p:blipFill>
          <a:blip r:embed="rId5" cstate="print"/>
          <a:srcRect/>
          <a:stretch>
            <a:fillRect/>
          </a:stretch>
        </p:blipFill>
        <p:spPr bwMode="auto">
          <a:xfrm>
            <a:off x="152400" y="457200"/>
            <a:ext cx="3810000" cy="5781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ox(in)">
                                      <p:cBhvr>
                                        <p:cTn id="7" dur="500"/>
                                        <p:tgtEl>
                                          <p:spTgt spid="18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ox(in)">
                                      <p:cBhvr>
                                        <p:cTn id="12"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_us_59_sm">
            <a:hlinkClick r:id="rId3"/>
          </p:cNvPr>
          <p:cNvPicPr>
            <a:picLocks noChangeAspect="1" noChangeArrowheads="1"/>
          </p:cNvPicPr>
          <p:nvPr/>
        </p:nvPicPr>
        <p:blipFill>
          <a:blip r:embed="rId4" cstate="print"/>
          <a:srcRect/>
          <a:stretch>
            <a:fillRect/>
          </a:stretch>
        </p:blipFill>
        <p:spPr bwMode="auto">
          <a:xfrm>
            <a:off x="762000" y="2743200"/>
            <a:ext cx="2819400" cy="3124200"/>
          </a:xfrm>
          <a:prstGeom prst="rect">
            <a:avLst/>
          </a:prstGeom>
          <a:noFill/>
          <a:ln w="9525">
            <a:noFill/>
            <a:miter lim="800000"/>
            <a:headEnd/>
            <a:tailEnd/>
          </a:ln>
        </p:spPr>
      </p:pic>
      <p:sp>
        <p:nvSpPr>
          <p:cNvPr id="3075" name="TextBox 7"/>
          <p:cNvSpPr txBox="1">
            <a:spLocks noChangeArrowheads="1"/>
          </p:cNvSpPr>
          <p:nvPr/>
        </p:nvSpPr>
        <p:spPr bwMode="auto">
          <a:xfrm>
            <a:off x="304800" y="609600"/>
            <a:ext cx="8213725" cy="1138238"/>
          </a:xfrm>
          <a:prstGeom prst="rect">
            <a:avLst/>
          </a:prstGeom>
          <a:noFill/>
          <a:ln w="9525">
            <a:noFill/>
            <a:miter lim="800000"/>
            <a:headEnd/>
            <a:tailEnd/>
          </a:ln>
        </p:spPr>
        <p:txBody>
          <a:bodyPr wrap="none">
            <a:spAutoFit/>
          </a:bodyPr>
          <a:lstStyle/>
          <a:p>
            <a:r>
              <a:rPr lang="en-US" sz="2400"/>
              <a:t>Identify Problem – Gathering unwavering public support for</a:t>
            </a:r>
          </a:p>
          <a:p>
            <a:r>
              <a:rPr lang="en-US" sz="2400"/>
              <a:t>America’s entrance into World War 1.</a:t>
            </a:r>
          </a:p>
          <a:p>
            <a:endParaRPr lang="en-US" sz="2000"/>
          </a:p>
        </p:txBody>
      </p:sp>
      <p:pic>
        <p:nvPicPr>
          <p:cNvPr id="3076" name="Picture 3" descr="pp_us_09_sm">
            <a:hlinkClick r:id="rId5"/>
          </p:cNvPr>
          <p:cNvPicPr>
            <a:picLocks noChangeAspect="1" noChangeArrowheads="1"/>
          </p:cNvPicPr>
          <p:nvPr/>
        </p:nvPicPr>
        <p:blipFill>
          <a:blip r:embed="rId6" cstate="print"/>
          <a:srcRect/>
          <a:stretch>
            <a:fillRect/>
          </a:stretch>
        </p:blipFill>
        <p:spPr bwMode="auto">
          <a:xfrm>
            <a:off x="4876800" y="2133600"/>
            <a:ext cx="3032125" cy="38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514350" y="228600"/>
            <a:ext cx="1897063" cy="461963"/>
          </a:xfrm>
          <a:prstGeom prst="rect">
            <a:avLst/>
          </a:prstGeom>
          <a:noFill/>
          <a:ln w="9525">
            <a:noFill/>
            <a:miter lim="800000"/>
            <a:headEnd/>
            <a:tailEnd/>
          </a:ln>
        </p:spPr>
        <p:txBody>
          <a:bodyPr wrap="none">
            <a:spAutoFit/>
          </a:bodyPr>
          <a:lstStyle/>
          <a:p>
            <a:pPr algn="ctr"/>
            <a:r>
              <a:rPr lang="en-US" sz="2400"/>
              <a:t>Advantages:</a:t>
            </a:r>
          </a:p>
        </p:txBody>
      </p:sp>
      <p:sp>
        <p:nvSpPr>
          <p:cNvPr id="21507" name="Rectangle 5"/>
          <p:cNvSpPr>
            <a:spLocks noChangeArrowheads="1"/>
          </p:cNvSpPr>
          <p:nvPr/>
        </p:nvSpPr>
        <p:spPr bwMode="auto">
          <a:xfrm>
            <a:off x="0" y="838200"/>
            <a:ext cx="8686800" cy="4154488"/>
          </a:xfrm>
          <a:prstGeom prst="rect">
            <a:avLst/>
          </a:prstGeom>
          <a:noFill/>
          <a:ln w="9525">
            <a:noFill/>
            <a:miter lim="800000"/>
            <a:headEnd/>
            <a:tailEnd/>
          </a:ln>
        </p:spPr>
        <p:txBody>
          <a:bodyPr>
            <a:spAutoFit/>
          </a:bodyPr>
          <a:lstStyle/>
          <a:p>
            <a:r>
              <a:rPr lang="en-US" sz="2400"/>
              <a:t>Oftentimes the genius among effective political communications campaigns lies with their leaders. While its existence was brief, its efficiency was remarkable. A meager five million dollars was spent in total to fund the committee both domestically and abroad. The diminutive nature of this amount can be credited both to the thrift of Mr. Creel and also to the substantial amount of charity from the American people. The money invested into this campaign had many lasting impacts. It bred a renewed sense of patriotism for twentieth century America and created war hysteria.  </a:t>
            </a:r>
          </a:p>
          <a:p>
            <a:r>
              <a:rPr lang="en-US" sz="2400"/>
              <a:t>It also created “100% Americanism”.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0650" y="842963"/>
            <a:ext cx="9023350" cy="5632450"/>
          </a:xfrm>
          <a:prstGeom prst="rect">
            <a:avLst/>
          </a:prstGeom>
          <a:noFill/>
          <a:ln w="9525">
            <a:noFill/>
            <a:miter lim="800000"/>
            <a:headEnd/>
            <a:tailEnd/>
          </a:ln>
        </p:spPr>
        <p:txBody>
          <a:bodyPr>
            <a:spAutoFit/>
          </a:bodyPr>
          <a:lstStyle/>
          <a:p>
            <a:r>
              <a:rPr lang="en-US" sz="2400"/>
              <a:t>The actions of the Creel Committee had numerous </a:t>
            </a:r>
            <a:r>
              <a:rPr lang="en-US" sz="2400" b="1"/>
              <a:t>unintended consequences: </a:t>
            </a:r>
            <a:r>
              <a:rPr lang="en-US" sz="2400"/>
              <a:t> George Creel claimed that he wanted the CPI to be truthful and not create rumors. However, the CPI’s emphasis on the danger of German spies helped create a climate of fear. This made life particularly difficult for German Americans, many of whose neighbors regarded them with suspicion.</a:t>
            </a:r>
          </a:p>
          <a:p>
            <a:r>
              <a:rPr lang="en-US" sz="2400"/>
              <a:t> The committee stressed “100% Americanism,” meaning that people should be entirely committed to the war effort and completely loyal to the U.S. This attitude led to discrimination against dissenters and nonconformists. For example, some</a:t>
            </a:r>
          </a:p>
          <a:p>
            <a:r>
              <a:rPr lang="en-US" sz="2400"/>
              <a:t>colleges and universities fired professors who had opposed American entry into the war.  “100% Americanism” also encouraged a distrust of immigrants. Foreigners and foreign ideas became suspect. Many high schools even dropped German from their curriculums.</a:t>
            </a:r>
          </a:p>
        </p:txBody>
      </p:sp>
      <p:sp>
        <p:nvSpPr>
          <p:cNvPr id="22531" name="TextBox 1"/>
          <p:cNvSpPr txBox="1">
            <a:spLocks noChangeArrowheads="1"/>
          </p:cNvSpPr>
          <p:nvPr/>
        </p:nvSpPr>
        <p:spPr bwMode="auto">
          <a:xfrm>
            <a:off x="457200" y="228600"/>
            <a:ext cx="2224088" cy="461963"/>
          </a:xfrm>
          <a:prstGeom prst="rect">
            <a:avLst/>
          </a:prstGeom>
          <a:noFill/>
          <a:ln w="9525">
            <a:noFill/>
            <a:miter lim="800000"/>
            <a:headEnd/>
            <a:tailEnd/>
          </a:ln>
        </p:spPr>
        <p:txBody>
          <a:bodyPr wrap="none">
            <a:spAutoFit/>
          </a:bodyPr>
          <a:lstStyle/>
          <a:p>
            <a:r>
              <a:rPr lang="en-US" sz="2400"/>
              <a:t>Disadvantages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79425" y="565150"/>
            <a:ext cx="3043238" cy="461963"/>
          </a:xfrm>
          <a:prstGeom prst="rect">
            <a:avLst/>
          </a:prstGeom>
          <a:noFill/>
          <a:ln w="9525">
            <a:noFill/>
            <a:miter lim="800000"/>
            <a:headEnd/>
            <a:tailEnd/>
          </a:ln>
        </p:spPr>
        <p:txBody>
          <a:bodyPr wrap="none">
            <a:spAutoFit/>
          </a:bodyPr>
          <a:lstStyle/>
          <a:p>
            <a:r>
              <a:rPr lang="en-US" sz="2400"/>
              <a:t>Evaluating the Policy</a:t>
            </a:r>
          </a:p>
        </p:txBody>
      </p:sp>
      <p:sp>
        <p:nvSpPr>
          <p:cNvPr id="23555" name="TextBox 3"/>
          <p:cNvSpPr txBox="1">
            <a:spLocks noChangeArrowheads="1"/>
          </p:cNvSpPr>
          <p:nvPr/>
        </p:nvSpPr>
        <p:spPr bwMode="auto">
          <a:xfrm>
            <a:off x="152400" y="1371600"/>
            <a:ext cx="8686800" cy="4154488"/>
          </a:xfrm>
          <a:prstGeom prst="rect">
            <a:avLst/>
          </a:prstGeom>
          <a:noFill/>
          <a:ln w="9525">
            <a:noFill/>
            <a:miter lim="800000"/>
            <a:headEnd/>
            <a:tailEnd/>
          </a:ln>
        </p:spPr>
        <p:txBody>
          <a:bodyPr>
            <a:spAutoFit/>
          </a:bodyPr>
          <a:lstStyle/>
          <a:p>
            <a:r>
              <a:rPr lang="en-US" sz="2400"/>
              <a:t>CPI created a sense of great  patriotism in the United States. It raised over 21 billion dollars for the war and developed intense nationalism.  Support for the war  was tremendous because of this policy, however, this came at a price. German Americans were mistreated and even hated. There became a huge hatred for immigrants.</a:t>
            </a:r>
          </a:p>
          <a:p>
            <a:r>
              <a:rPr lang="en-US" sz="2400"/>
              <a:t>I believe it was a good policy, but I believe that the government should have been more careful about the backlash against German Americans and immigrants. Perhaps there could have been some outreach to help with this problem.</a:t>
            </a:r>
          </a:p>
          <a:p>
            <a:endParaRPr lang="en-US" sz="2400"/>
          </a:p>
        </p:txBody>
      </p:sp>
      <p:sp>
        <p:nvSpPr>
          <p:cNvPr id="23556" name="Rectangle 1"/>
          <p:cNvSpPr>
            <a:spLocks noChangeArrowheads="1"/>
          </p:cNvSpPr>
          <p:nvPr/>
        </p:nvSpPr>
        <p:spPr bwMode="auto">
          <a:xfrm>
            <a:off x="1752600" y="6248400"/>
            <a:ext cx="6324600" cy="646331"/>
          </a:xfrm>
          <a:prstGeom prst="rect">
            <a:avLst/>
          </a:prstGeom>
          <a:noFill/>
          <a:ln w="9525">
            <a:noFill/>
            <a:miter lim="800000"/>
            <a:headEnd/>
            <a:tailEnd/>
          </a:ln>
        </p:spPr>
        <p:txBody>
          <a:bodyPr>
            <a:spAutoFit/>
          </a:bodyPr>
          <a:lstStyle/>
          <a:p>
            <a:r>
              <a:rPr lang="en-US" dirty="0">
                <a:hlinkClick r:id="rId3"/>
              </a:rPr>
              <a:t>http://</a:t>
            </a:r>
            <a:r>
              <a:rPr lang="en-US" dirty="0" smtClean="0">
                <a:hlinkClick r:id="rId3"/>
              </a:rPr>
              <a:t>www2.maxwell.syr.edu/plegal/ppa/worksheet4us.doc</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381000" y="762000"/>
            <a:ext cx="7848600" cy="830263"/>
          </a:xfrm>
          <a:prstGeom prst="rect">
            <a:avLst/>
          </a:prstGeom>
          <a:noFill/>
          <a:ln w="9525">
            <a:noFill/>
            <a:miter lim="800000"/>
            <a:headEnd/>
            <a:tailEnd/>
          </a:ln>
        </p:spPr>
        <p:txBody>
          <a:bodyPr>
            <a:spAutoFit/>
          </a:bodyPr>
          <a:lstStyle/>
          <a:p>
            <a:r>
              <a:rPr lang="en-US" sz="2400"/>
              <a:t>Portions of this PowerPoint, I give credit to </a:t>
            </a:r>
            <a:r>
              <a:rPr lang="en-US" sz="2400">
                <a:hlinkClick r:id="rId3" action="ppaction://hlinkfile"/>
              </a:rPr>
              <a:t>Adam Berlin</a:t>
            </a:r>
            <a:r>
              <a:rPr lang="en-US" sz="2400"/>
              <a:t>, teacher , Long Island, New York.</a:t>
            </a:r>
          </a:p>
        </p:txBody>
      </p:sp>
      <p:graphicFrame>
        <p:nvGraphicFramePr>
          <p:cNvPr id="7" name="Table 6"/>
          <p:cNvGraphicFramePr>
            <a:graphicFrameLocks noGrp="1"/>
          </p:cNvGraphicFramePr>
          <p:nvPr/>
        </p:nvGraphicFramePr>
        <p:xfrm>
          <a:off x="838200" y="2057400"/>
          <a:ext cx="7543800" cy="4464330"/>
        </p:xfrm>
        <a:graphic>
          <a:graphicData uri="http://schemas.openxmlformats.org/drawingml/2006/table">
            <a:tbl>
              <a:tblPr firstRow="1" bandRow="1">
                <a:tableStyleId>{BC89EF96-8CEA-46FF-86C4-4CE0E7609802}</a:tableStyleId>
              </a:tblPr>
              <a:tblGrid>
                <a:gridCol w="7543800"/>
              </a:tblGrid>
              <a:tr h="476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Sources:</a:t>
                      </a:r>
                    </a:p>
                    <a:p>
                      <a:endParaRPr lang="en-US" dirty="0"/>
                    </a:p>
                  </a:txBody>
                  <a:tcPr/>
                </a:tc>
              </a:tr>
              <a:tr h="821656">
                <a:tc>
                  <a:txBody>
                    <a:bodyPr/>
                    <a:lstStyle/>
                    <a:p>
                      <a:r>
                        <a:rPr lang="en-US" sz="1800" dirty="0" smtClean="0">
                          <a:hlinkClick r:id="rId4"/>
                        </a:rPr>
                        <a:t>http://westerncivguides.umwblogs.org/2011/11/30/advertising-and-wwi/</a:t>
                      </a:r>
                      <a:endParaRPr lang="en-US" sz="1800" dirty="0" smtClean="0"/>
                    </a:p>
                    <a:p>
                      <a:endParaRPr lang="en-US" sz="1800" dirty="0"/>
                    </a:p>
                  </a:txBody>
                  <a:tcPr/>
                </a:tc>
              </a:tr>
              <a:tr h="1173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5"/>
                        </a:rPr>
                        <a:t>http://en.m.wikipedia.org/wiki/Committee_on_Public_Information#section_1</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dirty="0"/>
                    </a:p>
                  </a:txBody>
                  <a:tcPr/>
                </a:tc>
              </a:tr>
              <a:tr h="8216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6"/>
                        </a:rPr>
                        <a:t>http://histclo.com/essay/war/ww1/cou/us/w1cus-mob.html</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dirty="0"/>
                    </a:p>
                  </a:txBody>
                  <a:tcPr/>
                </a:tc>
              </a:tr>
              <a:tr h="8216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7"/>
                        </a:rPr>
                        <a:t>http://www.propagandacritic.com/articles/ww1.cpi.html</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762000" y="122238"/>
            <a:ext cx="7543800" cy="5632450"/>
          </a:xfrm>
          <a:prstGeom prst="rect">
            <a:avLst/>
          </a:prstGeom>
          <a:noFill/>
          <a:ln w="9525">
            <a:noFill/>
            <a:miter lim="800000"/>
            <a:headEnd/>
            <a:tailEnd/>
          </a:ln>
        </p:spPr>
        <p:txBody>
          <a:bodyPr>
            <a:spAutoFit/>
          </a:bodyPr>
          <a:lstStyle/>
          <a:p>
            <a:r>
              <a:rPr lang="en-US" sz="2400"/>
              <a:t>Gather the Evidence:</a:t>
            </a:r>
          </a:p>
          <a:p>
            <a:pPr>
              <a:buFont typeface="Arial" charset="0"/>
              <a:buChar char="•"/>
            </a:pPr>
            <a:r>
              <a:rPr lang="en-US" sz="2400"/>
              <a:t>The 1910 Census reported a population of roughly 92 million, of whom 14.7% were foreign-born.</a:t>
            </a:r>
          </a:p>
          <a:p>
            <a:pPr>
              <a:buFont typeface="Arial" charset="0"/>
              <a:buChar char="•"/>
            </a:pPr>
            <a:r>
              <a:rPr lang="en-US" sz="2400"/>
              <a:t>Perhaps more worrying than that was the fact that as the U.S. was about to enter WW1, more than 10 million were immigrants from the nations of the Central Powers.</a:t>
            </a:r>
          </a:p>
          <a:p>
            <a:pPr>
              <a:buFont typeface="Arial" charset="0"/>
              <a:buChar char="•"/>
            </a:pPr>
            <a:r>
              <a:rPr lang="en-US" sz="2400"/>
              <a:t>The German-American and Irish American communities were strongly in favor of neutrality; they spoke out strongly against massive U.S. loans and arm sales to the Allies as a violation of neutrality.</a:t>
            </a:r>
          </a:p>
          <a:p>
            <a:pPr>
              <a:buFont typeface="Arial" charset="0"/>
              <a:buChar char="•"/>
            </a:pPr>
            <a:r>
              <a:rPr lang="en-US" sz="2400"/>
              <a:t>America for 3 years reveled in its moral superiority, staying out of the European war. Many Americans wanted no part of the War, this sentiment was particularly strong in the Mid West.</a:t>
            </a:r>
          </a:p>
        </p:txBody>
      </p:sp>
      <p:sp>
        <p:nvSpPr>
          <p:cNvPr id="4099" name="Rectangle 1"/>
          <p:cNvSpPr>
            <a:spLocks noChangeArrowheads="1"/>
          </p:cNvSpPr>
          <p:nvPr/>
        </p:nvSpPr>
        <p:spPr bwMode="auto">
          <a:xfrm>
            <a:off x="1676400" y="6389688"/>
            <a:ext cx="6248400" cy="646331"/>
          </a:xfrm>
          <a:prstGeom prst="rect">
            <a:avLst/>
          </a:prstGeom>
          <a:noFill/>
          <a:ln w="9525">
            <a:noFill/>
            <a:miter lim="800000"/>
            <a:headEnd/>
            <a:tailEnd/>
          </a:ln>
        </p:spPr>
        <p:txBody>
          <a:bodyPr>
            <a:spAutoFit/>
          </a:bodyPr>
          <a:lstStyle/>
          <a:p>
            <a:r>
              <a:rPr lang="en-US" dirty="0">
                <a:hlinkClick r:id="rId3"/>
              </a:rPr>
              <a:t>http://</a:t>
            </a:r>
            <a:r>
              <a:rPr lang="en-US" dirty="0" smtClean="0">
                <a:hlinkClick r:id="rId3"/>
              </a:rPr>
              <a:t>www2.maxwell.syr.edu/plegal/ppa/worksheet2us.doc</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381000" y="533400"/>
            <a:ext cx="8077200" cy="6370638"/>
          </a:xfrm>
          <a:prstGeom prst="rect">
            <a:avLst/>
          </a:prstGeom>
          <a:noFill/>
          <a:ln w="9525">
            <a:noFill/>
            <a:miter lim="800000"/>
            <a:headEnd/>
            <a:tailEnd/>
          </a:ln>
        </p:spPr>
        <p:txBody>
          <a:bodyPr>
            <a:spAutoFit/>
          </a:bodyPr>
          <a:lstStyle/>
          <a:p>
            <a:r>
              <a:rPr lang="en-US" sz="2400"/>
              <a:t>Gather the Evidence:</a:t>
            </a:r>
          </a:p>
          <a:p>
            <a:endParaRPr lang="en-US" sz="2400"/>
          </a:p>
          <a:p>
            <a:pPr>
              <a:buFont typeface="Arial" charset="0"/>
              <a:buChar char="•"/>
            </a:pPr>
            <a:r>
              <a:rPr lang="en-US" sz="2400"/>
              <a:t>American President Woodrow Wilson campaigned for reelection in November, 1916 with the slogan “He kept us out of war”. Wilson’s policy of neutrality was enormously popular with Americans, It probably was the deciding factor in his reelection.</a:t>
            </a:r>
          </a:p>
          <a:p>
            <a:pPr>
              <a:buFont typeface="Arial" charset="0"/>
              <a:buChar char="•"/>
            </a:pPr>
            <a:r>
              <a:rPr lang="en-US" sz="2400"/>
              <a:t>The absence of public unity was a primary concern when America entered the war on April 6, 1917. In Washington, unwavering public support was considered to be crucial to the entire wartime effort.</a:t>
            </a:r>
          </a:p>
          <a:p>
            <a:pPr>
              <a:buFont typeface="Arial" charset="0"/>
              <a:buChar char="•"/>
            </a:pPr>
            <a:endParaRPr lang="en-US" sz="2400"/>
          </a:p>
          <a:p>
            <a:pPr>
              <a:buFont typeface="Arial" charset="0"/>
              <a:buChar char="•"/>
            </a:pPr>
            <a:endParaRPr lang="en-US" sz="2400"/>
          </a:p>
          <a:p>
            <a:pPr>
              <a:buFont typeface="Arial" charset="0"/>
              <a:buChar char="•"/>
            </a:pPr>
            <a:endParaRPr lang="en-US" sz="2400"/>
          </a:p>
          <a:p>
            <a:pPr>
              <a:buFont typeface="Arial" charset="0"/>
              <a:buChar char="•"/>
            </a:pPr>
            <a:endParaRPr lang="en-US" sz="2400"/>
          </a:p>
          <a:p>
            <a:pPr>
              <a:buFont typeface="Arial" charset="0"/>
              <a:buChar char="•"/>
            </a:pPr>
            <a:endParaRPr lang="en-US" sz="2400"/>
          </a:p>
          <a:p>
            <a:pPr>
              <a:buFont typeface="Arial" charset="0"/>
              <a:buChar char="•"/>
            </a:pP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508000" y="152400"/>
            <a:ext cx="7543800" cy="6002338"/>
          </a:xfrm>
          <a:prstGeom prst="rect">
            <a:avLst/>
          </a:prstGeom>
          <a:noFill/>
          <a:ln w="9525">
            <a:noFill/>
            <a:miter lim="800000"/>
            <a:headEnd/>
            <a:tailEnd/>
          </a:ln>
        </p:spPr>
        <p:txBody>
          <a:bodyPr>
            <a:spAutoFit/>
          </a:bodyPr>
          <a:lstStyle/>
          <a:p>
            <a:r>
              <a:rPr lang="en-US" sz="2400"/>
              <a:t>Determine Causes</a:t>
            </a:r>
          </a:p>
          <a:p>
            <a:endParaRPr lang="en-US" sz="2400"/>
          </a:p>
          <a:p>
            <a:pPr>
              <a:buFont typeface="Arial" charset="0"/>
              <a:buChar char="•"/>
            </a:pPr>
            <a:r>
              <a:rPr lang="en-US" sz="2400"/>
              <a:t>Grass roots opposition to American entry came especially from German and Irish elements.</a:t>
            </a:r>
          </a:p>
          <a:p>
            <a:pPr>
              <a:buFont typeface="Arial" charset="0"/>
              <a:buChar char="•"/>
            </a:pPr>
            <a:r>
              <a:rPr lang="en-US" sz="2400"/>
              <a:t>German Americans by this time usually had only weak ties to Germany; however, they were fearful of negative treatment they might receive if the U.S. entered the war.</a:t>
            </a:r>
          </a:p>
          <a:p>
            <a:pPr>
              <a:buFont typeface="Arial" charset="0"/>
              <a:buChar char="•"/>
            </a:pPr>
            <a:r>
              <a:rPr lang="en-US" sz="2400"/>
              <a:t>Irish Americans Catholics were the most effective domestic opponents of the war. They were adamant against helping the Protestant British Empire because it refused to allow independence to Ireland.</a:t>
            </a:r>
          </a:p>
          <a:p>
            <a:pPr>
              <a:buFont typeface="Arial" charset="0"/>
              <a:buChar char="•"/>
            </a:pPr>
            <a:r>
              <a:rPr lang="en-US" sz="2400"/>
              <a:t>Leaders of most religious groups tended to be pacifists as did leaders of the women movement. Antiwar leaders included Jane Addams, Henry Ford and Carrie Chapman Catt.</a:t>
            </a:r>
          </a:p>
        </p:txBody>
      </p:sp>
      <p:sp>
        <p:nvSpPr>
          <p:cNvPr id="6147" name="Rectangle 1"/>
          <p:cNvSpPr>
            <a:spLocks noChangeArrowheads="1"/>
          </p:cNvSpPr>
          <p:nvPr/>
        </p:nvSpPr>
        <p:spPr bwMode="auto">
          <a:xfrm>
            <a:off x="1371600" y="6461125"/>
            <a:ext cx="6908800" cy="646331"/>
          </a:xfrm>
          <a:prstGeom prst="rect">
            <a:avLst/>
          </a:prstGeom>
          <a:noFill/>
          <a:ln w="9525">
            <a:noFill/>
            <a:miter lim="800000"/>
            <a:headEnd/>
            <a:tailEnd/>
          </a:ln>
        </p:spPr>
        <p:txBody>
          <a:bodyPr>
            <a:spAutoFit/>
          </a:bodyPr>
          <a:lstStyle/>
          <a:p>
            <a:r>
              <a:rPr lang="en-US" dirty="0">
                <a:hlinkClick r:id="rId3"/>
              </a:rPr>
              <a:t>http://</a:t>
            </a:r>
            <a:r>
              <a:rPr lang="en-US" dirty="0" smtClean="0">
                <a:hlinkClick r:id="rId3"/>
              </a:rPr>
              <a:t>www2.maxwell.syr.edu/plegal/ppa/worksheet3us.doc</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457200" y="457200"/>
            <a:ext cx="8686800" cy="4154488"/>
          </a:xfrm>
          <a:prstGeom prst="rect">
            <a:avLst/>
          </a:prstGeom>
          <a:noFill/>
          <a:ln w="9525">
            <a:noFill/>
            <a:miter lim="800000"/>
            <a:headEnd/>
            <a:tailEnd/>
          </a:ln>
        </p:spPr>
        <p:txBody>
          <a:bodyPr>
            <a:spAutoFit/>
          </a:bodyPr>
          <a:lstStyle/>
          <a:p>
            <a:r>
              <a:rPr lang="en-US" sz="2400"/>
              <a:t>State one of the major historical policies that attempted to deal with the social problem.</a:t>
            </a:r>
          </a:p>
          <a:p>
            <a:endParaRPr lang="en-US" sz="2400"/>
          </a:p>
          <a:p>
            <a:pPr>
              <a:buFont typeface="Arial" charset="0"/>
              <a:buChar char="•"/>
            </a:pPr>
            <a:r>
              <a:rPr lang="en-US" sz="2400"/>
              <a:t>The </a:t>
            </a:r>
            <a:r>
              <a:rPr lang="en-US" sz="2400" b="1"/>
              <a:t>Committee on Public Information</a:t>
            </a:r>
            <a:r>
              <a:rPr lang="en-US" sz="2400"/>
              <a:t>, also known as the </a:t>
            </a:r>
            <a:r>
              <a:rPr lang="en-US" sz="2400" b="1"/>
              <a:t>CPI</a:t>
            </a:r>
            <a:r>
              <a:rPr lang="en-US" sz="2400"/>
              <a:t> or the </a:t>
            </a:r>
            <a:r>
              <a:rPr lang="en-US" sz="2400" b="1"/>
              <a:t>Creel Committee</a:t>
            </a:r>
            <a:r>
              <a:rPr lang="en-US" sz="2400"/>
              <a:t>, was an independent agency of the government of the United States created to influence U.S. public opinion regarding American participation in World War I. Over just  28 months, from April 13, 1917, to August 21, 1919, it used every medium available to create enthusiasm for the war effort and enlist public support against foreign attempts to undercut America's war aims.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0" y="0"/>
            <a:ext cx="7467600" cy="519113"/>
          </a:xfrm>
          <a:prstGeom prst="rect">
            <a:avLst/>
          </a:prstGeom>
          <a:noFill/>
          <a:ln w="9525">
            <a:noFill/>
            <a:miter lim="800000"/>
            <a:headEnd/>
            <a:tailEnd/>
          </a:ln>
        </p:spPr>
        <p:txBody>
          <a:bodyPr>
            <a:spAutoFit/>
          </a:bodyPr>
          <a:lstStyle/>
          <a:p>
            <a:r>
              <a:rPr lang="en-US" sz="2800" b="1">
                <a:latin typeface="Times New Roman" pitchFamily="18" charset="0"/>
              </a:rPr>
              <a:t>Public Support:</a:t>
            </a:r>
          </a:p>
        </p:txBody>
      </p:sp>
      <p:sp>
        <p:nvSpPr>
          <p:cNvPr id="7172" name="Rectangle 4"/>
          <p:cNvSpPr>
            <a:spLocks noChangeArrowheads="1"/>
          </p:cNvSpPr>
          <p:nvPr/>
        </p:nvSpPr>
        <p:spPr bwMode="auto">
          <a:xfrm>
            <a:off x="0" y="609600"/>
            <a:ext cx="4724400" cy="1373188"/>
          </a:xfrm>
          <a:prstGeom prst="rect">
            <a:avLst/>
          </a:prstGeom>
          <a:noFill/>
          <a:ln w="9525">
            <a:noFill/>
            <a:miter lim="800000"/>
            <a:headEnd/>
            <a:tailEnd/>
          </a:ln>
        </p:spPr>
        <p:txBody>
          <a:bodyPr>
            <a:spAutoFit/>
          </a:bodyPr>
          <a:lstStyle/>
          <a:p>
            <a:r>
              <a:rPr lang="en-US" sz="2800">
                <a:latin typeface="Times New Roman" pitchFamily="18" charset="0"/>
              </a:rPr>
              <a:t>· The government raised over $21 billion through the sale of </a:t>
            </a:r>
            <a:r>
              <a:rPr lang="en-US" sz="2800" b="1">
                <a:latin typeface="Times New Roman" pitchFamily="18" charset="0"/>
                <a:hlinkClick r:id="rId3"/>
              </a:rPr>
              <a:t>Liberty Bonds</a:t>
            </a:r>
            <a:r>
              <a:rPr lang="en-US" sz="2800">
                <a:latin typeface="Times New Roman" pitchFamily="18" charset="0"/>
              </a:rPr>
              <a:t>.</a:t>
            </a:r>
          </a:p>
        </p:txBody>
      </p:sp>
      <p:pic>
        <p:nvPicPr>
          <p:cNvPr id="7173" name="Picture 5">
            <a:hlinkClick r:id="rId4"/>
          </p:cNvPr>
          <p:cNvPicPr>
            <a:picLocks noChangeAspect="1" noChangeArrowheads="1"/>
          </p:cNvPicPr>
          <p:nvPr/>
        </p:nvPicPr>
        <p:blipFill>
          <a:blip r:embed="rId5" cstate="print"/>
          <a:srcRect/>
          <a:stretch>
            <a:fillRect/>
          </a:stretch>
        </p:blipFill>
        <p:spPr bwMode="auto">
          <a:xfrm>
            <a:off x="4729163" y="0"/>
            <a:ext cx="4414837" cy="685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box(in)">
                                      <p:cBhvr>
                                        <p:cTn id="10" dur="500"/>
                                        <p:tgtEl>
                                          <p:spTgt spid="71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checkerboard(across)">
                                      <p:cBhvr>
                                        <p:cTn id="15"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0"/>
            <a:ext cx="9144000" cy="6497638"/>
          </a:xfrm>
          <a:prstGeom prst="rect">
            <a:avLst/>
          </a:prstGeom>
          <a:noFill/>
          <a:ln w="9525">
            <a:noFill/>
            <a:miter lim="800000"/>
            <a:headEnd/>
            <a:tailEnd/>
          </a:ln>
        </p:spPr>
        <p:txBody>
          <a:bodyPr>
            <a:spAutoFit/>
          </a:bodyPr>
          <a:lstStyle/>
          <a:p>
            <a:pPr algn="ctr"/>
            <a:r>
              <a:rPr lang="en-US" sz="2800" b="1" u="sng"/>
              <a:t>Cartooning for Victory: </a:t>
            </a:r>
          </a:p>
          <a:p>
            <a:pPr algn="ctr"/>
            <a:r>
              <a:rPr lang="en-US" sz="2800" b="1" u="sng"/>
              <a:t>World War I Instructions to Artists</a:t>
            </a:r>
          </a:p>
          <a:p>
            <a:endParaRPr lang="en-US" sz="2800" u="sng">
              <a:latin typeface="Times New Roman" pitchFamily="18" charset="0"/>
            </a:endParaRPr>
          </a:p>
          <a:p>
            <a:r>
              <a:rPr lang="en-US" sz="2800">
                <a:latin typeface="Times New Roman" pitchFamily="18" charset="0"/>
              </a:rPr>
              <a:t>	During World War I, the United States fought a war of ideas with unprecedented ingenuity and organization. President Woodrow Wilson established the Committee on Public Information (CPI) to manage news and solicit widespread support for the war at home and abroad. Under the energetic direction of Mississippi newspaper editor George Creel, the CPI churned out </a:t>
            </a:r>
            <a:r>
              <a:rPr lang="en-US" sz="2800" b="1" i="1">
                <a:solidFill>
                  <a:schemeClr val="accent2"/>
                </a:solidFill>
                <a:latin typeface="Maiandra GD" pitchFamily="34" charset="0"/>
              </a:rPr>
              <a:t>national propaganda through diverse media including films, cartoons, and speeches.</a:t>
            </a:r>
            <a:r>
              <a:rPr lang="en-US" sz="2800">
                <a:latin typeface="Times New Roman" pitchFamily="18" charset="0"/>
              </a:rPr>
              <a:t> The CPI’s home-front propaganda cartoons were no laughing matter. </a:t>
            </a:r>
            <a:r>
              <a:rPr lang="en-US" sz="2800" b="1" i="1">
                <a:solidFill>
                  <a:schemeClr val="accent2"/>
                </a:solidFill>
                <a:latin typeface="Maiandra GD" pitchFamily="34" charset="0"/>
              </a:rPr>
              <a:t>The Bureau of Cartoons, headed by George Hecht, exhorted cartoonists to use their popular medium to support the war effort.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6838950"/>
          </a:xfrm>
          <a:prstGeom prst="rect">
            <a:avLst/>
          </a:prstGeom>
          <a:noFill/>
          <a:ln w="9525">
            <a:noFill/>
            <a:miter lim="800000"/>
            <a:headEnd/>
            <a:tailEnd/>
          </a:ln>
        </p:spPr>
        <p:txBody>
          <a:bodyPr>
            <a:spAutoFit/>
          </a:bodyPr>
          <a:lstStyle/>
          <a:p>
            <a:r>
              <a:rPr lang="en-US" sz="2600" b="1" i="1">
                <a:hlinkClick r:id="rId3"/>
              </a:rPr>
              <a:t>To the cartoonists of America</a:t>
            </a:r>
            <a:r>
              <a:rPr lang="en-US" sz="2600" b="1">
                <a:hlinkClick r:id="rId3"/>
              </a:rPr>
              <a:t>:</a:t>
            </a:r>
            <a:endParaRPr lang="en-US" sz="2600" b="1"/>
          </a:p>
          <a:p>
            <a:endParaRPr lang="en-US" sz="2600" b="1"/>
          </a:p>
          <a:p>
            <a:r>
              <a:rPr lang="en-US" sz="2600">
                <a:latin typeface="Times New Roman" pitchFamily="18" charset="0"/>
              </a:rPr>
              <a:t>	The floating of Liberty Loans is largely a problem of education. </a:t>
            </a:r>
            <a:r>
              <a:rPr lang="en-US" sz="2600" b="1" i="1">
                <a:solidFill>
                  <a:schemeClr val="accent2"/>
                </a:solidFill>
                <a:latin typeface="Maiandra GD" pitchFamily="34" charset="0"/>
              </a:rPr>
              <a:t>It is a question of bringing home to the mass of people the fact that it is their patriotic duty to invest all the money they can in Liberty Bonds.</a:t>
            </a:r>
          </a:p>
          <a:p>
            <a:endParaRPr lang="en-US" sz="2600" b="1" i="1">
              <a:solidFill>
                <a:schemeClr val="accent2"/>
              </a:solidFill>
              <a:latin typeface="Maiandra GD" pitchFamily="34" charset="0"/>
            </a:endParaRPr>
          </a:p>
          <a:p>
            <a:r>
              <a:rPr lang="en-US" sz="2600">
                <a:latin typeface="Times New Roman" pitchFamily="18" charset="0"/>
              </a:rPr>
              <a:t>	</a:t>
            </a:r>
            <a:r>
              <a:rPr lang="en-US" sz="2600" b="1" i="1">
                <a:solidFill>
                  <a:schemeClr val="accent2"/>
                </a:solidFill>
                <a:latin typeface="Maiandra GD" pitchFamily="34" charset="0"/>
              </a:rPr>
              <a:t>There are few means of publicity that can equal cartoons in effectiveness</a:t>
            </a:r>
            <a:r>
              <a:rPr lang="en-US" sz="2600">
                <a:latin typeface="Times New Roman" pitchFamily="18" charset="0"/>
              </a:rPr>
              <a:t> in bringing home to every American his obligation to buy Liberty Bonds.</a:t>
            </a:r>
          </a:p>
          <a:p>
            <a:endParaRPr lang="en-US" sz="2600">
              <a:latin typeface="Times New Roman" pitchFamily="18" charset="0"/>
            </a:endParaRPr>
          </a:p>
          <a:p>
            <a:r>
              <a:rPr lang="en-US" sz="2600">
                <a:latin typeface="Times New Roman" pitchFamily="18" charset="0"/>
              </a:rPr>
              <a:t>	I appreciate deeply the splendid service that you, cartoonists of America, have rendered during the past three loan campaigns and I feel confident that you may be counted on in this present drive to do even more.</a:t>
            </a:r>
            <a:endParaRPr lang="en-US" sz="2600" i="1">
              <a:latin typeface="Times New Roman" pitchFamily="18" charset="0"/>
            </a:endParaRPr>
          </a:p>
          <a:p>
            <a:r>
              <a:rPr lang="en-US" sz="2600" i="1">
                <a:latin typeface="Times New Roman" pitchFamily="18" charset="0"/>
              </a:rPr>
              <a:t>	</a:t>
            </a:r>
          </a:p>
          <a:p>
            <a:r>
              <a:rPr lang="en-US" sz="2600" i="1">
                <a:latin typeface="Times New Roman" pitchFamily="18" charset="0"/>
              </a:rPr>
              <a:t>	</a:t>
            </a:r>
            <a:r>
              <a:rPr lang="en-US" sz="2600" b="1" i="1">
                <a:solidFill>
                  <a:schemeClr val="accent2"/>
                </a:solidFill>
                <a:latin typeface="Maiandra GD" pitchFamily="34" charset="0"/>
              </a:rPr>
              <a:t>Make Each Liberty Loan Cartoon Count.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1124</Words>
  <Application>Microsoft Office PowerPoint</Application>
  <PresentationFormat>On-screen Show (4:3)</PresentationFormat>
  <Paragraphs>130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Preparing For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SeChange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Berlin</dc:creator>
  <cp:lastModifiedBy>Joe Montecalvo</cp:lastModifiedBy>
  <cp:revision>137</cp:revision>
  <cp:lastPrinted>2013-04-03T11:19:30Z</cp:lastPrinted>
  <dcterms:created xsi:type="dcterms:W3CDTF">2008-01-29T02:52:52Z</dcterms:created>
  <dcterms:modified xsi:type="dcterms:W3CDTF">2013-05-03T15:17:35Z</dcterms:modified>
</cp:coreProperties>
</file>