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2" r:id="rId3"/>
    <p:sldId id="257" r:id="rId4"/>
    <p:sldId id="258" r:id="rId5"/>
    <p:sldId id="260" r:id="rId6"/>
    <p:sldId id="259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E509F-458D-42F3-88BC-33F8AB073136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18138-A84D-483B-A486-CB2A972B00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794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http://www.bing.com/images/search?q=Brooklyn+NY+projects&amp;qs=n&amp;form=QBIR&amp;pq=brooklyn+ny+projects&amp;sc=2-19&amp;sp=-1&amp;sk=&amp;adlt=strict#view=detail&amp;id=24EDB075B18D0C809CF51E7EB8F57F13A4DA5539&amp;selectedIndex=0</a:t>
            </a:r>
          </a:p>
          <a:p>
            <a:r>
              <a:rPr lang="en-US" dirty="0" smtClean="0"/>
              <a:t>http://www.bing.com/images/search?q=urban+congestion&amp;qs=n&amp;form=QBIR&amp;pq=urban+congestion&amp;sc=3-16&amp;sp=-1&amp;sk=&amp;adlt=strict#view=detail&amp;id=E5C5088501F7F0B45CFDD04D2142E777CA8608F9&amp;selectedIndex=21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8138-A84D-483B-A486-CB2A972B004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8138-A84D-483B-A486-CB2A972B004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http://www.bing.com/images/search?q=lung+asthma&amp;FORM=HDRSC2&amp;adlt=strict&amp;view=detail&amp;id=D281CFA34624755C0F9493B7E3A3C5BC298DD3C0#</a:t>
            </a:r>
          </a:p>
          <a:p>
            <a:r>
              <a:rPr lang="en-US" dirty="0" smtClean="0"/>
              <a:t>http://www.bing.com/images/search?q=asthma&amp;qs=n&amp;form=QBIR&amp;pq=asthma&amp;sc=8-3&amp;sp=-1&amp;sk=&amp;adlt=strict#view=detail&amp;id=A564AF0F74323095F088A61F62DAB790C6698757&amp;selectedIndex=38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8138-A84D-483B-A486-CB2A972B004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http://www.bing.com/images/search?q=asthma+in+the+city&amp;FORM=HDRSC2&amp;adlt=strict#view=detail&amp;id=2E2BD2C712F0F69E0609C017907887A1CEFBC91F&amp;selectedIndex=9 </a:t>
            </a:r>
          </a:p>
          <a:p>
            <a:endParaRPr lang="en-US" dirty="0" smtClean="0"/>
          </a:p>
          <a:p>
            <a:r>
              <a:rPr lang="en-US" dirty="0" smtClean="0"/>
              <a:t>http://www.ncbi.nlm.nih.gov/pubmed/11747260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8138-A84D-483B-A486-CB2A972B004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8138-A84D-483B-A486-CB2A972B004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http://health.rush.edu/HealthInformation/graphics/images/en/22934.jpg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8138-A84D-483B-A486-CB2A972B004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8138-A84D-483B-A486-CB2A972B004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8138-A84D-483B-A486-CB2A972B004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8138-A84D-483B-A486-CB2A972B004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AAEFEB4-4C31-4B40-A4FC-DDFA434DEDB4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0A49ADF-0C43-4910-942A-2C1F340E5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FEB4-4C31-4B40-A4FC-DDFA434DEDB4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49ADF-0C43-4910-942A-2C1F340E5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FEB4-4C31-4B40-A4FC-DDFA434DEDB4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49ADF-0C43-4910-942A-2C1F340E5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AAEFEB4-4C31-4B40-A4FC-DDFA434DEDB4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49ADF-0C43-4910-942A-2C1F340E5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AAEFEB4-4C31-4B40-A4FC-DDFA434DEDB4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0A49ADF-0C43-4910-942A-2C1F340E55B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AAEFEB4-4C31-4B40-A4FC-DDFA434DEDB4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0A49ADF-0C43-4910-942A-2C1F340E5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AAEFEB4-4C31-4B40-A4FC-DDFA434DEDB4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0A49ADF-0C43-4910-942A-2C1F340E5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FEB4-4C31-4B40-A4FC-DDFA434DEDB4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49ADF-0C43-4910-942A-2C1F340E5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AAEFEB4-4C31-4B40-A4FC-DDFA434DEDB4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0A49ADF-0C43-4910-942A-2C1F340E5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AAEFEB4-4C31-4B40-A4FC-DDFA434DEDB4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0A49ADF-0C43-4910-942A-2C1F340E5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AAEFEB4-4C31-4B40-A4FC-DDFA434DEDB4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0A49ADF-0C43-4910-942A-2C1F340E5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AAEFEB4-4C31-4B40-A4FC-DDFA434DEDB4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0A49ADF-0C43-4910-942A-2C1F340E5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c.gov/html/doh/html/asthma/asthma-facts.s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hyperlink" Target="ashttp://www.nyc.gov/html/doh/downloads/pdf/nycap/improve-asthma-mgt-nyc-school.pdf" TargetMode="External"/><Relationship Id="rId4" Type="http://schemas.openxmlformats.org/officeDocument/2006/relationships/hyperlink" Target="The%20http:/www.freshair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TIPS/solutions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TIPS/worksheet6.doc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/>
              <a:t>Asthma—An Urban Dilemma</a:t>
            </a:r>
            <a:br>
              <a:rPr lang="en-US" sz="4800" b="1" dirty="0" smtClean="0"/>
            </a:b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362200"/>
            <a:ext cx="8229600" cy="1752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Public Policy Analysis</a:t>
            </a:r>
            <a:endParaRPr lang="en-US" sz="3200" b="1" dirty="0"/>
          </a:p>
        </p:txBody>
      </p:sp>
      <p:pic>
        <p:nvPicPr>
          <p:cNvPr id="14340" name="Picture 4" descr="http://4.bp.blogspot.com/_kulnm8Gjhh8/SYrQwVVGmPI/AAAAAAAALWE/wTlMcUCRGsE/s1600/queensbridge_houses_8feb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982064"/>
            <a:ext cx="4572000" cy="2875935"/>
          </a:xfrm>
          <a:prstGeom prst="rect">
            <a:avLst/>
          </a:prstGeom>
          <a:noFill/>
        </p:spPr>
      </p:pic>
      <p:pic>
        <p:nvPicPr>
          <p:cNvPr id="14342" name="Picture 6" descr="http://econews.com.au/wp-content/uploads/2011/09/traffic-congestion1-460x25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64424" y="3962400"/>
            <a:ext cx="4679576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Steps of the PPA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+mj-lt"/>
              <a:buAutoNum type="arabicPeriod"/>
            </a:pPr>
            <a:r>
              <a:rPr lang="en-US" b="1" dirty="0" smtClean="0">
                <a:hlinkClick r:id="rId3" action="ppaction://hlinksldjump"/>
              </a:rPr>
              <a:t>Define the problem</a:t>
            </a:r>
            <a:endParaRPr lang="en-US" b="1" dirty="0" smtClean="0"/>
          </a:p>
          <a:p>
            <a:pPr marL="578358" indent="-514350">
              <a:buFont typeface="+mj-lt"/>
              <a:buAutoNum type="arabicPeriod"/>
            </a:pPr>
            <a:r>
              <a:rPr lang="en-US" b="1" dirty="0" smtClean="0">
                <a:hlinkClick r:id="rId4" action="ppaction://hlinksldjump"/>
              </a:rPr>
              <a:t>Gather the evidence</a:t>
            </a:r>
            <a:endParaRPr lang="en-US" b="1" dirty="0" smtClean="0"/>
          </a:p>
          <a:p>
            <a:pPr marL="578358" indent="-514350">
              <a:buFont typeface="+mj-lt"/>
              <a:buAutoNum type="arabicPeriod"/>
            </a:pPr>
            <a:r>
              <a:rPr lang="en-US" b="1" dirty="0" smtClean="0">
                <a:hlinkClick r:id="rId5" action="ppaction://hlinksldjump"/>
              </a:rPr>
              <a:t>Identify the causes</a:t>
            </a:r>
            <a:endParaRPr lang="en-US" b="1" dirty="0" smtClean="0"/>
          </a:p>
          <a:p>
            <a:pPr marL="578358" indent="-514350">
              <a:buFont typeface="+mj-lt"/>
              <a:buAutoNum type="arabicPeriod"/>
            </a:pPr>
            <a:r>
              <a:rPr lang="en-US" b="1" dirty="0" smtClean="0">
                <a:hlinkClick r:id="rId6" action="ppaction://hlinksldjump"/>
              </a:rPr>
              <a:t>Examine existing policy</a:t>
            </a:r>
            <a:endParaRPr lang="en-US" b="1" dirty="0" smtClean="0"/>
          </a:p>
          <a:p>
            <a:pPr marL="578358" indent="-514350">
              <a:buFont typeface="+mj-lt"/>
              <a:buAutoNum type="arabicPeriod"/>
            </a:pPr>
            <a:r>
              <a:rPr lang="en-US" b="1" dirty="0" smtClean="0">
                <a:hlinkClick r:id="rId7" action="ppaction://hlinksldjump"/>
              </a:rPr>
              <a:t>Develop solutions</a:t>
            </a:r>
            <a:endParaRPr lang="en-US" b="1" dirty="0" smtClean="0"/>
          </a:p>
          <a:p>
            <a:pPr marL="578358" indent="-514350">
              <a:buFont typeface="+mj-lt"/>
              <a:buAutoNum type="arabicPeriod"/>
            </a:pPr>
            <a:r>
              <a:rPr lang="en-US" b="1" dirty="0" smtClean="0">
                <a:hlinkClick r:id="rId8" action="ppaction://hlinksldjump"/>
              </a:rPr>
              <a:t>Select the best solution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Asthma?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54102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Asthma is a chronic lung disease identified by inflammation and narrowing of the airways</a:t>
            </a:r>
          </a:p>
          <a:p>
            <a:r>
              <a:rPr lang="en-US" b="1" dirty="0" smtClean="0"/>
              <a:t>Symptoms of asthma include wheezing, coughing, chest tightness, and shortness of breath</a:t>
            </a:r>
          </a:p>
          <a:p>
            <a:r>
              <a:rPr lang="en-US" b="1" dirty="0" smtClean="0"/>
              <a:t>People may take medications to prevent the symptoms from returning or to treat symptoms as they are occurring</a:t>
            </a:r>
          </a:p>
          <a:p>
            <a:endParaRPr lang="en-US" b="1" dirty="0" smtClean="0"/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r>
              <a:rPr lang="en-US" b="1" u="sng" dirty="0" smtClean="0"/>
              <a:t>Source</a:t>
            </a:r>
            <a:r>
              <a:rPr lang="en-US" b="1" dirty="0" smtClean="0"/>
              <a:t>:  </a:t>
            </a:r>
          </a:p>
          <a:p>
            <a:pPr>
              <a:buNone/>
            </a:pPr>
            <a:r>
              <a:rPr lang="en-US" b="1" dirty="0" smtClean="0"/>
              <a:t>National Heart Lung and Blood Institute</a:t>
            </a:r>
          </a:p>
          <a:p>
            <a:endParaRPr lang="en-US" b="1" dirty="0"/>
          </a:p>
        </p:txBody>
      </p:sp>
      <p:pic>
        <p:nvPicPr>
          <p:cNvPr id="5" name="Picture 2" descr="http://www.theepochtimes.com/n2/images/stories/large/2011/04/28/stk63514cor-asthm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729635"/>
            <a:ext cx="3505200" cy="3128365"/>
          </a:xfrm>
          <a:prstGeom prst="rect">
            <a:avLst/>
          </a:prstGeom>
          <a:noFill/>
        </p:spPr>
      </p:pic>
      <p:pic>
        <p:nvPicPr>
          <p:cNvPr id="1028" name="Picture 4" descr="http://www.asthmainschools.com/pix/whatisasthm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19750" y="0"/>
            <a:ext cx="3524250" cy="3867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What’s the Problem?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600200"/>
            <a:ext cx="4267200" cy="4800600"/>
          </a:xfrm>
        </p:spPr>
        <p:txBody>
          <a:bodyPr/>
          <a:lstStyle/>
          <a:p>
            <a:r>
              <a:rPr lang="en-US" b="1" dirty="0" smtClean="0"/>
              <a:t>Asthma rates are disproportionately high in urban and impoverished areas.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</p:txBody>
      </p:sp>
      <p:pic>
        <p:nvPicPr>
          <p:cNvPr id="15364" name="Picture 4" descr="http://www.gothamgazette.com/graphics/asthma_nylcv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76400"/>
            <a:ext cx="4619554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Evidence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600200"/>
            <a:ext cx="4267200" cy="4800600"/>
          </a:xfrm>
        </p:spPr>
        <p:txBody>
          <a:bodyPr/>
          <a:lstStyle/>
          <a:p>
            <a:r>
              <a:rPr lang="en-US" b="1" dirty="0" smtClean="0"/>
              <a:t>What about this map surprises you?</a:t>
            </a:r>
          </a:p>
          <a:p>
            <a:r>
              <a:rPr lang="en-US" b="1" dirty="0" smtClean="0"/>
              <a:t>What do you know about the neighborhoods with the highest concentration of asthma related hospitalization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</p:txBody>
      </p:sp>
      <p:pic>
        <p:nvPicPr>
          <p:cNvPr id="6" name="Picture 2" descr="http://habitatmap.org/editor_images/0000/0395/East-Riv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67198"/>
            <a:ext cx="4800600" cy="51908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410200" cy="1752600"/>
          </a:xfrm>
        </p:spPr>
        <p:txBody>
          <a:bodyPr>
            <a:normAutofit/>
          </a:bodyPr>
          <a:lstStyle/>
          <a:p>
            <a:r>
              <a:rPr lang="en-US" b="1" dirty="0" smtClean="0"/>
              <a:t>Causes of Asthma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441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Poor air quality</a:t>
            </a:r>
          </a:p>
          <a:p>
            <a:pPr lvl="1"/>
            <a:r>
              <a:rPr lang="en-US" b="1" dirty="0" smtClean="0"/>
              <a:t>Emissions from cars, trucks, and buses</a:t>
            </a:r>
          </a:p>
          <a:p>
            <a:r>
              <a:rPr lang="en-US" b="1" dirty="0" smtClean="0"/>
              <a:t>Allergens</a:t>
            </a:r>
          </a:p>
          <a:p>
            <a:pPr lvl="1"/>
            <a:r>
              <a:rPr lang="en-US" b="1" dirty="0" smtClean="0"/>
              <a:t>Dust mites</a:t>
            </a:r>
          </a:p>
          <a:p>
            <a:pPr lvl="1"/>
            <a:r>
              <a:rPr lang="en-US" b="1" dirty="0" smtClean="0"/>
              <a:t>Roaches </a:t>
            </a:r>
          </a:p>
          <a:p>
            <a:pPr lvl="1"/>
            <a:r>
              <a:rPr lang="en-US" b="1" dirty="0" smtClean="0"/>
              <a:t>Pets</a:t>
            </a:r>
          </a:p>
          <a:p>
            <a:pPr lvl="1"/>
            <a:r>
              <a:rPr lang="en-US" b="1" dirty="0" smtClean="0"/>
              <a:t>Smoke </a:t>
            </a:r>
          </a:p>
          <a:p>
            <a:r>
              <a:rPr lang="en-US" b="1" dirty="0" smtClean="0"/>
              <a:t>Chemicals</a:t>
            </a:r>
          </a:p>
          <a:p>
            <a:pPr lvl="1"/>
            <a:r>
              <a:rPr lang="en-US" b="1" dirty="0" smtClean="0"/>
              <a:t>Detergents</a:t>
            </a:r>
          </a:p>
          <a:p>
            <a:pPr lvl="1"/>
            <a:r>
              <a:rPr lang="en-US" b="1" dirty="0" smtClean="0"/>
              <a:t>Paints </a:t>
            </a:r>
          </a:p>
          <a:p>
            <a:pPr lvl="1"/>
            <a:endParaRPr lang="en-US" b="1" dirty="0" smtClean="0"/>
          </a:p>
          <a:p>
            <a:endParaRPr lang="en-US" b="1" dirty="0" smtClean="0"/>
          </a:p>
          <a:p>
            <a:pPr lvl="1">
              <a:buNone/>
            </a:pPr>
            <a:endParaRPr lang="en-US" b="1" dirty="0" smtClean="0"/>
          </a:p>
        </p:txBody>
      </p:sp>
      <p:pic>
        <p:nvPicPr>
          <p:cNvPr id="16386" name="Picture 2" descr="http://health.rush.edu/HealthInformation/graphics/images/en/2293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762000"/>
            <a:ext cx="3810000" cy="3048000"/>
          </a:xfrm>
          <a:prstGeom prst="rect">
            <a:avLst/>
          </a:prstGeom>
          <a:noFill/>
        </p:spPr>
      </p:pic>
      <p:pic>
        <p:nvPicPr>
          <p:cNvPr id="16388" name="Picture 4" descr="http://1.bp.blogspot.com/-vgMSK5CiDyw/TgXVDLBKzLI/AAAAAAAADPs/b8fMnhkV_pE/s1600/asthma+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3809999"/>
            <a:ext cx="3810000" cy="304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Evaluating Current Policies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2808"/>
            <a:ext cx="4419600" cy="4572000"/>
          </a:xfrm>
        </p:spPr>
        <p:txBody>
          <a:bodyPr>
            <a:normAutofit/>
          </a:bodyPr>
          <a:lstStyle/>
          <a:p>
            <a:r>
              <a:rPr lang="en-US" b="1" dirty="0" smtClean="0">
                <a:hlinkClick r:id="rId3"/>
              </a:rPr>
              <a:t>East Harlem's Asthma Center of Excellence</a:t>
            </a:r>
          </a:p>
          <a:p>
            <a:r>
              <a:rPr lang="en-US" b="1" dirty="0" smtClean="0">
                <a:hlinkClick r:id="rId3"/>
              </a:rPr>
              <a:t>NYC Asthma Initiatives</a:t>
            </a:r>
            <a:endParaRPr lang="en-US" b="1" dirty="0" smtClean="0"/>
          </a:p>
          <a:p>
            <a:r>
              <a:rPr lang="en-US" b="1" dirty="0" smtClean="0">
                <a:hlinkClick r:id="rId4"/>
              </a:rPr>
              <a:t>The Fresh Air Fund</a:t>
            </a:r>
            <a:endParaRPr lang="en-US" b="1" dirty="0" smtClean="0"/>
          </a:p>
          <a:p>
            <a:r>
              <a:rPr lang="en-US" b="1" dirty="0" smtClean="0">
                <a:hlinkClick r:id="rId5"/>
              </a:rPr>
              <a:t>Asthma Management Initiatives in Schools</a:t>
            </a:r>
            <a:endParaRPr lang="en-US" b="1" dirty="0" smtClean="0"/>
          </a:p>
        </p:txBody>
      </p:sp>
      <p:pic>
        <p:nvPicPr>
          <p:cNvPr id="25602" name="Picture 2" descr="http://www.libertycontrol.net/uploads/mbp/Copy17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2286000"/>
            <a:ext cx="42672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Develop Solutions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Are current policies sufficient to address current issues, why or why not?</a:t>
            </a:r>
          </a:p>
          <a:p>
            <a:r>
              <a:rPr lang="en-US" b="1" dirty="0"/>
              <a:t>W</a:t>
            </a:r>
            <a:r>
              <a:rPr lang="en-US" b="1" dirty="0" smtClean="0"/>
              <a:t>hat do you think should be done to address the disproportionately high rates of asthma in poor urban areas?</a:t>
            </a:r>
          </a:p>
          <a:p>
            <a:r>
              <a:rPr lang="en-US" b="1" dirty="0" smtClean="0"/>
              <a:t>Develop 3 solutions using this:</a:t>
            </a:r>
          </a:p>
          <a:p>
            <a:r>
              <a:rPr lang="en-US" b="1" dirty="0" smtClean="0">
                <a:hlinkClick r:id="rId3"/>
              </a:rPr>
              <a:t>http://www2.maxwell.syr.edu/plegal/TIPS/solutions.html</a:t>
            </a:r>
            <a:endParaRPr lang="en-US" b="1" dirty="0" smtClean="0"/>
          </a:p>
          <a:p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Select the Best Solution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Use this worksheet</a:t>
            </a:r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smtClean="0">
                <a:hlinkClick r:id="rId3"/>
              </a:rPr>
              <a:t>http://www2.maxwell.syr.edu/plegal/TIPS/worksheet6.doc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   To rank the feasibility and effectiveness of each of your proposed solutions?</a:t>
            </a:r>
          </a:p>
          <a:p>
            <a:r>
              <a:rPr lang="en-US" b="1" dirty="0" smtClean="0"/>
              <a:t>Ultimately which do you think is the best proposed solution &amp; why?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ustom 2">
      <a:dk1>
        <a:sysClr val="windowText" lastClr="000000"/>
      </a:dk1>
      <a:lt1>
        <a:srgbClr val="17BBFD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190</TotalTime>
  <Words>296</Words>
  <Application>Microsoft Office PowerPoint</Application>
  <PresentationFormat>On-screen Show (4:3)</PresentationFormat>
  <Paragraphs>70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Asthma—An Urban Dilemma </vt:lpstr>
      <vt:lpstr>Steps of the PPA</vt:lpstr>
      <vt:lpstr>What is Asthma?</vt:lpstr>
      <vt:lpstr>What’s the Problem?</vt:lpstr>
      <vt:lpstr>The Evidence</vt:lpstr>
      <vt:lpstr>Causes of Asthma</vt:lpstr>
      <vt:lpstr>Evaluating Current Policies</vt:lpstr>
      <vt:lpstr>Develop Solutions</vt:lpstr>
      <vt:lpstr>Select the Best Solution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Joe Montecalvo</cp:lastModifiedBy>
  <cp:revision>22</cp:revision>
  <dcterms:created xsi:type="dcterms:W3CDTF">2013-01-31T16:48:33Z</dcterms:created>
  <dcterms:modified xsi:type="dcterms:W3CDTF">2013-03-26T19:30:12Z</dcterms:modified>
</cp:coreProperties>
</file>