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69" r:id="rId3"/>
    <p:sldId id="257" r:id="rId4"/>
    <p:sldId id="258" r:id="rId5"/>
    <p:sldId id="259" r:id="rId6"/>
    <p:sldId id="260" r:id="rId7"/>
    <p:sldId id="261" r:id="rId8"/>
    <p:sldId id="262" r:id="rId9"/>
    <p:sldId id="265" r:id="rId10"/>
    <p:sldId id="271" r:id="rId11"/>
    <p:sldId id="263" r:id="rId12"/>
    <p:sldId id="264" r:id="rId13"/>
    <p:sldId id="272" r:id="rId14"/>
    <p:sldId id="273" r:id="rId15"/>
    <p:sldId id="274" r:id="rId16"/>
    <p:sldId id="26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2CAFB7-8DC4-4A3C-BFBF-344EEB22978A}" type="datetimeFigureOut">
              <a:rPr lang="en-US" smtClean="0"/>
              <a:pPr/>
              <a:t>3/5/2013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61368C-2A9B-4E8A-B351-6628BA82CE72}" type="slidenum">
              <a:rPr lang="en-US" smtClean="0"/>
              <a:pPr/>
              <a:t>‹#›</a:t>
            </a:fld>
            <a:endParaRPr lang="en-US"/>
          </a:p>
        </p:txBody>
      </p:sp>
    </p:spTree>
    <p:extLst>
      <p:ext uri="{BB962C8B-B14F-4D97-AF65-F5344CB8AC3E}">
        <p14:creationId xmlns:p14="http://schemas.microsoft.com/office/powerpoint/2010/main" val="41767508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87713C59-E18A-4B1E-96E2-ECCBB3ECBFCF}" type="datetimeFigureOut">
              <a:rPr lang="en-US" smtClean="0"/>
              <a:pPr/>
              <a:t>3/5/2013</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B289AF5B-5A73-4B8F-961B-E24BB3C14DE1}"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7713C59-E18A-4B1E-96E2-ECCBB3ECBFCF}" type="datetimeFigureOut">
              <a:rPr lang="en-US" smtClean="0"/>
              <a:pPr/>
              <a:t>3/5/2013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289AF5B-5A73-4B8F-961B-E24BB3C14DE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7713C59-E18A-4B1E-96E2-ECCBB3ECBFCF}" type="datetimeFigureOut">
              <a:rPr lang="en-US" smtClean="0"/>
              <a:pPr/>
              <a:t>3/5/2013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289AF5B-5A73-4B8F-961B-E24BB3C14DE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7713C59-E18A-4B1E-96E2-ECCBB3ECBFCF}" type="datetimeFigureOut">
              <a:rPr lang="en-US" smtClean="0"/>
              <a:pPr/>
              <a:t>3/5/2013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289AF5B-5A73-4B8F-961B-E24BB3C14DE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7713C59-E18A-4B1E-96E2-ECCBB3ECBFCF}" type="datetimeFigureOut">
              <a:rPr lang="en-US" smtClean="0"/>
              <a:pPr/>
              <a:t>3/5/2013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289AF5B-5A73-4B8F-961B-E24BB3C14DE1}"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7713C59-E18A-4B1E-96E2-ECCBB3ECBFCF}" type="datetimeFigureOut">
              <a:rPr lang="en-US" smtClean="0"/>
              <a:pPr/>
              <a:t>3/5/2013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289AF5B-5A73-4B8F-961B-E24BB3C14DE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7713C59-E18A-4B1E-96E2-ECCBB3ECBFCF}" type="datetimeFigureOut">
              <a:rPr lang="en-US" smtClean="0"/>
              <a:pPr/>
              <a:t>3/5/2013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289AF5B-5A73-4B8F-961B-E24BB3C14DE1}"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7713C59-E18A-4B1E-96E2-ECCBB3ECBFCF}" type="datetimeFigureOut">
              <a:rPr lang="en-US" smtClean="0"/>
              <a:pPr/>
              <a:t>3/5/2013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289AF5B-5A73-4B8F-961B-E24BB3C14DE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7713C59-E18A-4B1E-96E2-ECCBB3ECBFCF}" type="datetimeFigureOut">
              <a:rPr lang="en-US" smtClean="0"/>
              <a:pPr/>
              <a:t>3/5/2013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289AF5B-5A73-4B8F-961B-E24BB3C14DE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7713C59-E18A-4B1E-96E2-ECCBB3ECBFCF}" type="datetimeFigureOut">
              <a:rPr lang="en-US" smtClean="0"/>
              <a:pPr/>
              <a:t>3/5/2013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289AF5B-5A73-4B8F-961B-E24BB3C14DE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87713C59-E18A-4B1E-96E2-ECCBB3ECBFCF}" type="datetimeFigureOut">
              <a:rPr lang="en-US" smtClean="0"/>
              <a:pPr/>
              <a:t>3/5/2013</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B289AF5B-5A73-4B8F-961B-E24BB3C14DE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87713C59-E18A-4B1E-96E2-ECCBB3ECBFCF}" type="datetimeFigureOut">
              <a:rPr lang="en-US" smtClean="0"/>
              <a:pPr/>
              <a:t>3/5/2013</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B289AF5B-5A73-4B8F-961B-E24BB3C14DE1}"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google.com/url?sa=i&amp;rct=j&amp;q=say+no+to+tv&amp;source=images&amp;cd=&amp;cad=rja&amp;docid=OcvsrTNP7rIJmM&amp;tbnid=HQqtW7tby7zBtM:&amp;ved=0CAUQjRw&amp;url=http://coldantlerfarm.blogspot.com/2011/12/television-all-46-inches-of-living-room.html&amp;ei=hKMmUbzSL6fi0gGY4oC4Cw&amp;bvm=bv.42661473,d.dmQ&amp;psig=AFQjCNHz53piBJR4IEjCikbDeg83vUtZhg&amp;ust=1361573122578406"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google.com/url?sa=i&amp;rct=j&amp;q=running&amp;source=images&amp;cd=&amp;cad=rja&amp;docid=nAK8blgn7WCUKM&amp;tbnid=CrCf_lyB95Q_WM:&amp;ved=0CAUQjRw&amp;url=http://mashable.com/2013/01/04/app-music-running-pace/&amp;ei=0qMmUcPoD9PV0gHe3YC4CQ&amp;bvm=bv.42661473,d.dmQ&amp;psig=AFQjCNGQ8J05LOmOBSl-1vYo8ynYjgld6A&amp;ust=1361573191299688" TargetMode="External"/><Relationship Id="rId1" Type="http://schemas.openxmlformats.org/officeDocument/2006/relationships/slideLayout" Target="../slideLayouts/slideLayout2.xml"/><Relationship Id="rId5" Type="http://schemas.openxmlformats.org/officeDocument/2006/relationships/image" Target="../media/image11.gif"/><Relationship Id="rId4" Type="http://schemas.openxmlformats.org/officeDocument/2006/relationships/hyperlink" Target="http://www.google.com/url?sa=i&amp;rct=j&amp;q=sports&amp;source=images&amp;cd=&amp;cad=rja&amp;docid=6rh2avgmL8NKNM&amp;tbnid=q7NgvKXZrALD1M:&amp;ved=0CAUQjRw&amp;url=http://www.drpbody.com/sportssafety.html&amp;ei=NqQmUZSJN-qP0QGx-4DgAQ&amp;bvm=bv.42661473,d.dmQ&amp;psig=AFQjCNFU1HHv4crsDZ5gHlFbPmxl6WK2rQ&amp;ust=1361573292723219"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www.google.com/url?sa=i&amp;rct=j&amp;q=sports&amp;source=images&amp;cd=&amp;cad=rja&amp;docid=I6lZI4CpugxBLM&amp;tbnid=oQzkLPgpGtSm3M:&amp;ved=0CAUQjRw&amp;url=http://purenintendo.com/2010/12/21/nintendo%E2%80%99s-mario-sports-mix-delivers-four-over-the-top-sports-on-feb-7/&amp;ei=YqQmUf2nDdOz0QHE5oDYDw&amp;bvm=bv.42661473,d.dmQ&amp;psig=AFQjCNFpFmjvV3kKatD_e3pIKp8lU98eGg&amp;ust=1361573338240795"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hyperlink" Target="http://www.google.com/url?sa=i&amp;rct=j&amp;q=exercise&amp;source=images&amp;cd=&amp;cad=rja&amp;docid=abl34pd4vps2uM&amp;tbnid=ghubq-FPlNBtLM:&amp;ved=0CAUQjRw&amp;url=http://info.inter-spas.com/bid/80502/Hot-Tub-After-Exercise&amp;ei=2aQmUeYhrOrRAYyTgYgM&amp;bvm=bv.42661473,d.dmQ&amp;psig=AFQjCNEnH5avQPbV89aAQXry2B9_HlTIyA&amp;ust=1361573454218201" TargetMode="External"/><Relationship Id="rId1" Type="http://schemas.openxmlformats.org/officeDocument/2006/relationships/slideLayout" Target="../slideLayouts/slideLayout2.xml"/><Relationship Id="rId5" Type="http://schemas.openxmlformats.org/officeDocument/2006/relationships/image" Target="../media/image14.gif"/><Relationship Id="rId4" Type="http://schemas.openxmlformats.org/officeDocument/2006/relationships/hyperlink" Target="http://www.google.com/url?sa=i&amp;rct=j&amp;q=exercise&amp;source=images&amp;cd=&amp;cad=rja&amp;docid=vNT_T44YTZGBEM&amp;tbnid=cVmP82Ah1JRLHM:&amp;ved=0CAUQjRw&amp;url=http://goeshealth.com/world-health/exercise-effect-for-brain-health.html/attachment/exercise-2&amp;ei=AaUmUamnCbCC0QGUnoDgAQ&amp;bvm=bv.42661473,d.dmQ&amp;psig=AFQjCNEnH5avQPbV89aAQXry2B9_HlTIyA&amp;ust=1361573454218201"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hyperlink" Target="http://www.google.com/url?sa=i&amp;rct=j&amp;q=children+eating+full+face+cartoon&amp;source=images&amp;cd=&amp;cad=rja&amp;docid=N036cAEHbsOj-M&amp;tbnid=heJ7XJCYHktxbM:&amp;ved=0CAUQjRw&amp;url=http://billhicksisdead.blogspot.com/2012/04/type-2-diabetes-epidemic-among-young.html&amp;ei=M6YmUYCECIL40gHKloCoDQ&amp;bvm=bv.42661473,d.dmQ&amp;psig=AFQjCNH2JxjBlTgZnaEYPaBQMG90m0OY6g&amp;ust=1361573777058293"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hyperlink" Target="http://www.google.com/url?sa=i&amp;rct=j&amp;q=children+watching+tv+statistics&amp;source=images&amp;cd=&amp;cad=rja&amp;docid=ssE6MTv6uCcKLM&amp;tbnid=Hson49YcwQwvOM:&amp;ved=0CAUQjRw&amp;url=http://thispainsux.blogspot.com/2011_01_01_archive.html&amp;ei=6p8mUZGSK8Ha0QG3kIBo&amp;bvm=bv.42661473,d.dmQ&amp;psig=AFQjCNHKXVRDu-JRFYQwP03-nSOMxEzMng&amp;ust=1361572190249848" TargetMode="External"/><Relationship Id="rId1" Type="http://schemas.openxmlformats.org/officeDocument/2006/relationships/slideLayout" Target="../slideLayouts/slideLayout2.xml"/><Relationship Id="rId6" Type="http://schemas.openxmlformats.org/officeDocument/2006/relationships/hyperlink" Target="http://www.google.com/url?sa=i&amp;rct=j&amp;q=kids+playing+video+games+cartoon&amp;source=images&amp;cd=&amp;cad=rja&amp;docid=Jl9ROULHVwNjoM&amp;tbnid=H4BkcChgM7NhIM:&amp;ved=0CAUQjRw&amp;url=http://toons.artie.com/ransfrans/arg-kids-playing-video-sm-url.htm&amp;ei=M6EmUejkAeW70QG544HwAQ&amp;bvm=bv.42661473,d.dmQ&amp;psig=AFQjCNFJtarz9FJSVNoRkydfQqIzutJv9Q&amp;ust=1361572528234896" TargetMode="External"/><Relationship Id="rId5" Type="http://schemas.openxmlformats.org/officeDocument/2006/relationships/image" Target="../media/image3.jpeg"/><Relationship Id="rId4" Type="http://schemas.openxmlformats.org/officeDocument/2006/relationships/hyperlink" Target="http://www.google.com/url?sa=i&amp;rct=j&amp;q=kids+playing+on+the+computer&amp;source=images&amp;cd=&amp;cad=rja&amp;docid=G64wEZTi28NlnM&amp;tbnid=K-hnsIdV9Eo-RM:&amp;ved=0CAUQjRw&amp;url=http://www.picturesof.net/pages/081112-187979-654047.html&amp;ei=kqAmUaCPF8uQ0QG7zIGQCw&amp;bvm=bv.42661473,d.dmQ&amp;psig=AFQjCNHLq72lhsYlos9955dPfyr46sB14w&amp;ust=1361572319031480"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google.com/url?sa=i&amp;rct=j&amp;q=kids+watching+tv+and+eating+chips&amp;source=images&amp;cd=&amp;cad=rja&amp;docid=-IDK_NyViG1nhM&amp;tbnid=EmyTvMImLghs_M:&amp;ved=0CAUQjRw&amp;url=http://theatomicgeeks.com/?attachment_id=670&amp;ei=mKEmUdj9Oub00QGqiYGQBQ&amp;bvm=bv.42661473,d.dmQ&amp;psig=AFQjCNFszRzYpYcvBB3Pmqc57LnilOnLpA&amp;ust=1361572628696762"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worksheet1.doc"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657600"/>
            <a:ext cx="8229600" cy="2660904"/>
          </a:xfrm>
        </p:spPr>
        <p:txBody>
          <a:bodyPr/>
          <a:lstStyle/>
          <a:p>
            <a:pPr algn="r"/>
            <a:r>
              <a:rPr lang="en-US" dirty="0" smtClean="0"/>
              <a:t>Obese Children in the U.S.A.</a:t>
            </a:r>
            <a:br>
              <a:rPr lang="en-US" dirty="0" smtClean="0"/>
            </a:br>
            <a:r>
              <a:rPr lang="en-US" dirty="0" smtClean="0"/>
              <a:t/>
            </a:r>
            <a:br>
              <a:rPr lang="en-US" dirty="0" smtClean="0"/>
            </a:br>
            <a:r>
              <a:rPr lang="en-US" sz="2000" dirty="0" smtClean="0"/>
              <a:t>By: Mary </a:t>
            </a:r>
            <a:r>
              <a:rPr lang="en-US" sz="2000" dirty="0" err="1" smtClean="0"/>
              <a:t>cataldo</a:t>
            </a:r>
            <a:r>
              <a:rPr lang="en-US" sz="2000" dirty="0" smtClean="0"/>
              <a:t/>
            </a:r>
            <a:br>
              <a:rPr lang="en-US" sz="2000" dirty="0" smtClean="0"/>
            </a:br>
            <a:r>
              <a:rPr lang="en-US" sz="2000" dirty="0" err="1" smtClean="0"/>
              <a:t>Ditmas</a:t>
            </a:r>
            <a:r>
              <a:rPr lang="en-US" sz="2000" dirty="0" smtClean="0"/>
              <a:t> is 62</a:t>
            </a:r>
            <a:br>
              <a:rPr lang="en-US" sz="2000" dirty="0" smtClean="0"/>
            </a:br>
            <a:r>
              <a:rPr lang="en-US" sz="2000" dirty="0" smtClean="0"/>
              <a:t>700 Cortelyou road</a:t>
            </a:r>
            <a:br>
              <a:rPr lang="en-US" sz="2000" dirty="0" smtClean="0"/>
            </a:br>
            <a:r>
              <a:rPr lang="en-US" sz="2000" dirty="0" smtClean="0"/>
              <a:t>Brooklyn, </a:t>
            </a:r>
            <a:r>
              <a:rPr lang="en-US" sz="2000" dirty="0" err="1" smtClean="0"/>
              <a:t>n.y</a:t>
            </a:r>
            <a:r>
              <a:rPr lang="en-US" sz="2000" dirty="0" smtClean="0"/>
              <a:t>. 11218</a:t>
            </a:r>
            <a:endParaRPr lang="en-US" dirty="0"/>
          </a:p>
        </p:txBody>
      </p:sp>
      <p:sp>
        <p:nvSpPr>
          <p:cNvPr id="3" name="Subtitle 2"/>
          <p:cNvSpPr>
            <a:spLocks noGrp="1"/>
          </p:cNvSpPr>
          <p:nvPr>
            <p:ph type="subTitle" idx="1"/>
          </p:nvPr>
        </p:nvSpPr>
        <p:spPr>
          <a:xfrm>
            <a:off x="914400" y="2834640"/>
            <a:ext cx="7772400" cy="822960"/>
          </a:xfrm>
        </p:spPr>
        <p:txBody>
          <a:bodyPr/>
          <a:lstStyle/>
          <a:p>
            <a:r>
              <a:rPr lang="en-US" dirty="0" smtClean="0"/>
              <a:t>PPA # 3: Identify the Causes</a:t>
            </a:r>
          </a:p>
          <a:p>
            <a:r>
              <a:rPr lang="en-US" dirty="0" smtClean="0"/>
              <a:t>PPA # 5: Develop Solutions</a:t>
            </a:r>
            <a:endParaRPr lang="en-US" dirty="0"/>
          </a:p>
        </p:txBody>
      </p:sp>
    </p:spTree>
    <p:extLst>
      <p:ext uri="{BB962C8B-B14F-4D97-AF65-F5344CB8AC3E}">
        <p14:creationId xmlns:p14="http://schemas.microsoft.com/office/powerpoint/2010/main" val="38410063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Discussion &amp; Review Solutions</a:t>
            </a:r>
            <a:endParaRPr lang="en-US" dirty="0"/>
          </a:p>
        </p:txBody>
      </p:sp>
      <p:sp>
        <p:nvSpPr>
          <p:cNvPr id="3" name="Content Placeholder 2"/>
          <p:cNvSpPr>
            <a:spLocks noGrp="1"/>
          </p:cNvSpPr>
          <p:nvPr>
            <p:ph idx="1"/>
          </p:nvPr>
        </p:nvSpPr>
        <p:spPr/>
        <p:txBody>
          <a:bodyPr>
            <a:normAutofit fontScale="92500" lnSpcReduction="10000"/>
          </a:bodyPr>
          <a:lstStyle/>
          <a:p>
            <a:pPr lvl="0"/>
            <a:r>
              <a:rPr lang="en-US" sz="3500" b="1" dirty="0" smtClean="0"/>
              <a:t>Avoid junk-food</a:t>
            </a:r>
            <a:r>
              <a:rPr lang="en-US" dirty="0" smtClean="0"/>
              <a:t> snacks like chips, candy, cake, cookies, and ice cream. The best way to keep kids from eating junk food or other unhealthy snacks is to not have these foods in your house.</a:t>
            </a:r>
          </a:p>
          <a:p>
            <a:pPr lvl="0"/>
            <a:endParaRPr lang="en-US" dirty="0" smtClean="0"/>
          </a:p>
          <a:p>
            <a:pPr lvl="0"/>
            <a:r>
              <a:rPr lang="en-US" sz="3500" b="1" dirty="0" smtClean="0"/>
              <a:t>Avoid sodas, sport drinks, and flavored waters</a:t>
            </a:r>
            <a:r>
              <a:rPr lang="en-US" dirty="0" smtClean="0"/>
              <a:t>, especially ones made with sugar or corn syrup. These drinks are full of calories and can lead to weight gain, even in active children.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019800"/>
          </a:xfrm>
        </p:spPr>
        <p:txBody>
          <a:bodyPr>
            <a:normAutofit/>
          </a:bodyPr>
          <a:lstStyle/>
          <a:p>
            <a:pPr lvl="0"/>
            <a:r>
              <a:rPr lang="en-US" dirty="0" smtClean="0"/>
              <a:t>Eat Healthy: Fruits </a:t>
            </a:r>
            <a:r>
              <a:rPr lang="en-US" dirty="0"/>
              <a:t>and vegetables are good choices for healthy snacks. They are full of vitamins and low in calories and fat. Some crackers and cheeses also make good snacks</a:t>
            </a:r>
            <a:r>
              <a:rPr lang="en-US" dirty="0" smtClean="0"/>
              <a:t>.</a:t>
            </a:r>
          </a:p>
          <a:p>
            <a:pPr lvl="0"/>
            <a:endParaRPr lang="en-US" dirty="0"/>
          </a:p>
          <a:p>
            <a:pPr>
              <a:buNone/>
            </a:pPr>
            <a:endParaRPr lang="en-US" dirty="0"/>
          </a:p>
        </p:txBody>
      </p:sp>
      <p:pic>
        <p:nvPicPr>
          <p:cNvPr id="1026" name="Picture 2" descr="C:\Users\MCataldo\AppData\Local\Microsoft\Windows\Temporary Internet Files\Content.IE5\60BFX5VS\MP900177958[1].jpg"/>
          <p:cNvPicPr>
            <a:picLocks noChangeAspect="1" noChangeArrowheads="1"/>
          </p:cNvPicPr>
          <p:nvPr/>
        </p:nvPicPr>
        <p:blipFill>
          <a:blip r:embed="rId2" cstate="print"/>
          <a:srcRect/>
          <a:stretch>
            <a:fillRect/>
          </a:stretch>
        </p:blipFill>
        <p:spPr bwMode="auto">
          <a:xfrm>
            <a:off x="1905000" y="2590800"/>
            <a:ext cx="4648200" cy="3276600"/>
          </a:xfrm>
          <a:prstGeom prst="rect">
            <a:avLst/>
          </a:prstGeom>
          <a:noFill/>
        </p:spPr>
      </p:pic>
    </p:spTree>
    <p:extLst>
      <p:ext uri="{BB962C8B-B14F-4D97-AF65-F5344CB8AC3E}">
        <p14:creationId xmlns:p14="http://schemas.microsoft.com/office/powerpoint/2010/main" val="11312286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r>
              <a:rPr lang="en-US" dirty="0" smtClean="0"/>
              <a:t>Children </a:t>
            </a:r>
            <a:r>
              <a:rPr lang="en-US" b="1" u="sng" dirty="0" smtClean="0"/>
              <a:t>should not </a:t>
            </a:r>
            <a:r>
              <a:rPr lang="en-US" dirty="0" smtClean="0"/>
              <a:t>watch more than 2 hours of TV a day. This can be difficult because watching TV is part of their daily routine. </a:t>
            </a:r>
          </a:p>
          <a:p>
            <a:endParaRPr lang="en-US" dirty="0"/>
          </a:p>
        </p:txBody>
      </p:sp>
      <p:pic>
        <p:nvPicPr>
          <p:cNvPr id="6" name="irc_mi" descr="http://2.bp.blogspot.com/-dbEY37DHyQw/TvphIyfyXUI/AAAAAAAAFOc/A4N7o0lPJjQ/s1600/No-TV-.jpg">
            <a:hlinkClick r:id="rId2"/>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4600" y="2743199"/>
            <a:ext cx="3236595" cy="3095625"/>
          </a:xfrm>
          <a:prstGeom prst="rect">
            <a:avLst/>
          </a:prstGeom>
          <a:noFill/>
          <a:ln>
            <a:noFill/>
          </a:ln>
        </p:spPr>
      </p:pic>
    </p:spTree>
    <p:extLst>
      <p:ext uri="{BB962C8B-B14F-4D97-AF65-F5344CB8AC3E}">
        <p14:creationId xmlns:p14="http://schemas.microsoft.com/office/powerpoint/2010/main" val="22372471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09600"/>
            <a:ext cx="7772400" cy="5745960"/>
          </a:xfrm>
        </p:spPr>
        <p:txBody>
          <a:bodyPr/>
          <a:lstStyle/>
          <a:p>
            <a:r>
              <a:rPr lang="en-US" dirty="0" smtClean="0"/>
              <a:t>Children should have many chances to play, run, bike, and play sports during the day. </a:t>
            </a:r>
          </a:p>
          <a:p>
            <a:endParaRPr lang="en-US" dirty="0"/>
          </a:p>
        </p:txBody>
      </p:sp>
      <p:pic>
        <p:nvPicPr>
          <p:cNvPr id="4" name="irc_mi" descr="http://rack.3.mshcdn.com/media/ZgkyMDEzLzAxLzA0L2NhL3J1bm5pbmcxNjkuYWRjYjMuanBnCnAJdGh1bWIJOTUweDUzNCMKZQlqcGc/c1208d73/8da/running-16-9.jpg">
            <a:hlinkClick r:id="rId2"/>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 y="2667000"/>
            <a:ext cx="2710180" cy="1676400"/>
          </a:xfrm>
          <a:prstGeom prst="rect">
            <a:avLst/>
          </a:prstGeom>
          <a:noFill/>
          <a:ln>
            <a:noFill/>
          </a:ln>
        </p:spPr>
      </p:pic>
      <p:pic>
        <p:nvPicPr>
          <p:cNvPr id="5" name="Picture 2" descr="http://www.drpbody.com/images/sports_ex.gif">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191000" y="2223893"/>
            <a:ext cx="4191000" cy="415265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914400" y="5410200"/>
            <a:ext cx="7772400" cy="945360"/>
          </a:xfrm>
        </p:spPr>
        <p:txBody>
          <a:bodyPr/>
          <a:lstStyle/>
          <a:p>
            <a:pPr algn="ctr"/>
            <a:r>
              <a:rPr lang="en-US" dirty="0" smtClean="0"/>
              <a:t>Even Super Mario &amp; Luigi know that!</a:t>
            </a:r>
            <a:endParaRPr lang="en-US" dirty="0"/>
          </a:p>
        </p:txBody>
      </p:sp>
      <p:pic>
        <p:nvPicPr>
          <p:cNvPr id="6" name="irc_mi" descr="http://purenintendo.com/wp-content/uploads/2010/11/mario-sports-mix-20100615115127455.jpg">
            <a:hlinkClick r:id="rId2"/>
          </p:cNvPr>
          <p:cNvPicPr>
            <a:picLocks/>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33945" y="609600"/>
            <a:ext cx="6130472" cy="431814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990600"/>
            <a:ext cx="7772400" cy="5364960"/>
          </a:xfrm>
        </p:spPr>
        <p:txBody>
          <a:bodyPr/>
          <a:lstStyle/>
          <a:p>
            <a:pPr lvl="1"/>
            <a:r>
              <a:rPr lang="en-US" dirty="0" smtClean="0"/>
              <a:t>Experts recommend they get 60 minutes of moderate activity every day. </a:t>
            </a:r>
          </a:p>
          <a:p>
            <a:pPr lvl="2"/>
            <a:r>
              <a:rPr lang="en-US" dirty="0" smtClean="0"/>
              <a:t>Moderate activity means you breathe and your heart beats faster than normal. If your child is not athletic, find ways to motivate your child to be more active. </a:t>
            </a:r>
          </a:p>
          <a:p>
            <a:endParaRPr lang="en-US" dirty="0"/>
          </a:p>
        </p:txBody>
      </p:sp>
      <p:pic>
        <p:nvPicPr>
          <p:cNvPr id="4" name="irc_mi" descr="http://info.inter-spas.com/Portals/102385/images/tread.gif">
            <a:hlinkClick r:id="rId2"/>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43000" y="3581400"/>
            <a:ext cx="2743200" cy="2619375"/>
          </a:xfrm>
          <a:prstGeom prst="rect">
            <a:avLst/>
          </a:prstGeom>
          <a:noFill/>
          <a:ln>
            <a:noFill/>
          </a:ln>
        </p:spPr>
      </p:pic>
      <p:pic>
        <p:nvPicPr>
          <p:cNvPr id="5" name="irc_mi" descr="http://goeshealth.com/wp-content/uploads/2012/10/exercise.gif">
            <a:hlinkClick r:id="rId4"/>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81600" y="3657600"/>
            <a:ext cx="2781300" cy="243840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 Yourself!!!</a:t>
            </a:r>
            <a:endParaRPr lang="en-US" dirty="0"/>
          </a:p>
        </p:txBody>
      </p:sp>
      <p:pic>
        <p:nvPicPr>
          <p:cNvPr id="4" name="irc_mi" descr="http://3.bp.blogspot.com/-OXgsyTbbGNA/T566c6EXjQI/AAAAAAAADGM/vpaPtsTLB84/s400/fat-kid-cartoon.gif">
            <a:hlinkClick r:id="rId2"/>
          </p:cNvPr>
          <p:cNvPicPr>
            <a:picLocks noGrp="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1752600" y="1295400"/>
            <a:ext cx="5334000" cy="4038600"/>
          </a:xfrm>
          <a:prstGeom prst="rect">
            <a:avLst/>
          </a:prstGeom>
          <a:noFill/>
          <a:ln>
            <a:noFill/>
          </a:ln>
        </p:spPr>
      </p:pic>
      <p:sp>
        <p:nvSpPr>
          <p:cNvPr id="3" name="Rectangle 2"/>
          <p:cNvSpPr/>
          <p:nvPr/>
        </p:nvSpPr>
        <p:spPr>
          <a:xfrm>
            <a:off x="1600200" y="5715000"/>
            <a:ext cx="5943600" cy="369332"/>
          </a:xfrm>
          <a:prstGeom prst="rect">
            <a:avLst/>
          </a:prstGeom>
        </p:spPr>
        <p:txBody>
          <a:bodyPr wrap="square">
            <a:spAutoFit/>
          </a:bodyPr>
          <a:lstStyle/>
          <a:p>
            <a:r>
              <a:rPr lang="en-US" dirty="0"/>
              <a:t>http://</a:t>
            </a:r>
            <a:r>
              <a:rPr lang="en-US" dirty="0" smtClean="0"/>
              <a:t>www.ncbi.nlm.nih.gov/pubmedhealth</a:t>
            </a:r>
            <a:endParaRPr lang="en-US" dirty="0"/>
          </a:p>
        </p:txBody>
      </p:sp>
    </p:spTree>
    <p:extLst>
      <p:ext uri="{BB962C8B-B14F-4D97-AF65-F5344CB8AC3E}">
        <p14:creationId xmlns:p14="http://schemas.microsoft.com/office/powerpoint/2010/main" val="1440965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Objective</a:t>
            </a:r>
            <a:endParaRPr lang="en-US" dirty="0"/>
          </a:p>
        </p:txBody>
      </p:sp>
      <p:sp>
        <p:nvSpPr>
          <p:cNvPr id="3" name="Content Placeholder 2"/>
          <p:cNvSpPr>
            <a:spLocks noGrp="1"/>
          </p:cNvSpPr>
          <p:nvPr>
            <p:ph idx="1"/>
          </p:nvPr>
        </p:nvSpPr>
        <p:spPr/>
        <p:txBody>
          <a:bodyPr/>
          <a:lstStyle/>
          <a:p>
            <a:r>
              <a:rPr lang="en-US" dirty="0" smtClean="0"/>
              <a:t>C.O: Students will be able to inform themselves of child obesity and find solutions to this problem. </a:t>
            </a:r>
          </a:p>
          <a:p>
            <a:endParaRPr lang="en-US" dirty="0" smtClean="0"/>
          </a:p>
          <a:p>
            <a:r>
              <a:rPr lang="en-US" dirty="0" smtClean="0"/>
              <a:t>L.O: Students will be able to identify the causes of child obesity in the U.S.A.</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143000"/>
          </a:xfrm>
        </p:spPr>
        <p:txBody>
          <a:bodyPr>
            <a:normAutofit/>
          </a:bodyPr>
          <a:lstStyle/>
          <a:p>
            <a:r>
              <a:rPr lang="en-US" b="1" dirty="0" smtClean="0"/>
              <a:t>Causes &amp; Incidence</a:t>
            </a:r>
            <a:endParaRPr lang="en-US" dirty="0"/>
          </a:p>
        </p:txBody>
      </p:sp>
      <p:sp>
        <p:nvSpPr>
          <p:cNvPr id="3" name="Content Placeholder 2"/>
          <p:cNvSpPr>
            <a:spLocks noGrp="1"/>
          </p:cNvSpPr>
          <p:nvPr>
            <p:ph idx="1"/>
          </p:nvPr>
        </p:nvSpPr>
        <p:spPr>
          <a:xfrm>
            <a:off x="1066800" y="1783560"/>
            <a:ext cx="7620000" cy="4464840"/>
          </a:xfrm>
        </p:spPr>
        <p:txBody>
          <a:bodyPr>
            <a:normAutofit fontScale="92500" lnSpcReduction="10000"/>
          </a:bodyPr>
          <a:lstStyle/>
          <a:p>
            <a:pPr marL="0" indent="0" algn="ctr">
              <a:buNone/>
            </a:pPr>
            <a:r>
              <a:rPr lang="en-US" b="1" dirty="0" smtClean="0"/>
              <a:t>Why are so many children obese in the USA?</a:t>
            </a:r>
          </a:p>
          <a:p>
            <a:pPr marL="0" indent="0">
              <a:buNone/>
            </a:pPr>
            <a:endParaRPr lang="en-US" dirty="0" smtClean="0"/>
          </a:p>
          <a:p>
            <a:r>
              <a:rPr lang="en-US" dirty="0" smtClean="0"/>
              <a:t>According to: 	www.ncbi.nlm.nih.gov/pubmedhealth</a:t>
            </a:r>
          </a:p>
          <a:p>
            <a:r>
              <a:rPr lang="en-US" dirty="0" smtClean="0"/>
              <a:t> When </a:t>
            </a:r>
            <a:r>
              <a:rPr lang="en-US" dirty="0"/>
              <a:t>children eat more than they need, their bodies store the extra calories in fat cells to use for energy later. If this pattern continues over time, and their bodies do not need this stored energy, they develop more fat cells and may develop obesity.</a:t>
            </a:r>
            <a:endParaRPr lang="en-US" sz="2400" dirty="0"/>
          </a:p>
          <a:p>
            <a:pPr lvl="1"/>
            <a:endParaRPr lang="en-US" dirty="0"/>
          </a:p>
        </p:txBody>
      </p:sp>
    </p:spTree>
    <p:extLst>
      <p:ext uri="{BB962C8B-B14F-4D97-AF65-F5344CB8AC3E}">
        <p14:creationId xmlns:p14="http://schemas.microsoft.com/office/powerpoint/2010/main" val="1104221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Infants and young children are very good at listening to their bodies’ signals of hunger and fullness. They will stop eating as soon as their bodies tell them they have had enough</a:t>
            </a:r>
            <a:r>
              <a:rPr lang="en-US" dirty="0" smtClean="0"/>
              <a:t>.</a:t>
            </a:r>
          </a:p>
          <a:p>
            <a:endParaRPr lang="en-US" dirty="0"/>
          </a:p>
          <a:p>
            <a:r>
              <a:rPr lang="en-US" dirty="0"/>
              <a:t>But sometimes </a:t>
            </a:r>
            <a:r>
              <a:rPr lang="en-US" dirty="0" smtClean="0"/>
              <a:t>a </a:t>
            </a:r>
            <a:r>
              <a:rPr lang="en-US" dirty="0"/>
              <a:t>parent tells them they have to finish everything on their plate. This forces them to ignore their fullness and eat </a:t>
            </a:r>
            <a:r>
              <a:rPr lang="en-US" dirty="0" smtClean="0"/>
              <a:t>everything </a:t>
            </a:r>
            <a:r>
              <a:rPr lang="en-US" dirty="0"/>
              <a:t>that is served to them</a:t>
            </a:r>
            <a:r>
              <a:rPr lang="en-US" dirty="0" smtClean="0"/>
              <a:t>.</a:t>
            </a:r>
            <a:endParaRPr lang="en-US" dirty="0"/>
          </a:p>
        </p:txBody>
      </p:sp>
    </p:spTree>
    <p:extLst>
      <p:ext uri="{BB962C8B-B14F-4D97-AF65-F5344CB8AC3E}">
        <p14:creationId xmlns:p14="http://schemas.microsoft.com/office/powerpoint/2010/main" val="3817894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endParaRPr lang="en-US" dirty="0" smtClean="0"/>
          </a:p>
          <a:p>
            <a:r>
              <a:rPr lang="en-US" dirty="0" smtClean="0"/>
              <a:t>These </a:t>
            </a:r>
            <a:r>
              <a:rPr lang="en-US" dirty="0"/>
              <a:t>learned habits lead to eating no matter if we are hungry or full. Many people have a very hard time breaking these </a:t>
            </a:r>
            <a:r>
              <a:rPr lang="en-US" dirty="0" smtClean="0"/>
              <a:t>habits.</a:t>
            </a:r>
          </a:p>
          <a:p>
            <a:pPr marL="0" indent="0">
              <a:buNone/>
            </a:pPr>
            <a:endParaRPr lang="en-US" dirty="0"/>
          </a:p>
          <a:p>
            <a:r>
              <a:rPr lang="en-US" dirty="0"/>
              <a:t>The family, friends, schools, and community in a child’s environment strengthen lifestyle ways regarding diet and </a:t>
            </a:r>
            <a:r>
              <a:rPr lang="en-US" dirty="0" smtClean="0"/>
              <a:t>activity. </a:t>
            </a:r>
          </a:p>
          <a:p>
            <a:pPr marL="0" indent="0">
              <a:buNone/>
            </a:pPr>
            <a:endParaRPr lang="en-US" dirty="0"/>
          </a:p>
        </p:txBody>
      </p:sp>
    </p:spTree>
    <p:extLst>
      <p:ext uri="{BB962C8B-B14F-4D97-AF65-F5344CB8AC3E}">
        <p14:creationId xmlns:p14="http://schemas.microsoft.com/office/powerpoint/2010/main" val="10288862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normAutofit/>
          </a:bodyPr>
          <a:lstStyle/>
          <a:p>
            <a:r>
              <a:rPr lang="en-US" dirty="0"/>
              <a:t>Children are surrounded by many things that make it easy to overeat and harder to be active. </a:t>
            </a:r>
            <a:r>
              <a:rPr lang="en-US" dirty="0" smtClean="0"/>
              <a:t>The following activities require very little energy. </a:t>
            </a:r>
          </a:p>
          <a:p>
            <a:endParaRPr lang="en-US" dirty="0" smtClean="0"/>
          </a:p>
          <a:p>
            <a:r>
              <a:rPr lang="en-US" dirty="0" smtClean="0"/>
              <a:t>Watching </a:t>
            </a:r>
            <a:r>
              <a:rPr lang="en-US" dirty="0"/>
              <a:t>television, </a:t>
            </a:r>
          </a:p>
          <a:p>
            <a:pPr marL="0" indent="0">
              <a:buNone/>
            </a:pPr>
            <a:endParaRPr lang="en-US" dirty="0" smtClean="0"/>
          </a:p>
          <a:p>
            <a:pPr marL="0" indent="0">
              <a:buNone/>
            </a:pPr>
            <a:endParaRPr lang="en-US" dirty="0" smtClean="0"/>
          </a:p>
          <a:p>
            <a:r>
              <a:rPr lang="en-US" dirty="0" smtClean="0"/>
              <a:t>gaming</a:t>
            </a:r>
            <a:r>
              <a:rPr lang="en-US" dirty="0"/>
              <a:t>, </a:t>
            </a:r>
            <a:r>
              <a:rPr lang="en-US" dirty="0" smtClean="0"/>
              <a:t>texting</a:t>
            </a:r>
            <a:r>
              <a:rPr lang="en-US" dirty="0"/>
              <a:t>, and </a:t>
            </a:r>
            <a:endParaRPr lang="en-US" dirty="0" smtClean="0"/>
          </a:p>
          <a:p>
            <a:endParaRPr lang="en-US" dirty="0" smtClean="0"/>
          </a:p>
          <a:p>
            <a:endParaRPr lang="en-US" dirty="0" smtClean="0"/>
          </a:p>
          <a:p>
            <a:r>
              <a:rPr lang="en-US" dirty="0" smtClean="0"/>
              <a:t>playing </a:t>
            </a:r>
            <a:r>
              <a:rPr lang="en-US" dirty="0"/>
              <a:t>on the computer </a:t>
            </a:r>
            <a:endParaRPr lang="en-US" dirty="0" smtClean="0"/>
          </a:p>
          <a:p>
            <a:endParaRPr lang="en-US" dirty="0" smtClean="0"/>
          </a:p>
          <a:p>
            <a:endParaRPr lang="en-US" dirty="0"/>
          </a:p>
        </p:txBody>
      </p:sp>
      <p:pic>
        <p:nvPicPr>
          <p:cNvPr id="4" name="irc_mi" descr="http://1.bp.blogspot.com/_pfD1vreGXfA/TTxwEjMID1I/AAAAAAAABQs/X-H2v_vd4T8/s1600/kids+watching+tv.jpg">
            <a:hlinkClick r:id="rId2"/>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200" y="2126673"/>
            <a:ext cx="1981200" cy="1066800"/>
          </a:xfrm>
          <a:prstGeom prst="rect">
            <a:avLst/>
          </a:prstGeom>
          <a:noFill/>
          <a:ln>
            <a:noFill/>
          </a:ln>
        </p:spPr>
      </p:pic>
      <p:pic>
        <p:nvPicPr>
          <p:cNvPr id="5" name="irc_mi" descr="http://www.picturesof.net/_images_300/Two_Kids_Playing_On_A_Computer_Royalty_Free_Clipart_Picture_081112-187979-654047.jpg">
            <a:hlinkClick r:id="rId4"/>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953000" y="4724400"/>
            <a:ext cx="2362200" cy="1539240"/>
          </a:xfrm>
          <a:prstGeom prst="rect">
            <a:avLst/>
          </a:prstGeom>
          <a:noFill/>
          <a:ln>
            <a:noFill/>
          </a:ln>
        </p:spPr>
      </p:pic>
      <p:pic>
        <p:nvPicPr>
          <p:cNvPr id="6" name="irc_mi" descr="http://t0.gstatic.com/images?q=tbn:ANd9GcSs8CvDnl9eJ9P09w346gDKfH1QmTJ3M0VFZ7c3IF9NUJ3YN8rS">
            <a:hlinkClick r:id="rId6"/>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477000" y="2895600"/>
            <a:ext cx="2276475" cy="1619250"/>
          </a:xfrm>
          <a:prstGeom prst="rect">
            <a:avLst/>
          </a:prstGeom>
          <a:noFill/>
          <a:ln>
            <a:noFill/>
          </a:ln>
        </p:spPr>
      </p:pic>
    </p:spTree>
    <p:extLst>
      <p:ext uri="{BB962C8B-B14F-4D97-AF65-F5344CB8AC3E}">
        <p14:creationId xmlns:p14="http://schemas.microsoft.com/office/powerpoint/2010/main" val="2534700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r>
              <a:rPr lang="en-US" dirty="0" smtClean="0"/>
              <a:t>These activities can take up a lot of time and replace physical activity. </a:t>
            </a:r>
          </a:p>
          <a:p>
            <a:r>
              <a:rPr lang="en-US" dirty="0" smtClean="0"/>
              <a:t>And, when children watch television, they often crave the unhealthy high-calorie snacks they see on commercials. </a:t>
            </a:r>
          </a:p>
          <a:p>
            <a:endParaRPr lang="en-US" dirty="0"/>
          </a:p>
        </p:txBody>
      </p:sp>
      <p:pic>
        <p:nvPicPr>
          <p:cNvPr id="4" name="irc_mi" descr="http://theatomicgeeks.com/wp-content/uploads/2010/01/fat-kid-eating-chips-watching-tv.jpg">
            <a:hlinkClick r:id="rId2"/>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81200" y="3241964"/>
            <a:ext cx="4419599" cy="2895600"/>
          </a:xfrm>
          <a:prstGeom prst="rect">
            <a:avLst/>
          </a:prstGeom>
          <a:noFill/>
          <a:ln>
            <a:noFill/>
          </a:ln>
        </p:spPr>
      </p:pic>
    </p:spTree>
    <p:extLst>
      <p:ext uri="{BB962C8B-B14F-4D97-AF65-F5344CB8AC3E}">
        <p14:creationId xmlns:p14="http://schemas.microsoft.com/office/powerpoint/2010/main" val="1023355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707136"/>
          </a:xfrm>
        </p:spPr>
        <p:txBody>
          <a:bodyPr>
            <a:normAutofit fontScale="90000"/>
          </a:bodyPr>
          <a:lstStyle/>
          <a:p>
            <a:r>
              <a:rPr lang="en-US" i="1" dirty="0" smtClean="0"/>
              <a:t>Solutions</a:t>
            </a:r>
            <a:r>
              <a:rPr lang="en-US" dirty="0" smtClean="0"/>
              <a:t>- </a:t>
            </a:r>
            <a:r>
              <a:rPr lang="en-US" sz="3100" dirty="0" smtClean="0"/>
              <a:t>What could we do to change?</a:t>
            </a:r>
            <a:endParaRPr lang="en-US" dirty="0"/>
          </a:p>
        </p:txBody>
      </p:sp>
      <p:sp>
        <p:nvSpPr>
          <p:cNvPr id="3" name="Content Placeholder 2"/>
          <p:cNvSpPr>
            <a:spLocks noGrp="1"/>
          </p:cNvSpPr>
          <p:nvPr>
            <p:ph idx="1"/>
          </p:nvPr>
        </p:nvSpPr>
        <p:spPr>
          <a:xfrm>
            <a:off x="914400" y="1447800"/>
            <a:ext cx="7772400" cy="4907760"/>
          </a:xfrm>
        </p:spPr>
        <p:txBody>
          <a:bodyPr>
            <a:normAutofit/>
          </a:bodyPr>
          <a:lstStyle/>
          <a:p>
            <a:r>
              <a:rPr lang="en-US" sz="3000" i="1" dirty="0"/>
              <a:t>CHANGING YOUR CHILD'S LIFESTYLE</a:t>
            </a:r>
          </a:p>
          <a:p>
            <a:pPr lvl="1"/>
            <a:r>
              <a:rPr lang="en-US" dirty="0"/>
              <a:t>Eating a balanced diet means you child consumes the right types and amounts of foods and drinks to keep their body healthy</a:t>
            </a:r>
            <a:r>
              <a:rPr lang="en-US" dirty="0" smtClean="0"/>
              <a:t>.</a:t>
            </a:r>
          </a:p>
          <a:p>
            <a:pPr lvl="2"/>
            <a:r>
              <a:rPr lang="en-US" dirty="0" smtClean="0"/>
              <a:t>But sometimes a parent tells them they have to finish everything on their plate. This forces them to ignore their fullness and eat everything that is served to them</a:t>
            </a:r>
          </a:p>
          <a:p>
            <a:pPr lvl="1"/>
            <a:endParaRPr lang="en-US" dirty="0"/>
          </a:p>
          <a:p>
            <a:pPr lvl="1">
              <a:buNone/>
            </a:pPr>
            <a:endParaRPr lang="en-US" dirty="0"/>
          </a:p>
        </p:txBody>
      </p:sp>
      <p:pic>
        <p:nvPicPr>
          <p:cNvPr id="2050" name="Picture 2" descr="C:\Users\MCataldo\AppData\Local\Microsoft\Windows\Temporary Internet Files\Content.IE5\60BFX5VS\MP900448509[1].jpg"/>
          <p:cNvPicPr>
            <a:picLocks noChangeAspect="1" noChangeArrowheads="1"/>
          </p:cNvPicPr>
          <p:nvPr/>
        </p:nvPicPr>
        <p:blipFill>
          <a:blip r:embed="rId2" cstate="print"/>
          <a:srcRect/>
          <a:stretch>
            <a:fillRect/>
          </a:stretch>
        </p:blipFill>
        <p:spPr bwMode="auto">
          <a:xfrm>
            <a:off x="1371600" y="4953000"/>
            <a:ext cx="2895600" cy="1295400"/>
          </a:xfrm>
          <a:prstGeom prst="rect">
            <a:avLst/>
          </a:prstGeom>
          <a:noFill/>
        </p:spPr>
      </p:pic>
      <p:pic>
        <p:nvPicPr>
          <p:cNvPr id="2051" name="Picture 3" descr="C:\Users\MCataldo\AppData\Local\Microsoft\Windows\Temporary Internet Files\Content.IE5\60BFX5VS\MP900438787[1].jpg"/>
          <p:cNvPicPr>
            <a:picLocks noChangeAspect="1" noChangeArrowheads="1"/>
          </p:cNvPicPr>
          <p:nvPr/>
        </p:nvPicPr>
        <p:blipFill>
          <a:blip r:embed="rId3" cstate="print"/>
          <a:srcRect/>
          <a:stretch>
            <a:fillRect/>
          </a:stretch>
        </p:blipFill>
        <p:spPr bwMode="auto">
          <a:xfrm>
            <a:off x="5105400" y="4648200"/>
            <a:ext cx="3489960" cy="1651227"/>
          </a:xfrm>
          <a:prstGeom prst="rect">
            <a:avLst/>
          </a:prstGeom>
          <a:noFill/>
        </p:spPr>
      </p:pic>
    </p:spTree>
    <p:extLst>
      <p:ext uri="{BB962C8B-B14F-4D97-AF65-F5344CB8AC3E}">
        <p14:creationId xmlns:p14="http://schemas.microsoft.com/office/powerpoint/2010/main" val="3220926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812221"/>
          </a:xfrm>
        </p:spPr>
        <p:txBody>
          <a:bodyPr/>
          <a:lstStyle/>
          <a:p>
            <a:r>
              <a:rPr lang="en-US" dirty="0" smtClean="0"/>
              <a:t>What are some other things children and adults can do to stay fit and healthy?</a:t>
            </a:r>
          </a:p>
          <a:p>
            <a:pPr lvl="1"/>
            <a:endParaRPr lang="en-US" dirty="0" smtClean="0"/>
          </a:p>
          <a:p>
            <a:pPr lvl="1"/>
            <a:r>
              <a:rPr lang="en-US" dirty="0" smtClean="0"/>
              <a:t>Work with your group. Complete the handout. </a:t>
            </a:r>
          </a:p>
          <a:p>
            <a:pPr lvl="1"/>
            <a:r>
              <a:rPr lang="en-US" dirty="0" smtClean="0">
                <a:hlinkClick r:id="rId2" action="ppaction://hlinkfile"/>
              </a:rPr>
              <a:t>worksheet1.doc</a:t>
            </a:r>
            <a:endParaRPr lang="en-US" dirty="0"/>
          </a:p>
        </p:txBody>
      </p:sp>
    </p:spTree>
    <p:extLst>
      <p:ext uri="{BB962C8B-B14F-4D97-AF65-F5344CB8AC3E}">
        <p14:creationId xmlns:p14="http://schemas.microsoft.com/office/powerpoint/2010/main" val="25936703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82</TotalTime>
  <Words>565</Words>
  <Application>Microsoft Office PowerPoint</Application>
  <PresentationFormat>On-screen Show (4:3)</PresentationFormat>
  <Paragraphs>50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Metro</vt:lpstr>
      <vt:lpstr>Obese Children in the U.S.A.  By: Mary cataldo Ditmas is 62 700 Cortelyou road Brooklyn, n.y. 11218</vt:lpstr>
      <vt:lpstr>Objective</vt:lpstr>
      <vt:lpstr>Causes &amp; Incidence</vt:lpstr>
      <vt:lpstr>PowerPoint Presentation</vt:lpstr>
      <vt:lpstr>PowerPoint Presentation</vt:lpstr>
      <vt:lpstr>PowerPoint Presentation</vt:lpstr>
      <vt:lpstr>PowerPoint Presentation</vt:lpstr>
      <vt:lpstr>Solutions- What could we do to change?</vt:lpstr>
      <vt:lpstr>PowerPoint Presentation</vt:lpstr>
      <vt:lpstr>Discussion &amp; Review Solutions</vt:lpstr>
      <vt:lpstr>PowerPoint Presentation</vt:lpstr>
      <vt:lpstr>PowerPoint Presentation</vt:lpstr>
      <vt:lpstr>PowerPoint Presentation</vt:lpstr>
      <vt:lpstr>PowerPoint Presentation</vt:lpstr>
      <vt:lpstr>PowerPoint Presentation</vt:lpstr>
      <vt:lpstr>Help Yourself!!!</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Obesity in the U.S.A</dc:title>
  <dc:creator>Mary Cataldo</dc:creator>
  <cp:lastModifiedBy>Joe Montecalvo</cp:lastModifiedBy>
  <cp:revision>16</cp:revision>
  <dcterms:created xsi:type="dcterms:W3CDTF">2013-02-21T22:19:51Z</dcterms:created>
  <dcterms:modified xsi:type="dcterms:W3CDTF">2013-03-05T15:42:37Z</dcterms:modified>
</cp:coreProperties>
</file>