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3"/>
  </p:notesMasterIdLst>
  <p:sldIdLst>
    <p:sldId id="256" r:id="rId2"/>
    <p:sldId id="257" r:id="rId3"/>
    <p:sldId id="258" r:id="rId4"/>
    <p:sldId id="265" r:id="rId5"/>
    <p:sldId id="259" r:id="rId6"/>
    <p:sldId id="262" r:id="rId7"/>
    <p:sldId id="263" r:id="rId8"/>
    <p:sldId id="260" r:id="rId9"/>
    <p:sldId id="261"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varScale="1">
        <p:scale>
          <a:sx n="109" d="100"/>
          <a:sy n="109" d="100"/>
        </p:scale>
        <p:origin x="-486" y="-90"/>
      </p:cViewPr>
      <p:guideLst>
        <p:guide orient="horz" pos="2160"/>
        <p:guide pos="2880"/>
      </p:guideLst>
    </p:cSldViewPr>
  </p:slideViewPr>
  <p:outlineViewPr>
    <p:cViewPr>
      <p:scale>
        <a:sx n="33" d="100"/>
        <a:sy n="33" d="100"/>
      </p:scale>
      <p:origin x="0" y="17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http://www.oecd.org/health/healthpoliciesanddata/4971494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1139715174492078"/>
          <c:y val="0.10040119647491516"/>
          <c:w val="0.81670061099796332"/>
          <c:h val="0.82969091550123464"/>
        </c:manualLayout>
      </c:layout>
      <c:scatterChart>
        <c:scatterStyle val="lineMarker"/>
        <c:varyColors val="0"/>
        <c:ser>
          <c:idx val="2"/>
          <c:order val="0"/>
          <c:tx>
            <c:v>Spain</c:v>
          </c:tx>
          <c:spPr>
            <a:ln w="19050">
              <a:solidFill>
                <a:schemeClr val="accent3">
                  <a:lumMod val="75000"/>
                </a:schemeClr>
              </a:solidFill>
            </a:ln>
          </c:spPr>
          <c:marker>
            <c:symbol val="triangle"/>
            <c:size val="5"/>
            <c:spPr>
              <a:solidFill>
                <a:schemeClr val="accent3">
                  <a:lumMod val="75000"/>
                </a:schemeClr>
              </a:solidFill>
              <a:ln>
                <a:solidFill>
                  <a:schemeClr val="accent3">
                    <a:lumMod val="75000"/>
                  </a:schemeClr>
                </a:solidFill>
              </a:ln>
            </c:spPr>
          </c:marker>
          <c:dPt>
            <c:idx val="6"/>
            <c:bubble3D val="0"/>
            <c:spPr>
              <a:ln w="19050">
                <a:solidFill>
                  <a:schemeClr val="accent3">
                    <a:lumMod val="75000"/>
                  </a:schemeClr>
                </a:solidFill>
                <a:prstDash val="solid"/>
              </a:ln>
            </c:spPr>
          </c:dPt>
          <c:dPt>
            <c:idx val="7"/>
            <c:bubble3D val="0"/>
            <c:spPr>
              <a:ln w="19050">
                <a:solidFill>
                  <a:schemeClr val="accent3">
                    <a:lumMod val="75000"/>
                  </a:schemeClr>
                </a:solidFill>
                <a:prstDash val="solid"/>
              </a:ln>
            </c:spPr>
          </c:dPt>
          <c:xVal>
            <c:numRef>
              <c:f>'[49714946.xls]Figure 1'!$C$3:$J$3</c:f>
              <c:numCache>
                <c:formatCode>General</c:formatCode>
                <c:ptCount val="8"/>
                <c:pt idx="0">
                  <c:v>1987</c:v>
                </c:pt>
                <c:pt idx="1">
                  <c:v>1993</c:v>
                </c:pt>
                <c:pt idx="2">
                  <c:v>1995</c:v>
                </c:pt>
                <c:pt idx="3">
                  <c:v>1997</c:v>
                </c:pt>
                <c:pt idx="4">
                  <c:v>2001</c:v>
                </c:pt>
                <c:pt idx="5">
                  <c:v>2003</c:v>
                </c:pt>
                <c:pt idx="6">
                  <c:v>2006</c:v>
                </c:pt>
                <c:pt idx="7">
                  <c:v>2009</c:v>
                </c:pt>
              </c:numCache>
            </c:numRef>
          </c:xVal>
          <c:yVal>
            <c:numRef>
              <c:f>'[49714946.xls]Figure 1'!$C$6:$J$6</c:f>
              <c:numCache>
                <c:formatCode>General</c:formatCode>
                <c:ptCount val="8"/>
                <c:pt idx="0">
                  <c:v>9.7575000000000009E-2</c:v>
                </c:pt>
                <c:pt idx="1">
                  <c:v>9.0487000000000026E-2</c:v>
                </c:pt>
                <c:pt idx="2">
                  <c:v>0.110525</c:v>
                </c:pt>
                <c:pt idx="3">
                  <c:v>0.11981799999999998</c:v>
                </c:pt>
                <c:pt idx="4">
                  <c:v>0.12002999999999997</c:v>
                </c:pt>
                <c:pt idx="5">
                  <c:v>0.12142999999999998</c:v>
                </c:pt>
                <c:pt idx="6">
                  <c:v>0.13894799999999999</c:v>
                </c:pt>
                <c:pt idx="7">
                  <c:v>0.14060400000000001</c:v>
                </c:pt>
              </c:numCache>
            </c:numRef>
          </c:yVal>
          <c:smooth val="0"/>
        </c:ser>
        <c:ser>
          <c:idx val="0"/>
          <c:order val="1"/>
          <c:tx>
            <c:v>France</c:v>
          </c:tx>
          <c:spPr>
            <a:ln w="19050"/>
          </c:spPr>
          <c:dPt>
            <c:idx val="12"/>
            <c:bubble3D val="0"/>
            <c:spPr>
              <a:ln w="19050">
                <a:prstDash val="solid"/>
              </a:ln>
            </c:spPr>
          </c:dPt>
          <c:dPt>
            <c:idx val="13"/>
            <c:bubble3D val="0"/>
            <c:spPr>
              <a:ln w="19050">
                <a:prstDash val="solid"/>
              </a:ln>
            </c:spPr>
          </c:dPt>
          <c:xVal>
            <c:numRef>
              <c:f>'[49714946.xls]Figure 1'!$C$7:$P$7</c:f>
              <c:numCache>
                <c:formatCode>General</c:formatCode>
                <c:ptCount val="14"/>
                <c:pt idx="0">
                  <c:v>1990</c:v>
                </c:pt>
                <c:pt idx="1">
                  <c:v>1991</c:v>
                </c:pt>
                <c:pt idx="2">
                  <c:v>1992</c:v>
                </c:pt>
                <c:pt idx="3">
                  <c:v>1993</c:v>
                </c:pt>
                <c:pt idx="4">
                  <c:v>1994</c:v>
                </c:pt>
                <c:pt idx="5">
                  <c:v>1995</c:v>
                </c:pt>
                <c:pt idx="6">
                  <c:v>1996</c:v>
                </c:pt>
                <c:pt idx="7">
                  <c:v>1997</c:v>
                </c:pt>
                <c:pt idx="8">
                  <c:v>1998</c:v>
                </c:pt>
                <c:pt idx="9">
                  <c:v>2000</c:v>
                </c:pt>
                <c:pt idx="10">
                  <c:v>2002</c:v>
                </c:pt>
                <c:pt idx="11">
                  <c:v>2004</c:v>
                </c:pt>
                <c:pt idx="12">
                  <c:v>2006</c:v>
                </c:pt>
                <c:pt idx="13">
                  <c:v>2008</c:v>
                </c:pt>
              </c:numCache>
            </c:numRef>
          </c:xVal>
          <c:yVal>
            <c:numRef>
              <c:f>'[49714946.xls]Figure 1'!$C$10:$P$10</c:f>
              <c:numCache>
                <c:formatCode>General</c:formatCode>
                <c:ptCount val="14"/>
                <c:pt idx="0">
                  <c:v>6.1659999999999986E-2</c:v>
                </c:pt>
                <c:pt idx="1">
                  <c:v>6.037399999999999E-2</c:v>
                </c:pt>
                <c:pt idx="2">
                  <c:v>6.6564000000000012E-2</c:v>
                </c:pt>
                <c:pt idx="3">
                  <c:v>6.5896999999999997E-2</c:v>
                </c:pt>
                <c:pt idx="4">
                  <c:v>7.1497000000000019E-2</c:v>
                </c:pt>
                <c:pt idx="5">
                  <c:v>6.9623000000000004E-2</c:v>
                </c:pt>
                <c:pt idx="6">
                  <c:v>8.7597000000000036E-2</c:v>
                </c:pt>
                <c:pt idx="7">
                  <c:v>7.8063000000000007E-2</c:v>
                </c:pt>
                <c:pt idx="8">
                  <c:v>8.4466000000000041E-2</c:v>
                </c:pt>
                <c:pt idx="9">
                  <c:v>8.9941999999999994E-2</c:v>
                </c:pt>
                <c:pt idx="10">
                  <c:v>9.0849000000000027E-2</c:v>
                </c:pt>
                <c:pt idx="11">
                  <c:v>9.8133000000000012E-2</c:v>
                </c:pt>
                <c:pt idx="12">
                  <c:v>0.11020099999999999</c:v>
                </c:pt>
                <c:pt idx="13">
                  <c:v>0.1053</c:v>
                </c:pt>
              </c:numCache>
            </c:numRef>
          </c:yVal>
          <c:smooth val="0"/>
        </c:ser>
        <c:ser>
          <c:idx val="1"/>
          <c:order val="2"/>
          <c:tx>
            <c:v>England</c:v>
          </c:tx>
          <c:spPr>
            <a:ln w="19050">
              <a:solidFill>
                <a:schemeClr val="accent1"/>
              </a:solidFill>
            </a:ln>
          </c:spPr>
          <c:marker>
            <c:symbol val="star"/>
            <c:size val="5"/>
            <c:spPr>
              <a:ln w="12700">
                <a:solidFill>
                  <a:schemeClr val="accent1"/>
                </a:solidFill>
              </a:ln>
            </c:spPr>
          </c:marker>
          <c:dPt>
            <c:idx val="15"/>
            <c:bubble3D val="0"/>
            <c:spPr>
              <a:ln w="19050">
                <a:solidFill>
                  <a:schemeClr val="accent1"/>
                </a:solidFill>
                <a:prstDash val="solid"/>
              </a:ln>
            </c:spPr>
          </c:dPt>
          <c:dPt>
            <c:idx val="16"/>
            <c:bubble3D val="0"/>
            <c:spPr>
              <a:ln w="19050">
                <a:solidFill>
                  <a:schemeClr val="accent1"/>
                </a:solidFill>
                <a:prstDash val="solid"/>
              </a:ln>
            </c:spPr>
          </c:dPt>
          <c:dPt>
            <c:idx val="17"/>
            <c:bubble3D val="0"/>
            <c:spPr>
              <a:ln w="19050">
                <a:solidFill>
                  <a:schemeClr val="accent1"/>
                </a:solidFill>
                <a:prstDash val="solid"/>
              </a:ln>
            </c:spPr>
          </c:dPt>
          <c:dPt>
            <c:idx val="18"/>
            <c:bubble3D val="0"/>
            <c:spPr>
              <a:ln w="19050">
                <a:solidFill>
                  <a:schemeClr val="accent1"/>
                </a:solidFill>
                <a:prstDash val="solid"/>
              </a:ln>
            </c:spPr>
          </c:dPt>
          <c:xVal>
            <c:numRef>
              <c:f>'[49714946.xls]Figure 1'!$C$11:$U$11</c:f>
              <c:numCache>
                <c:formatCode>General</c:formatCode>
                <c:ptCount val="1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numCache>
            </c:numRef>
          </c:xVal>
          <c:yVal>
            <c:numRef>
              <c:f>'[49714946.xls]Figure 1'!$C$14:$U$14</c:f>
              <c:numCache>
                <c:formatCode>General</c:formatCode>
                <c:ptCount val="19"/>
                <c:pt idx="0">
                  <c:v>0.14271600000000004</c:v>
                </c:pt>
                <c:pt idx="1">
                  <c:v>0.144369</c:v>
                </c:pt>
                <c:pt idx="2">
                  <c:v>0.14516000000000001</c:v>
                </c:pt>
                <c:pt idx="3">
                  <c:v>0.15114700000000006</c:v>
                </c:pt>
                <c:pt idx="4">
                  <c:v>0.15887000000000001</c:v>
                </c:pt>
                <c:pt idx="5">
                  <c:v>0.16719200000000004</c:v>
                </c:pt>
                <c:pt idx="6">
                  <c:v>0.17603400000000005</c:v>
                </c:pt>
                <c:pt idx="7">
                  <c:v>0.18301500000000007</c:v>
                </c:pt>
                <c:pt idx="8">
                  <c:v>0.19030800000000006</c:v>
                </c:pt>
                <c:pt idx="9">
                  <c:v>0.20008599999999999</c:v>
                </c:pt>
                <c:pt idx="10">
                  <c:v>0.21282400000000001</c:v>
                </c:pt>
                <c:pt idx="11">
                  <c:v>0.21635199999999999</c:v>
                </c:pt>
                <c:pt idx="12">
                  <c:v>0.21724000000000002</c:v>
                </c:pt>
                <c:pt idx="13">
                  <c:v>0.21165699999999998</c:v>
                </c:pt>
                <c:pt idx="14">
                  <c:v>0.22653200000000004</c:v>
                </c:pt>
                <c:pt idx="15">
                  <c:v>0.23126900000000003</c:v>
                </c:pt>
                <c:pt idx="16">
                  <c:v>0.22959399999999999</c:v>
                </c:pt>
                <c:pt idx="17">
                  <c:v>0.23411799999999999</c:v>
                </c:pt>
                <c:pt idx="18">
                  <c:v>0.22548900000000002</c:v>
                </c:pt>
              </c:numCache>
            </c:numRef>
          </c:yVal>
          <c:smooth val="0"/>
        </c:ser>
        <c:ser>
          <c:idx val="4"/>
          <c:order val="3"/>
          <c:tx>
            <c:v>Italy</c:v>
          </c:tx>
          <c:spPr>
            <a:ln w="19050">
              <a:solidFill>
                <a:schemeClr val="accent6">
                  <a:lumMod val="75000"/>
                </a:schemeClr>
              </a:solidFill>
            </a:ln>
          </c:spPr>
          <c:marker>
            <c:symbol val="star"/>
            <c:size val="5"/>
            <c:spPr>
              <a:ln w="15875">
                <a:solidFill>
                  <a:schemeClr val="accent6">
                    <a:lumMod val="75000"/>
                  </a:schemeClr>
                </a:solidFill>
              </a:ln>
            </c:spPr>
          </c:marker>
          <c:dPt>
            <c:idx val="3"/>
            <c:bubble3D val="0"/>
            <c:spPr>
              <a:ln w="19050">
                <a:solidFill>
                  <a:schemeClr val="accent6">
                    <a:lumMod val="75000"/>
                  </a:schemeClr>
                </a:solidFill>
                <a:prstDash val="solid"/>
              </a:ln>
            </c:spPr>
          </c:dPt>
          <c:dPt>
            <c:idx val="4"/>
            <c:bubble3D val="0"/>
            <c:spPr>
              <a:ln w="19050">
                <a:solidFill>
                  <a:schemeClr val="accent6">
                    <a:lumMod val="75000"/>
                  </a:schemeClr>
                </a:solidFill>
                <a:prstDash val="solid"/>
              </a:ln>
            </c:spPr>
          </c:dPt>
          <c:dPt>
            <c:idx val="5"/>
            <c:bubble3D val="0"/>
            <c:spPr>
              <a:ln w="19050">
                <a:solidFill>
                  <a:schemeClr val="accent6">
                    <a:lumMod val="75000"/>
                  </a:schemeClr>
                </a:solidFill>
                <a:prstDash val="solid"/>
              </a:ln>
            </c:spPr>
          </c:dPt>
          <c:xVal>
            <c:numRef>
              <c:f>'[49714946.xls]Figure 1'!$C$15:$J$15</c:f>
              <c:numCache>
                <c:formatCode>General</c:formatCode>
                <c:ptCount val="8"/>
                <c:pt idx="0">
                  <c:v>1995</c:v>
                </c:pt>
                <c:pt idx="1">
                  <c:v>2000</c:v>
                </c:pt>
                <c:pt idx="2">
                  <c:v>2005</c:v>
                </c:pt>
                <c:pt idx="3">
                  <c:v>2006</c:v>
                </c:pt>
                <c:pt idx="4">
                  <c:v>2007</c:v>
                </c:pt>
                <c:pt idx="5">
                  <c:v>2008</c:v>
                </c:pt>
                <c:pt idx="6">
                  <c:v>2009</c:v>
                </c:pt>
                <c:pt idx="7">
                  <c:v>2010</c:v>
                </c:pt>
              </c:numCache>
            </c:numRef>
          </c:xVal>
          <c:yVal>
            <c:numRef>
              <c:f>'[49714946.xls]Figure 1'!$C$18:$J$18</c:f>
              <c:numCache>
                <c:formatCode>General</c:formatCode>
                <c:ptCount val="8"/>
                <c:pt idx="0">
                  <c:v>6.8203000000000014E-2</c:v>
                </c:pt>
                <c:pt idx="1">
                  <c:v>8.3112000000000047E-2</c:v>
                </c:pt>
                <c:pt idx="2">
                  <c:v>8.6723999999999996E-2</c:v>
                </c:pt>
                <c:pt idx="3">
                  <c:v>8.7511000000000005E-2</c:v>
                </c:pt>
                <c:pt idx="4">
                  <c:v>8.6646000000000015E-2</c:v>
                </c:pt>
                <c:pt idx="5">
                  <c:v>8.4738000000000036E-2</c:v>
                </c:pt>
                <c:pt idx="6">
                  <c:v>8.6737000000000036E-2</c:v>
                </c:pt>
                <c:pt idx="7">
                  <c:v>8.5958000000000021E-2</c:v>
                </c:pt>
              </c:numCache>
            </c:numRef>
          </c:yVal>
          <c:smooth val="0"/>
        </c:ser>
        <c:ser>
          <c:idx val="5"/>
          <c:order val="4"/>
          <c:tx>
            <c:v>Canada</c:v>
          </c:tx>
          <c:spPr>
            <a:ln w="19050">
              <a:solidFill>
                <a:schemeClr val="accent2"/>
              </a:solidFill>
            </a:ln>
          </c:spPr>
          <c:marker>
            <c:symbol val="circle"/>
            <c:size val="5"/>
            <c:spPr>
              <a:solidFill>
                <a:schemeClr val="accent2"/>
              </a:solidFill>
              <a:ln>
                <a:solidFill>
                  <a:schemeClr val="accent2"/>
                </a:solidFill>
              </a:ln>
            </c:spPr>
          </c:marker>
          <c:dPt>
            <c:idx val="4"/>
            <c:bubble3D val="0"/>
            <c:spPr>
              <a:ln w="19050">
                <a:solidFill>
                  <a:schemeClr val="accent2"/>
                </a:solidFill>
                <a:prstDash val="solid"/>
              </a:ln>
            </c:spPr>
          </c:dPt>
          <c:dPt>
            <c:idx val="5"/>
            <c:bubble3D val="0"/>
            <c:spPr>
              <a:ln w="19050">
                <a:solidFill>
                  <a:schemeClr val="accent2"/>
                </a:solidFill>
                <a:prstDash val="solid"/>
              </a:ln>
            </c:spPr>
          </c:dPt>
          <c:xVal>
            <c:numRef>
              <c:f>'[49714946.xls]Figure 1'!$C$19:$H$19</c:f>
              <c:numCache>
                <c:formatCode>General</c:formatCode>
                <c:ptCount val="6"/>
                <c:pt idx="0">
                  <c:v>1995</c:v>
                </c:pt>
                <c:pt idx="1">
                  <c:v>2001</c:v>
                </c:pt>
                <c:pt idx="2">
                  <c:v>2003</c:v>
                </c:pt>
                <c:pt idx="3">
                  <c:v>2005</c:v>
                </c:pt>
                <c:pt idx="4">
                  <c:v>2007</c:v>
                </c:pt>
                <c:pt idx="5">
                  <c:v>2009</c:v>
                </c:pt>
              </c:numCache>
            </c:numRef>
          </c:xVal>
          <c:yVal>
            <c:numRef>
              <c:f>'[49714946.xls]Figure 1'!$C$22:$H$22</c:f>
              <c:numCache>
                <c:formatCode>General</c:formatCode>
                <c:ptCount val="6"/>
                <c:pt idx="0">
                  <c:v>0.13653268609575009</c:v>
                </c:pt>
                <c:pt idx="1">
                  <c:v>0.15239701920028148</c:v>
                </c:pt>
                <c:pt idx="2">
                  <c:v>0.1577508155611631</c:v>
                </c:pt>
                <c:pt idx="3">
                  <c:v>0.16096149098510895</c:v>
                </c:pt>
                <c:pt idx="4">
                  <c:v>0.17080557758328857</c:v>
                </c:pt>
                <c:pt idx="5">
                  <c:v>0.17992549933712504</c:v>
                </c:pt>
              </c:numCache>
            </c:numRef>
          </c:yVal>
          <c:smooth val="0"/>
        </c:ser>
        <c:ser>
          <c:idx val="6"/>
          <c:order val="5"/>
          <c:tx>
            <c:v>Korea</c:v>
          </c:tx>
          <c:spPr>
            <a:ln w="19050">
              <a:solidFill>
                <a:schemeClr val="tx2"/>
              </a:solidFill>
            </a:ln>
          </c:spPr>
          <c:marker>
            <c:symbol val="plus"/>
            <c:size val="7"/>
            <c:spPr>
              <a:ln w="19050">
                <a:solidFill>
                  <a:schemeClr val="tx2"/>
                </a:solidFill>
              </a:ln>
            </c:spPr>
          </c:marker>
          <c:dPt>
            <c:idx val="3"/>
            <c:bubble3D val="0"/>
            <c:spPr>
              <a:ln w="19050">
                <a:solidFill>
                  <a:schemeClr val="tx2"/>
                </a:solidFill>
                <a:prstDash val="solid"/>
              </a:ln>
            </c:spPr>
          </c:dPt>
          <c:xVal>
            <c:numRef>
              <c:f>'[49714946.xls]Figure 1'!$C$23:$F$23</c:f>
              <c:numCache>
                <c:formatCode>General</c:formatCode>
                <c:ptCount val="4"/>
                <c:pt idx="0">
                  <c:v>1998</c:v>
                </c:pt>
                <c:pt idx="1">
                  <c:v>2001</c:v>
                </c:pt>
                <c:pt idx="2">
                  <c:v>2005</c:v>
                </c:pt>
                <c:pt idx="3">
                  <c:v>2008</c:v>
                </c:pt>
              </c:numCache>
            </c:numRef>
          </c:xVal>
          <c:yVal>
            <c:numRef>
              <c:f>'[49714946.xls]Figure 1'!$C$26:$F$26</c:f>
              <c:numCache>
                <c:formatCode>General</c:formatCode>
                <c:ptCount val="4"/>
                <c:pt idx="0">
                  <c:v>2.367E-2</c:v>
                </c:pt>
                <c:pt idx="1">
                  <c:v>3.1650000000000018E-2</c:v>
                </c:pt>
                <c:pt idx="2">
                  <c:v>3.3893000000000013E-2</c:v>
                </c:pt>
                <c:pt idx="3">
                  <c:v>3.7455000000000023E-2</c:v>
                </c:pt>
              </c:numCache>
            </c:numRef>
          </c:yVal>
          <c:smooth val="0"/>
        </c:ser>
        <c:ser>
          <c:idx val="8"/>
          <c:order val="6"/>
          <c:tx>
            <c:v>USA</c:v>
          </c:tx>
          <c:spPr>
            <a:ln w="19050">
              <a:solidFill>
                <a:schemeClr val="tx1"/>
              </a:solidFill>
            </a:ln>
          </c:spPr>
          <c:marker>
            <c:symbol val="x"/>
            <c:size val="5"/>
            <c:spPr>
              <a:noFill/>
              <a:ln>
                <a:solidFill>
                  <a:prstClr val="black"/>
                </a:solidFill>
              </a:ln>
            </c:spPr>
          </c:marker>
          <c:dPt>
            <c:idx val="7"/>
            <c:bubble3D val="0"/>
            <c:spPr>
              <a:ln w="19050">
                <a:solidFill>
                  <a:schemeClr val="tx1"/>
                </a:solidFill>
                <a:prstDash val="solid"/>
              </a:ln>
            </c:spPr>
          </c:dPt>
          <c:dPt>
            <c:idx val="8"/>
            <c:bubble3D val="0"/>
            <c:spPr>
              <a:ln w="19050">
                <a:solidFill>
                  <a:schemeClr val="tx1"/>
                </a:solidFill>
                <a:prstDash val="solid"/>
              </a:ln>
            </c:spPr>
          </c:dPt>
          <c:xVal>
            <c:numRef>
              <c:f>'[49714946.xls]Figure 1'!$C$27:$K$27</c:f>
              <c:numCache>
                <c:formatCode>General</c:formatCode>
                <c:ptCount val="9"/>
                <c:pt idx="0">
                  <c:v>1973</c:v>
                </c:pt>
                <c:pt idx="1">
                  <c:v>1978</c:v>
                </c:pt>
                <c:pt idx="2">
                  <c:v>1991</c:v>
                </c:pt>
                <c:pt idx="3">
                  <c:v>1999</c:v>
                </c:pt>
                <c:pt idx="4">
                  <c:v>2001</c:v>
                </c:pt>
                <c:pt idx="5">
                  <c:v>2003</c:v>
                </c:pt>
                <c:pt idx="6">
                  <c:v>2005</c:v>
                </c:pt>
                <c:pt idx="7">
                  <c:v>2007</c:v>
                </c:pt>
                <c:pt idx="8">
                  <c:v>2009</c:v>
                </c:pt>
              </c:numCache>
            </c:numRef>
          </c:xVal>
          <c:yVal>
            <c:numRef>
              <c:f>'[49714946.xls]Figure 1'!$C$30:$K$30</c:f>
              <c:numCache>
                <c:formatCode>General</c:formatCode>
                <c:ptCount val="9"/>
                <c:pt idx="0">
                  <c:v>0.13729207971286447</c:v>
                </c:pt>
                <c:pt idx="1">
                  <c:v>0.15366779722163362</c:v>
                </c:pt>
                <c:pt idx="2">
                  <c:v>0.21819771461977028</c:v>
                </c:pt>
                <c:pt idx="3">
                  <c:v>0.29376434838027077</c:v>
                </c:pt>
                <c:pt idx="4">
                  <c:v>0.29405591186442487</c:v>
                </c:pt>
                <c:pt idx="5">
                  <c:v>0.31256823291686292</c:v>
                </c:pt>
                <c:pt idx="6">
                  <c:v>0.33145610964933664</c:v>
                </c:pt>
                <c:pt idx="7">
                  <c:v>0.32406105035999333</c:v>
                </c:pt>
                <c:pt idx="8">
                  <c:v>0.34572153783753889</c:v>
                </c:pt>
              </c:numCache>
            </c:numRef>
          </c:yVal>
          <c:smooth val="0"/>
        </c:ser>
        <c:ser>
          <c:idx val="15"/>
          <c:order val="7"/>
          <c:tx>
            <c:v>Ireland</c:v>
          </c:tx>
          <c:spPr>
            <a:ln w="19050">
              <a:solidFill>
                <a:srgbClr val="FFC000"/>
              </a:solidFill>
            </a:ln>
          </c:spPr>
          <c:marker>
            <c:symbol val="square"/>
            <c:size val="5"/>
            <c:spPr>
              <a:solidFill>
                <a:srgbClr val="FFC000"/>
              </a:solidFill>
              <a:ln>
                <a:solidFill>
                  <a:schemeClr val="accent6">
                    <a:lumMod val="50000"/>
                  </a:schemeClr>
                </a:solidFill>
              </a:ln>
            </c:spPr>
          </c:marker>
          <c:xVal>
            <c:numRef>
              <c:f>'[49714946.xls]Figure 1'!$C$31:$E$31</c:f>
              <c:numCache>
                <c:formatCode>General</c:formatCode>
                <c:ptCount val="3"/>
                <c:pt idx="0">
                  <c:v>1998</c:v>
                </c:pt>
                <c:pt idx="1">
                  <c:v>2002</c:v>
                </c:pt>
                <c:pt idx="2">
                  <c:v>2007</c:v>
                </c:pt>
              </c:numCache>
            </c:numRef>
          </c:xVal>
          <c:yVal>
            <c:numRef>
              <c:f>'[49714946.xls]Figure 1'!$C$34:$E$34</c:f>
              <c:numCache>
                <c:formatCode>General</c:formatCode>
                <c:ptCount val="3"/>
                <c:pt idx="0">
                  <c:v>0.104908</c:v>
                </c:pt>
                <c:pt idx="1">
                  <c:v>0.12826799999999999</c:v>
                </c:pt>
                <c:pt idx="2">
                  <c:v>0.14405599999999999</c:v>
                </c:pt>
              </c:numCache>
            </c:numRef>
          </c:yVal>
          <c:smooth val="0"/>
        </c:ser>
        <c:ser>
          <c:idx val="16"/>
          <c:order val="8"/>
          <c:tx>
            <c:v>Switzerland</c:v>
          </c:tx>
          <c:spPr>
            <a:ln w="19050">
              <a:solidFill>
                <a:schemeClr val="accent5">
                  <a:lumMod val="75000"/>
                </a:schemeClr>
              </a:solidFill>
            </a:ln>
          </c:spPr>
          <c:marker>
            <c:symbol val="square"/>
            <c:size val="6"/>
            <c:spPr>
              <a:noFill/>
              <a:ln>
                <a:solidFill>
                  <a:schemeClr val="accent5">
                    <a:lumMod val="75000"/>
                  </a:schemeClr>
                </a:solidFill>
              </a:ln>
            </c:spPr>
          </c:marker>
          <c:xVal>
            <c:numRef>
              <c:f>'[49714946.xls]Figure 1'!$C$35:$F$35</c:f>
              <c:numCache>
                <c:formatCode>General</c:formatCode>
                <c:ptCount val="4"/>
                <c:pt idx="0">
                  <c:v>1992</c:v>
                </c:pt>
                <c:pt idx="1">
                  <c:v>1997</c:v>
                </c:pt>
                <c:pt idx="2">
                  <c:v>2002</c:v>
                </c:pt>
                <c:pt idx="3">
                  <c:v>2007</c:v>
                </c:pt>
              </c:numCache>
            </c:numRef>
          </c:xVal>
          <c:yVal>
            <c:numRef>
              <c:f>'[49714946.xls]Figure 1'!$C$38:$F$38</c:f>
              <c:numCache>
                <c:formatCode>General</c:formatCode>
                <c:ptCount val="4"/>
                <c:pt idx="0">
                  <c:v>5.0836000000000006E-2</c:v>
                </c:pt>
                <c:pt idx="1">
                  <c:v>6.2105000000000007E-2</c:v>
                </c:pt>
                <c:pt idx="2">
                  <c:v>7.1830000000000019E-2</c:v>
                </c:pt>
                <c:pt idx="3">
                  <c:v>7.5202000000000019E-2</c:v>
                </c:pt>
              </c:numCache>
            </c:numRef>
          </c:yVal>
          <c:smooth val="0"/>
        </c:ser>
        <c:ser>
          <c:idx val="9"/>
          <c:order val="9"/>
          <c:tx>
            <c:strRef>
              <c:f>'[49714946.xls]Figure 1'!$A$40</c:f>
              <c:strCache>
                <c:ptCount val="1"/>
                <c:pt idx="0">
                  <c:v>Hungary</c:v>
                </c:pt>
              </c:strCache>
            </c:strRef>
          </c:tx>
          <c:spPr>
            <a:ln w="19050"/>
          </c:spPr>
          <c:marker>
            <c:symbol val="triangle"/>
            <c:size val="7"/>
            <c:spPr>
              <a:solidFill>
                <a:sysClr val="window" lastClr="FFFFFF"/>
              </a:solidFill>
            </c:spPr>
          </c:marker>
          <c:xVal>
            <c:numRef>
              <c:f>'[49714946.xls]Figure 1'!$C$39:$E$39</c:f>
              <c:numCache>
                <c:formatCode>General</c:formatCode>
                <c:ptCount val="3"/>
                <c:pt idx="0">
                  <c:v>2000</c:v>
                </c:pt>
                <c:pt idx="1">
                  <c:v>2003</c:v>
                </c:pt>
                <c:pt idx="2">
                  <c:v>2009</c:v>
                </c:pt>
              </c:numCache>
            </c:numRef>
          </c:xVal>
          <c:yVal>
            <c:numRef>
              <c:f>'[49714946.xls]Figure 1'!$C$42:$E$42</c:f>
              <c:numCache>
                <c:formatCode>General</c:formatCode>
                <c:ptCount val="3"/>
                <c:pt idx="0">
                  <c:v>0.17473800000000003</c:v>
                </c:pt>
                <c:pt idx="1">
                  <c:v>0.18576300000000004</c:v>
                </c:pt>
                <c:pt idx="2">
                  <c:v>0.18159000000000006</c:v>
                </c:pt>
              </c:numCache>
            </c:numRef>
          </c:yVal>
          <c:smooth val="0"/>
        </c:ser>
        <c:dLbls>
          <c:showLegendKey val="0"/>
          <c:showVal val="0"/>
          <c:showCatName val="0"/>
          <c:showSerName val="0"/>
          <c:showPercent val="0"/>
          <c:showBubbleSize val="0"/>
        </c:dLbls>
        <c:axId val="74296320"/>
        <c:axId val="74302976"/>
      </c:scatterChart>
      <c:valAx>
        <c:axId val="74296320"/>
        <c:scaling>
          <c:orientation val="minMax"/>
          <c:max val="2010"/>
          <c:min val="1970"/>
        </c:scaling>
        <c:delete val="0"/>
        <c:axPos val="b"/>
        <c:title>
          <c:tx>
            <c:rich>
              <a:bodyPr/>
              <a:lstStyle/>
              <a:p>
                <a:pPr>
                  <a:defRPr sz="1300" b="0" i="0" u="none" strike="noStrike" baseline="0">
                    <a:solidFill>
                      <a:srgbClr val="000000"/>
                    </a:solidFill>
                    <a:latin typeface="Calibri"/>
                    <a:ea typeface="Calibri"/>
                    <a:cs typeface="Calibri"/>
                  </a:defRPr>
                </a:pPr>
                <a:r>
                  <a:rPr lang="en-US" sz="1300" b="0"/>
                  <a:t>Year</a:t>
                </a:r>
              </a:p>
            </c:rich>
          </c:tx>
          <c:layout>
            <c:manualLayout>
              <c:xMode val="edge"/>
              <c:yMode val="edge"/>
              <c:x val="0.49354419932635912"/>
              <c:y val="0.94635394456289978"/>
            </c:manualLayout>
          </c:layout>
          <c:overlay val="0"/>
        </c:title>
        <c:numFmt formatCode="General" sourceLinked="1"/>
        <c:majorTickMark val="out"/>
        <c:minorTickMark val="none"/>
        <c:tickLblPos val="nextTo"/>
        <c:txPr>
          <a:bodyPr rot="0" vert="horz"/>
          <a:lstStyle/>
          <a:p>
            <a:pPr>
              <a:defRPr sz="1100" b="0" i="0" u="none" strike="noStrike" baseline="0">
                <a:solidFill>
                  <a:srgbClr val="000000"/>
                </a:solidFill>
                <a:latin typeface="Calibri"/>
                <a:ea typeface="Calibri"/>
                <a:cs typeface="Calibri"/>
              </a:defRPr>
            </a:pPr>
            <a:endParaRPr lang="en-US"/>
          </a:p>
        </c:txPr>
        <c:crossAx val="74302976"/>
        <c:crosses val="autoZero"/>
        <c:crossBetween val="midCat"/>
      </c:valAx>
      <c:valAx>
        <c:axId val="74302976"/>
        <c:scaling>
          <c:orientation val="minMax"/>
          <c:max val="0.35000000000000026"/>
          <c:min val="0"/>
        </c:scaling>
        <c:delete val="0"/>
        <c:axPos val="l"/>
        <c:majorGridlines>
          <c:spPr>
            <a:ln>
              <a:solidFill>
                <a:prstClr val="black">
                  <a:tint val="70000"/>
                  <a:shade val="76000"/>
                  <a:shade val="95000"/>
                  <a:satMod val="105000"/>
                  <a:alpha val="30000"/>
                </a:prstClr>
              </a:solidFill>
            </a:ln>
          </c:spPr>
        </c:majorGridlines>
        <c:title>
          <c:tx>
            <c:rich>
              <a:bodyPr/>
              <a:lstStyle/>
              <a:p>
                <a:pPr>
                  <a:defRPr sz="1300" b="0" i="0" u="none" strike="noStrike" baseline="0">
                    <a:solidFill>
                      <a:srgbClr val="000000"/>
                    </a:solidFill>
                    <a:latin typeface="Calibri"/>
                    <a:ea typeface="Calibri"/>
                    <a:cs typeface="Calibri"/>
                  </a:defRPr>
                </a:pPr>
                <a:r>
                  <a:rPr lang="en-US" sz="1300" b="0"/>
                  <a:t>Rate of obesity</a:t>
                </a:r>
              </a:p>
            </c:rich>
          </c:tx>
          <c:layout>
            <c:manualLayout>
              <c:xMode val="edge"/>
              <c:yMode val="edge"/>
              <c:x val="1.604827017019473E-2"/>
              <c:y val="0.35392553542747462"/>
            </c:manualLayout>
          </c:layout>
          <c:overlay val="0"/>
        </c:title>
        <c:numFmt formatCode="0%" sourceLinked="0"/>
        <c:majorTickMark val="out"/>
        <c:minorTickMark val="none"/>
        <c:tickLblPos val="nextTo"/>
        <c:txPr>
          <a:bodyPr rot="0" vert="horz"/>
          <a:lstStyle/>
          <a:p>
            <a:pPr>
              <a:defRPr sz="1100" b="0" i="0" u="none" strike="noStrike" baseline="0">
                <a:solidFill>
                  <a:srgbClr val="000000"/>
                </a:solidFill>
                <a:latin typeface="Calibri"/>
                <a:ea typeface="Calibri"/>
                <a:cs typeface="Calibri"/>
              </a:defRPr>
            </a:pPr>
            <a:endParaRPr lang="en-US"/>
          </a:p>
        </c:txPr>
        <c:crossAx val="74296320"/>
        <c:crosses val="autoZero"/>
        <c:crossBetween val="midCat"/>
      </c:valAx>
      <c:spPr>
        <a:ln>
          <a:solidFill>
            <a:prstClr val="black">
              <a:tint val="70000"/>
              <a:shade val="76000"/>
              <a:shade val="95000"/>
              <a:satMod val="105000"/>
            </a:prstClr>
          </a:solidFill>
        </a:ln>
      </c:spPr>
    </c:plotArea>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0.13256</cdr:x>
      <cdr:y>0.56077</cdr:y>
    </cdr:from>
    <cdr:to>
      <cdr:x>0.20317</cdr:x>
      <cdr:y>0.61194</cdr:y>
    </cdr:to>
    <cdr:sp macro="" textlink="">
      <cdr:nvSpPr>
        <cdr:cNvPr id="2" name="TextBox 1"/>
        <cdr:cNvSpPr txBox="1"/>
      </cdr:nvSpPr>
      <cdr:spPr>
        <a:xfrm xmlns:a="http://schemas.openxmlformats.org/drawingml/2006/main">
          <a:off x="876269" y="2505085"/>
          <a:ext cx="466756" cy="228600"/>
        </a:xfrm>
        <a:prstGeom xmlns:a="http://schemas.openxmlformats.org/drawingml/2006/main" prst="rect">
          <a:avLst/>
        </a:prstGeom>
        <a:solidFill xmlns:a="http://schemas.openxmlformats.org/drawingml/2006/main">
          <a:schemeClr val="bg1"/>
        </a:solidFill>
        <a:ln xmlns:a="http://schemas.openxmlformats.org/drawingml/2006/main">
          <a:solidFill>
            <a:schemeClr val="tx1">
              <a:lumMod val="85000"/>
              <a:lumOff val="15000"/>
            </a:schemeClr>
          </a:solidFill>
        </a:ln>
      </cdr:spPr>
      <cdr:txBody>
        <a:bodyPr xmlns:a="http://schemas.openxmlformats.org/drawingml/2006/main" vertOverflow="clip" wrap="none" rtlCol="0"/>
        <a:lstStyle xmlns:a="http://schemas.openxmlformats.org/drawingml/2006/main"/>
        <a:p xmlns:a="http://schemas.openxmlformats.org/drawingml/2006/main">
          <a:r>
            <a:rPr lang="en-US" sz="1100" b="1"/>
            <a:t>USA</a:t>
          </a:r>
        </a:p>
      </cdr:txBody>
    </cdr:sp>
  </cdr:relSizeAnchor>
  <cdr:relSizeAnchor xmlns:cdr="http://schemas.openxmlformats.org/drawingml/2006/chartDrawing">
    <cdr:from>
      <cdr:x>0.44668</cdr:x>
      <cdr:y>0.48614</cdr:y>
    </cdr:from>
    <cdr:to>
      <cdr:x>0.54323</cdr:x>
      <cdr:y>0.54158</cdr:y>
    </cdr:to>
    <cdr:sp macro="" textlink="">
      <cdr:nvSpPr>
        <cdr:cNvPr id="3" name="TextBox 1"/>
        <cdr:cNvSpPr txBox="1"/>
      </cdr:nvSpPr>
      <cdr:spPr>
        <a:xfrm xmlns:a="http://schemas.openxmlformats.org/drawingml/2006/main">
          <a:off x="2952741" y="2171717"/>
          <a:ext cx="638184" cy="247663"/>
        </a:xfrm>
        <a:prstGeom xmlns:a="http://schemas.openxmlformats.org/drawingml/2006/main" prst="rect">
          <a:avLst/>
        </a:prstGeom>
        <a:solidFill xmlns:a="http://schemas.openxmlformats.org/drawingml/2006/main">
          <a:schemeClr val="bg1"/>
        </a:solidFill>
        <a:ln xmlns:a="http://schemas.openxmlformats.org/drawingml/2006/main">
          <a:solidFill>
            <a:schemeClr val="accent1"/>
          </a:solidFill>
        </a:ln>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a:solidFill>
                <a:schemeClr val="accent1"/>
              </a:solidFill>
            </a:rPr>
            <a:t>England</a:t>
          </a:r>
        </a:p>
      </cdr:txBody>
    </cdr:sp>
  </cdr:relSizeAnchor>
  <cdr:relSizeAnchor xmlns:cdr="http://schemas.openxmlformats.org/drawingml/2006/chartDrawing">
    <cdr:from>
      <cdr:x>0.38474</cdr:x>
      <cdr:y>0.61407</cdr:y>
    </cdr:from>
    <cdr:to>
      <cdr:x>0.45965</cdr:x>
      <cdr:y>0.66525</cdr:y>
    </cdr:to>
    <cdr:sp macro="" textlink="">
      <cdr:nvSpPr>
        <cdr:cNvPr id="4" name="TextBox 1"/>
        <cdr:cNvSpPr txBox="1"/>
      </cdr:nvSpPr>
      <cdr:spPr>
        <a:xfrm xmlns:a="http://schemas.openxmlformats.org/drawingml/2006/main">
          <a:off x="2543272" y="2743200"/>
          <a:ext cx="495204" cy="228621"/>
        </a:xfrm>
        <a:prstGeom xmlns:a="http://schemas.openxmlformats.org/drawingml/2006/main" prst="rect">
          <a:avLst/>
        </a:prstGeom>
        <a:solidFill xmlns:a="http://schemas.openxmlformats.org/drawingml/2006/main">
          <a:schemeClr val="bg1"/>
        </a:solidFill>
        <a:ln xmlns:a="http://schemas.openxmlformats.org/drawingml/2006/main">
          <a:solidFill>
            <a:schemeClr val="accent3">
              <a:lumMod val="75000"/>
            </a:schemeClr>
          </a:solidFill>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a:solidFill>
                <a:schemeClr val="accent3">
                  <a:lumMod val="75000"/>
                </a:schemeClr>
              </a:solidFill>
            </a:rPr>
            <a:t>Spain</a:t>
          </a:r>
        </a:p>
      </cdr:txBody>
    </cdr:sp>
  </cdr:relSizeAnchor>
  <cdr:relSizeAnchor xmlns:cdr="http://schemas.openxmlformats.org/drawingml/2006/chartDrawing">
    <cdr:from>
      <cdr:x>0.43804</cdr:x>
      <cdr:y>0.69296</cdr:y>
    </cdr:from>
    <cdr:to>
      <cdr:x>0.5245</cdr:x>
      <cdr:y>0.74414</cdr:y>
    </cdr:to>
    <cdr:sp macro="" textlink="">
      <cdr:nvSpPr>
        <cdr:cNvPr id="6" name="TextBox 1"/>
        <cdr:cNvSpPr txBox="1"/>
      </cdr:nvSpPr>
      <cdr:spPr>
        <a:xfrm xmlns:a="http://schemas.openxmlformats.org/drawingml/2006/main">
          <a:off x="2895609" y="3095623"/>
          <a:ext cx="571491" cy="228600"/>
        </a:xfrm>
        <a:prstGeom xmlns:a="http://schemas.openxmlformats.org/drawingml/2006/main" prst="rect">
          <a:avLst/>
        </a:prstGeom>
        <a:solidFill xmlns:a="http://schemas.openxmlformats.org/drawingml/2006/main">
          <a:schemeClr val="bg1"/>
        </a:solidFill>
        <a:ln xmlns:a="http://schemas.openxmlformats.org/drawingml/2006/main">
          <a:solidFill>
            <a:schemeClr val="tx1">
              <a:lumMod val="85000"/>
              <a:lumOff val="15000"/>
            </a:schemeClr>
          </a:solidFill>
        </a:ln>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a:t>France</a:t>
          </a:r>
        </a:p>
      </cdr:txBody>
    </cdr:sp>
  </cdr:relSizeAnchor>
  <cdr:relSizeAnchor xmlns:cdr="http://schemas.openxmlformats.org/drawingml/2006/chartDrawing">
    <cdr:from>
      <cdr:x>0.53877</cdr:x>
      <cdr:y>0.55722</cdr:y>
    </cdr:from>
    <cdr:to>
      <cdr:x>0.63112</cdr:x>
      <cdr:y>0.6043</cdr:y>
    </cdr:to>
    <cdr:sp macro="" textlink="">
      <cdr:nvSpPr>
        <cdr:cNvPr id="8" name="TextBox 1"/>
        <cdr:cNvSpPr txBox="1"/>
      </cdr:nvSpPr>
      <cdr:spPr>
        <a:xfrm xmlns:a="http://schemas.openxmlformats.org/drawingml/2006/main">
          <a:off x="3561482" y="2489236"/>
          <a:ext cx="610467" cy="210312"/>
        </a:xfrm>
        <a:prstGeom xmlns:a="http://schemas.openxmlformats.org/drawingml/2006/main" prst="rect">
          <a:avLst/>
        </a:prstGeom>
        <a:solidFill xmlns:a="http://schemas.openxmlformats.org/drawingml/2006/main">
          <a:schemeClr val="bg1"/>
        </a:solidFill>
        <a:ln xmlns:a="http://schemas.openxmlformats.org/drawingml/2006/main">
          <a:solidFill>
            <a:schemeClr val="accent2"/>
          </a:solidFill>
        </a:ln>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100" b="1">
              <a:solidFill>
                <a:schemeClr val="accent2"/>
              </a:solidFill>
            </a:rPr>
            <a:t>Canada</a:t>
          </a:r>
        </a:p>
      </cdr:txBody>
    </cdr:sp>
  </cdr:relSizeAnchor>
  <cdr:relSizeAnchor xmlns:cdr="http://schemas.openxmlformats.org/drawingml/2006/chartDrawing">
    <cdr:from>
      <cdr:x>0.60231</cdr:x>
      <cdr:y>0.80384</cdr:y>
    </cdr:from>
    <cdr:to>
      <cdr:x>0.68444</cdr:x>
      <cdr:y>0.85501</cdr:y>
    </cdr:to>
    <cdr:sp macro="" textlink="">
      <cdr:nvSpPr>
        <cdr:cNvPr id="9" name="TextBox 1"/>
        <cdr:cNvSpPr txBox="1"/>
      </cdr:nvSpPr>
      <cdr:spPr>
        <a:xfrm xmlns:a="http://schemas.openxmlformats.org/drawingml/2006/main">
          <a:off x="3981492" y="3590929"/>
          <a:ext cx="542884" cy="228600"/>
        </a:xfrm>
        <a:prstGeom xmlns:a="http://schemas.openxmlformats.org/drawingml/2006/main" prst="rect">
          <a:avLst/>
        </a:prstGeom>
        <a:solidFill xmlns:a="http://schemas.openxmlformats.org/drawingml/2006/main">
          <a:schemeClr val="bg1"/>
        </a:solidFill>
        <a:ln xmlns:a="http://schemas.openxmlformats.org/drawingml/2006/main">
          <a:solidFill>
            <a:schemeClr val="accent1">
              <a:lumMod val="75000"/>
            </a:schemeClr>
          </a:solidFill>
        </a:ln>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i="0">
              <a:solidFill>
                <a:schemeClr val="tx2"/>
              </a:solidFill>
            </a:rPr>
            <a:t>Korea</a:t>
          </a:r>
        </a:p>
      </cdr:txBody>
    </cdr:sp>
  </cdr:relSizeAnchor>
  <cdr:relSizeAnchor xmlns:cdr="http://schemas.openxmlformats.org/drawingml/2006/chartDrawing">
    <cdr:from>
      <cdr:x>0.9049</cdr:x>
      <cdr:y>0.68231</cdr:y>
    </cdr:from>
    <cdr:to>
      <cdr:x>0.9755</cdr:x>
      <cdr:y>0.73348</cdr:y>
    </cdr:to>
    <cdr:sp macro="" textlink="">
      <cdr:nvSpPr>
        <cdr:cNvPr id="10" name="TextBox 1"/>
        <cdr:cNvSpPr txBox="1"/>
      </cdr:nvSpPr>
      <cdr:spPr>
        <a:xfrm xmlns:a="http://schemas.openxmlformats.org/drawingml/2006/main">
          <a:off x="5981701" y="3048021"/>
          <a:ext cx="466724" cy="228600"/>
        </a:xfrm>
        <a:prstGeom xmlns:a="http://schemas.openxmlformats.org/drawingml/2006/main" prst="rect">
          <a:avLst/>
        </a:prstGeom>
        <a:solidFill xmlns:a="http://schemas.openxmlformats.org/drawingml/2006/main">
          <a:schemeClr val="bg1"/>
        </a:solidFill>
        <a:ln xmlns:a="http://schemas.openxmlformats.org/drawingml/2006/main">
          <a:solidFill>
            <a:schemeClr val="accent6">
              <a:lumMod val="75000"/>
            </a:schemeClr>
          </a:solidFill>
        </a:ln>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a:solidFill>
                <a:schemeClr val="accent6">
                  <a:lumMod val="75000"/>
                </a:schemeClr>
              </a:solidFill>
            </a:rPr>
            <a:t>Italy</a:t>
          </a:r>
        </a:p>
      </cdr:txBody>
    </cdr:sp>
  </cdr:relSizeAnchor>
  <cdr:relSizeAnchor xmlns:cdr="http://schemas.openxmlformats.org/drawingml/2006/chartDrawing">
    <cdr:from>
      <cdr:x>0.44524</cdr:x>
      <cdr:y>0.76334</cdr:y>
    </cdr:from>
    <cdr:to>
      <cdr:x>0.57205</cdr:x>
      <cdr:y>0.81451</cdr:y>
    </cdr:to>
    <cdr:sp macro="" textlink="">
      <cdr:nvSpPr>
        <cdr:cNvPr id="11" name="TextBox 1"/>
        <cdr:cNvSpPr txBox="1"/>
      </cdr:nvSpPr>
      <cdr:spPr>
        <a:xfrm xmlns:a="http://schemas.openxmlformats.org/drawingml/2006/main">
          <a:off x="2943203" y="3409991"/>
          <a:ext cx="838222" cy="228600"/>
        </a:xfrm>
        <a:prstGeom xmlns:a="http://schemas.openxmlformats.org/drawingml/2006/main" prst="rect">
          <a:avLst/>
        </a:prstGeom>
        <a:solidFill xmlns:a="http://schemas.openxmlformats.org/drawingml/2006/main">
          <a:schemeClr val="bg1"/>
        </a:solidFill>
        <a:ln xmlns:a="http://schemas.openxmlformats.org/drawingml/2006/main">
          <a:solidFill>
            <a:schemeClr val="accent5">
              <a:lumMod val="75000"/>
            </a:schemeClr>
          </a:solidFill>
        </a:ln>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a:solidFill>
                <a:schemeClr val="accent5">
                  <a:lumMod val="75000"/>
                </a:schemeClr>
              </a:solidFill>
            </a:rPr>
            <a:t>Switzerland</a:t>
          </a:r>
        </a:p>
      </cdr:txBody>
    </cdr:sp>
  </cdr:relSizeAnchor>
  <cdr:relSizeAnchor xmlns:cdr="http://schemas.openxmlformats.org/drawingml/2006/chartDrawing">
    <cdr:from>
      <cdr:x>0.88329</cdr:x>
      <cdr:y>0.48615</cdr:y>
    </cdr:from>
    <cdr:to>
      <cdr:x>0.97695</cdr:x>
      <cdr:y>0.53732</cdr:y>
    </cdr:to>
    <cdr:sp macro="" textlink="">
      <cdr:nvSpPr>
        <cdr:cNvPr id="12" name="TextBox 1"/>
        <cdr:cNvSpPr txBox="1"/>
      </cdr:nvSpPr>
      <cdr:spPr>
        <a:xfrm xmlns:a="http://schemas.openxmlformats.org/drawingml/2006/main">
          <a:off x="5838827" y="2171732"/>
          <a:ext cx="619123" cy="228600"/>
        </a:xfrm>
        <a:prstGeom xmlns:a="http://schemas.openxmlformats.org/drawingml/2006/main" prst="rect">
          <a:avLst/>
        </a:prstGeom>
        <a:solidFill xmlns:a="http://schemas.openxmlformats.org/drawingml/2006/main">
          <a:schemeClr val="bg1"/>
        </a:solidFill>
        <a:ln xmlns:a="http://schemas.openxmlformats.org/drawingml/2006/main">
          <a:solidFill>
            <a:srgbClr val="FFC000"/>
          </a:solidFill>
        </a:ln>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a:solidFill>
                <a:srgbClr val="FFC000"/>
              </a:solidFill>
            </a:rPr>
            <a:t>Ireland</a:t>
          </a:r>
        </a:p>
      </cdr:txBody>
    </cdr:sp>
  </cdr:relSizeAnchor>
  <cdr:relSizeAnchor xmlns:cdr="http://schemas.openxmlformats.org/drawingml/2006/chartDrawing">
    <cdr:from>
      <cdr:x>0.87176</cdr:x>
      <cdr:y>0.38166</cdr:y>
    </cdr:from>
    <cdr:to>
      <cdr:x>0.97262</cdr:x>
      <cdr:y>0.43283</cdr:y>
    </cdr:to>
    <cdr:sp macro="" textlink="">
      <cdr:nvSpPr>
        <cdr:cNvPr id="13" name="TextBox 1"/>
        <cdr:cNvSpPr txBox="1"/>
      </cdr:nvSpPr>
      <cdr:spPr>
        <a:xfrm xmlns:a="http://schemas.openxmlformats.org/drawingml/2006/main">
          <a:off x="5762645" y="1704957"/>
          <a:ext cx="666730" cy="228600"/>
        </a:xfrm>
        <a:prstGeom xmlns:a="http://schemas.openxmlformats.org/drawingml/2006/main" prst="rect">
          <a:avLst/>
        </a:prstGeom>
        <a:solidFill xmlns:a="http://schemas.openxmlformats.org/drawingml/2006/main">
          <a:schemeClr val="bg1"/>
        </a:solidFill>
        <a:ln xmlns:a="http://schemas.openxmlformats.org/drawingml/2006/main">
          <a:solidFill>
            <a:schemeClr val="tx1">
              <a:lumMod val="50000"/>
              <a:lumOff val="50000"/>
            </a:schemeClr>
          </a:solidFill>
        </a:ln>
      </cdr:spPr>
      <cdr:txBody>
        <a:bodyPr xmlns:a="http://schemas.openxmlformats.org/drawingml/2006/main" wrap="none" rtlCol="0" anchor="ctr" anchorCtr="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b="1">
              <a:solidFill>
                <a:sysClr val="windowText" lastClr="000000">
                  <a:lumMod val="75000"/>
                  <a:lumOff val="25000"/>
                </a:sysClr>
              </a:solidFill>
            </a:rPr>
            <a:t>Hungary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83506-EB8B-4FA6-892A-4E751A03B6E1}" type="datetimeFigureOut">
              <a:rPr lang="en-US" smtClean="0"/>
              <a:t>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6C22F4-820D-4168-935C-458D2A416AEC}" type="slidenum">
              <a:rPr lang="en-US" smtClean="0"/>
              <a:t>‹#›</a:t>
            </a:fld>
            <a:endParaRPr lang="en-US"/>
          </a:p>
        </p:txBody>
      </p:sp>
    </p:spTree>
    <p:extLst>
      <p:ext uri="{BB962C8B-B14F-4D97-AF65-F5344CB8AC3E}">
        <p14:creationId xmlns:p14="http://schemas.microsoft.com/office/powerpoint/2010/main" val="95696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6C22F4-820D-4168-935C-458D2A416AEC}" type="slidenum">
              <a:rPr lang="en-US" smtClean="0"/>
              <a:t>1</a:t>
            </a:fld>
            <a:endParaRPr lang="en-US"/>
          </a:p>
        </p:txBody>
      </p:sp>
    </p:spTree>
    <p:extLst>
      <p:ext uri="{BB962C8B-B14F-4D97-AF65-F5344CB8AC3E}">
        <p14:creationId xmlns:p14="http://schemas.microsoft.com/office/powerpoint/2010/main" val="395046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6C22F4-820D-4168-935C-458D2A416AEC}"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http://www.oecd.org/health/49716427.pdf</a:t>
            </a:r>
          </a:p>
          <a:p>
            <a:endParaRPr lang="en-US" dirty="0"/>
          </a:p>
        </p:txBody>
      </p:sp>
      <p:sp>
        <p:nvSpPr>
          <p:cNvPr id="4" name="Slide Number Placeholder 3"/>
          <p:cNvSpPr>
            <a:spLocks noGrp="1"/>
          </p:cNvSpPr>
          <p:nvPr>
            <p:ph type="sldNum" sz="quarter" idx="10"/>
          </p:nvPr>
        </p:nvSpPr>
        <p:spPr/>
        <p:txBody>
          <a:bodyPr/>
          <a:lstStyle/>
          <a:p>
            <a:fld id="{6B6C22F4-820D-4168-935C-458D2A416AEC}"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6C22F4-820D-4168-935C-458D2A416AEC}"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http://www.divinecaroline.com/22175/49492-portion-size-vs-now</a:t>
            </a:r>
          </a:p>
          <a:p>
            <a:endParaRPr lang="en-US" dirty="0"/>
          </a:p>
        </p:txBody>
      </p:sp>
      <p:sp>
        <p:nvSpPr>
          <p:cNvPr id="4" name="Slide Number Placeholder 3"/>
          <p:cNvSpPr>
            <a:spLocks noGrp="1"/>
          </p:cNvSpPr>
          <p:nvPr>
            <p:ph type="sldNum" sz="quarter" idx="10"/>
          </p:nvPr>
        </p:nvSpPr>
        <p:spPr/>
        <p:txBody>
          <a:bodyPr/>
          <a:lstStyle/>
          <a:p>
            <a:fld id="{6B6C22F4-820D-4168-935C-458D2A416AE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5882F7-EAAB-4920-898A-BBD9B042345E}" type="datetimeFigureOut">
              <a:rPr lang="en-US" smtClean="0"/>
              <a:t>2/18/2013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D636906-8CF4-47CE-98D2-6B18B6BA10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5882F7-EAAB-4920-898A-BBD9B042345E}" type="datetimeFigureOut">
              <a:rPr lang="en-US" smtClean="0"/>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636906-8CF4-47CE-98D2-6B18B6BA10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5882F7-EAAB-4920-898A-BBD9B042345E}" type="datetimeFigureOut">
              <a:rPr lang="en-US" smtClean="0"/>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636906-8CF4-47CE-98D2-6B18B6BA106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5882F7-EAAB-4920-898A-BBD9B042345E}" type="datetimeFigureOut">
              <a:rPr lang="en-US" smtClean="0"/>
              <a:t>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36906-8CF4-47CE-98D2-6B18B6BA106C}" type="slidenum">
              <a:rPr lang="en-US" smtClean="0"/>
              <a:t>‹#›</a:t>
            </a:fld>
            <a:endParaRPr lang="en-US"/>
          </a:p>
        </p:txBody>
      </p:sp>
    </p:spTree>
    <p:extLst>
      <p:ext uri="{BB962C8B-B14F-4D97-AF65-F5344CB8AC3E}">
        <p14:creationId xmlns:p14="http://schemas.microsoft.com/office/powerpoint/2010/main" val="171674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5882F7-EAAB-4920-898A-BBD9B042345E}" type="datetimeFigureOut">
              <a:rPr lang="en-US" smtClean="0"/>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636906-8CF4-47CE-98D2-6B18B6BA106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5882F7-EAAB-4920-898A-BBD9B042345E}" type="datetimeFigureOut">
              <a:rPr lang="en-US" smtClean="0"/>
              <a:t>2/18/2013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636906-8CF4-47CE-98D2-6B18B6BA106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5882F7-EAAB-4920-898A-BBD9B042345E}" type="datetimeFigureOut">
              <a:rPr lang="en-US" smtClean="0"/>
              <a:t>2/18/2013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636906-8CF4-47CE-98D2-6B18B6BA106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5882F7-EAAB-4920-898A-BBD9B042345E}" type="datetimeFigureOut">
              <a:rPr lang="en-US" smtClean="0"/>
              <a:t>2/18/2013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D636906-8CF4-47CE-98D2-6B18B6BA106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5882F7-EAAB-4920-898A-BBD9B042345E}" type="datetimeFigureOut">
              <a:rPr lang="en-US" smtClean="0"/>
              <a:t>2/18/2013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D636906-8CF4-47CE-98D2-6B18B6BA106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5882F7-EAAB-4920-898A-BBD9B042345E}" type="datetimeFigureOut">
              <a:rPr lang="en-US" smtClean="0"/>
              <a:t>2/18/2013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D636906-8CF4-47CE-98D2-6B18B6BA10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5882F7-EAAB-4920-898A-BBD9B042345E}" type="datetimeFigureOut">
              <a:rPr lang="en-US" smtClean="0"/>
              <a:t>2/18/2013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636906-8CF4-47CE-98D2-6B18B6BA106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5882F7-EAAB-4920-898A-BBD9B042345E}" type="datetimeFigureOut">
              <a:rPr lang="en-US" smtClean="0"/>
              <a:t>2/18/2013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D636906-8CF4-47CE-98D2-6B18B6BA106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5882F7-EAAB-4920-898A-BBD9B042345E}" type="datetimeFigureOut">
              <a:rPr lang="en-US" smtClean="0"/>
              <a:t>2/18/2013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636906-8CF4-47CE-98D2-6B18B6BA10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68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www.nhlbi.nih.gov/health/health-topics/topics/obe/cause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image" Target="../media/image16.jpeg"/><Relationship Id="rId1" Type="http://schemas.openxmlformats.org/officeDocument/2006/relationships/slideLayout" Target="../slideLayouts/slideLayout9.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hyperlink" Target="http://www2.maxwell.syr.edu/plegal/TIPS/worksheet3.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2.maxwell.syr.edu/plegal/TIPS/worksheet1.html" TargetMode="External"/><Relationship Id="rId2" Type="http://schemas.openxmlformats.org/officeDocument/2006/relationships/hyperlink" Target="http://www.heart.org/idc/groups/heart-public/@wcm/@sop/@smd/documents/downloadable/ucm_319588.pdf" TargetMode="External"/><Relationship Id="rId1" Type="http://schemas.openxmlformats.org/officeDocument/2006/relationships/slideLayout" Target="../slideLayouts/slideLayout9.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healthyamericans.org/report/10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2.maxwell.syr.edu/plegal/TIPS/worksheet2.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nhlbi.nih.gov/health/public/heart/obesity/wecan/eat-right/distortion.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Obesity</a:t>
            </a:r>
            <a:br>
              <a:rPr lang="en-US" dirty="0" smtClean="0"/>
            </a:br>
            <a:r>
              <a:rPr lang="en-US" dirty="0" smtClean="0"/>
              <a:t>A Growing Epidemic</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Ms. Carlucci </a:t>
            </a:r>
            <a:endParaRPr lang="en-US" dirty="0"/>
          </a:p>
          <a:p>
            <a:r>
              <a:rPr lang="en-US" dirty="0" smtClean="0"/>
              <a:t>Science Grade 7</a:t>
            </a:r>
          </a:p>
          <a:p>
            <a:r>
              <a:rPr lang="en-US" dirty="0" smtClean="0"/>
              <a:t>I.S. 62 </a:t>
            </a:r>
            <a:r>
              <a:rPr lang="en-US" dirty="0" err="1" smtClean="0"/>
              <a:t>Ditmas</a:t>
            </a:r>
            <a:endParaRPr lang="en-US" dirty="0" smtClean="0"/>
          </a:p>
          <a:p>
            <a:r>
              <a:rPr lang="en-US" dirty="0" smtClean="0"/>
              <a:t>Acarlucci@schools.nyc.gov</a:t>
            </a:r>
          </a:p>
        </p:txBody>
      </p:sp>
      <p:pic>
        <p:nvPicPr>
          <p:cNvPr id="1026" name="Picture 2" descr="C:\Users\Owner\AppData\Local\Microsoft\Windows\Temporary Internet Files\Content.IE5\XSYVJFVN\MC90043626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686" y="152400"/>
            <a:ext cx="1828572" cy="182857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Owner\AppData\Local\Microsoft\Windows\Temporary Internet Files\Content.IE5\TDYD4T8F\MC90044174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4636"/>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Owner\AppData\Local\Microsoft\Windows\Temporary Internet Files\Content.IE5\J6WXXI3O\MC90044174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286" y="4337050"/>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Owner\AppData\Local\Microsoft\Windows\Temporary Internet Files\Content.IE5\K8AJRJ5L\MC900441775[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4290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 calcmode="lin" valueType="num">
                                      <p:cBhvr additive="base">
                                        <p:cTn id="19" dur="500" fill="hold"/>
                                        <p:tgtEl>
                                          <p:spTgt spid="1029"/>
                                        </p:tgtEl>
                                        <p:attrNameLst>
                                          <p:attrName>ppt_x</p:attrName>
                                        </p:attrNameLst>
                                      </p:cBhvr>
                                      <p:tavLst>
                                        <p:tav tm="0">
                                          <p:val>
                                            <p:strVal val="#ppt_x"/>
                                          </p:val>
                                        </p:tav>
                                        <p:tav tm="100000">
                                          <p:val>
                                            <p:strVal val="#ppt_x"/>
                                          </p:val>
                                        </p:tav>
                                      </p:tavLst>
                                    </p:anim>
                                    <p:anim calcmode="lin" valueType="num">
                                      <p:cBhvr additive="base">
                                        <p:cTn id="20"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8"/>
                                        </p:tgtEl>
                                        <p:attrNameLst>
                                          <p:attrName>style.visibility</p:attrName>
                                        </p:attrNameLst>
                                      </p:cBhvr>
                                      <p:to>
                                        <p:strVal val="visible"/>
                                      </p:to>
                                    </p:set>
                                    <p:anim calcmode="lin" valueType="num">
                                      <p:cBhvr additive="base">
                                        <p:cTn id="25" dur="500" fill="hold"/>
                                        <p:tgtEl>
                                          <p:spTgt spid="1028"/>
                                        </p:tgtEl>
                                        <p:attrNameLst>
                                          <p:attrName>ppt_x</p:attrName>
                                        </p:attrNameLst>
                                      </p:cBhvr>
                                      <p:tavLst>
                                        <p:tav tm="0">
                                          <p:val>
                                            <p:strVal val="#ppt_x"/>
                                          </p:val>
                                        </p:tav>
                                        <p:tav tm="100000">
                                          <p:val>
                                            <p:strVal val="#ppt_x"/>
                                          </p:val>
                                        </p:tav>
                                      </p:tavLst>
                                    </p:anim>
                                    <p:anim calcmode="lin" valueType="num">
                                      <p:cBhvr additive="base">
                                        <p:cTn id="26"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Inactive lifestyles</a:t>
            </a:r>
          </a:p>
          <a:p>
            <a:r>
              <a:rPr lang="en-US" dirty="0" smtClean="0"/>
              <a:t>Lack of access to healthy foods</a:t>
            </a:r>
          </a:p>
          <a:p>
            <a:r>
              <a:rPr lang="en-US" dirty="0" smtClean="0"/>
              <a:t>Food advertising</a:t>
            </a:r>
          </a:p>
          <a:p>
            <a:r>
              <a:rPr lang="en-US" dirty="0" smtClean="0"/>
              <a:t>Genes and family history</a:t>
            </a:r>
          </a:p>
          <a:p>
            <a:r>
              <a:rPr lang="en-US" dirty="0" smtClean="0"/>
              <a:t>Emotional factors like boredom and depression</a:t>
            </a:r>
          </a:p>
          <a:p>
            <a:r>
              <a:rPr lang="en-US" dirty="0" smtClean="0"/>
              <a:t>Smoking </a:t>
            </a:r>
          </a:p>
          <a:p>
            <a:r>
              <a:rPr lang="en-US" dirty="0" smtClean="0"/>
              <a:t>Lack of sleep</a:t>
            </a:r>
          </a:p>
          <a:p>
            <a:pPr marL="109728" indent="0">
              <a:buNone/>
            </a:pPr>
            <a:r>
              <a:rPr lang="en-US" dirty="0" smtClean="0"/>
              <a:t>For more information on these causes, read this article:  </a:t>
            </a:r>
            <a:r>
              <a:rPr lang="en-US" dirty="0" smtClean="0">
                <a:hlinkClick r:id="rId2"/>
              </a:rPr>
              <a:t>What Causes Overweight and Obesity? - NHLBI, NIH</a:t>
            </a:r>
            <a:endParaRPr lang="en-US" dirty="0" smtClean="0"/>
          </a:p>
          <a:p>
            <a:pPr marL="109728" indent="0">
              <a:buNone/>
            </a:pPr>
            <a:endParaRPr lang="en-US" dirty="0" smtClean="0"/>
          </a:p>
          <a:p>
            <a:pPr marL="109728" indent="0">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Some More Causes:</a:t>
            </a:r>
            <a:endParaRPr lang="en-US" dirty="0"/>
          </a:p>
        </p:txBody>
      </p:sp>
    </p:spTree>
    <p:extLst>
      <p:ext uri="{BB962C8B-B14F-4D97-AF65-F5344CB8AC3E}">
        <p14:creationId xmlns:p14="http://schemas.microsoft.com/office/powerpoint/2010/main" val="1347764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3.gstatic.com/images?q=tbn:ANd9GcQzrD4TMfg_nWvjEtBJ4SFElq0aEOU7zXF1doVXY1NpaE9F5YVL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70750"/>
            <a:ext cx="254317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19100"/>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Placeholder 5"/>
          <p:cNvSpPr>
            <a:spLocks noGrp="1"/>
          </p:cNvSpPr>
          <p:nvPr>
            <p:ph type="body" sz="half" idx="2"/>
          </p:nvPr>
        </p:nvSpPr>
        <p:spPr/>
        <p:txBody>
          <a:bodyPr>
            <a:normAutofit/>
          </a:bodyPr>
          <a:lstStyle/>
          <a:p>
            <a:r>
              <a:rPr lang="en-US" dirty="0" smtClean="0">
                <a:hlinkClick r:id="rId4"/>
              </a:rPr>
              <a:t>Worksheet3: Identifying the causes of the problem</a:t>
            </a:r>
            <a:endParaRPr lang="en-US" dirty="0" smtClean="0"/>
          </a:p>
          <a:p>
            <a:r>
              <a:rPr lang="en-US" dirty="0" smtClean="0"/>
              <a:t>Next Lesson: Evaluating a policy and developing solutions.</a:t>
            </a:r>
          </a:p>
          <a:p>
            <a:endParaRPr lang="en-US" dirty="0"/>
          </a:p>
        </p:txBody>
      </p:sp>
      <p:sp>
        <p:nvSpPr>
          <p:cNvPr id="4" name="Title 3"/>
          <p:cNvSpPr>
            <a:spLocks noGrp="1"/>
          </p:cNvSpPr>
          <p:nvPr>
            <p:ph type="title"/>
          </p:nvPr>
        </p:nvSpPr>
        <p:spPr/>
        <p:txBody>
          <a:bodyPr/>
          <a:lstStyle/>
          <a:p>
            <a:r>
              <a:rPr lang="en-US" dirty="0" smtClean="0"/>
              <a:t>Complete the following for homework:</a:t>
            </a:r>
            <a:endParaRPr lang="en-US"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228600"/>
            <a:ext cx="255270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987" y="2700337"/>
            <a:ext cx="1524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2689202"/>
            <a:ext cx="19050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29375" y="2247900"/>
            <a:ext cx="188595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37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wheel(1)">
                                      <p:cBhvr>
                                        <p:cTn id="12" dur="20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wheel(1)">
                                      <p:cBhvr>
                                        <p:cTn id="17" dur="20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1029"/>
                                        </p:tgtEl>
                                        <p:attrNameLst>
                                          <p:attrName>style.visibility</p:attrName>
                                        </p:attrNameLst>
                                      </p:cBhvr>
                                      <p:to>
                                        <p:strVal val="visible"/>
                                      </p:to>
                                    </p:set>
                                    <p:animEffect transition="in" filter="wheel(1)">
                                      <p:cBhvr>
                                        <p:cTn id="22" dur="2000"/>
                                        <p:tgtEl>
                                          <p:spTgt spid="102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030"/>
                                        </p:tgtEl>
                                        <p:attrNameLst>
                                          <p:attrName>style.visibility</p:attrName>
                                        </p:attrNameLst>
                                      </p:cBhvr>
                                      <p:to>
                                        <p:strVal val="visible"/>
                                      </p:to>
                                    </p:set>
                                    <p:animEffect transition="in" filter="wheel(1)">
                                      <p:cBhvr>
                                        <p:cTn id="27" dur="2000"/>
                                        <p:tgtEl>
                                          <p:spTgt spid="1030"/>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1031"/>
                                        </p:tgtEl>
                                        <p:attrNameLst>
                                          <p:attrName>style.visibility</p:attrName>
                                        </p:attrNameLst>
                                      </p:cBhvr>
                                      <p:to>
                                        <p:strVal val="visible"/>
                                      </p:to>
                                    </p:set>
                                    <p:animEffect transition="in" filter="wheel(1)">
                                      <p:cBhvr>
                                        <p:cTn id="32" dur="2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is a medical condition in which too much body fat accumulates in the body and is stored there.</a:t>
            </a:r>
          </a:p>
          <a:p>
            <a:r>
              <a:rPr lang="en-US" dirty="0" smtClean="0"/>
              <a:t>“Obesity” and “overweight” are both terms used to label a weight that is greater than what is considered healthy.</a:t>
            </a:r>
          </a:p>
          <a:p>
            <a:r>
              <a:rPr lang="en-US" dirty="0" smtClean="0"/>
              <a:t>Obesity is linked to a number of health risks, including heart disease and diabetes.</a:t>
            </a:r>
          </a:p>
          <a:p>
            <a:endParaRPr lang="en-US" dirty="0" smtClean="0"/>
          </a:p>
          <a:p>
            <a:endParaRPr lang="en-US" dirty="0"/>
          </a:p>
        </p:txBody>
      </p:sp>
      <p:sp>
        <p:nvSpPr>
          <p:cNvPr id="2" name="Title 1"/>
          <p:cNvSpPr>
            <a:spLocks noGrp="1"/>
          </p:cNvSpPr>
          <p:nvPr>
            <p:ph type="title"/>
          </p:nvPr>
        </p:nvSpPr>
        <p:spPr/>
        <p:txBody>
          <a:bodyPr/>
          <a:lstStyle/>
          <a:p>
            <a:r>
              <a:rPr lang="en-US" dirty="0" smtClean="0"/>
              <a:t>What is Obesity?</a:t>
            </a:r>
            <a:endParaRPr lang="en-US" dirty="0"/>
          </a:p>
        </p:txBody>
      </p:sp>
      <p:pic>
        <p:nvPicPr>
          <p:cNvPr id="2050" name="Picture 2" descr="C:\Users\Owner\AppData\Local\Microsoft\Windows\Temporary Internet Files\Content.IE5\XSYVJFVN\MC90043874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4876800"/>
            <a:ext cx="31242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419599"/>
          </a:xfrm>
        </p:spPr>
        <p:txBody>
          <a:bodyPr>
            <a:normAutofit fontScale="92500" lnSpcReduction="20000"/>
          </a:bodyPr>
          <a:lstStyle/>
          <a:p>
            <a:pPr marL="109728" indent="0">
              <a:buNone/>
            </a:pPr>
            <a:r>
              <a:rPr lang="en-US" dirty="0" smtClean="0"/>
              <a:t>According to the American Heart Association (2012 statistics):</a:t>
            </a:r>
          </a:p>
          <a:p>
            <a:r>
              <a:rPr lang="en-US" dirty="0" smtClean="0"/>
              <a:t>Compared with 1973-74, the number of children 5 to 7 years of age who were obese was 5 times higher in 2008-2009. </a:t>
            </a:r>
          </a:p>
          <a:p>
            <a:r>
              <a:rPr lang="en-US" dirty="0" smtClean="0"/>
              <a:t>Among children ages 2-19, about 1 in 6 are obese.</a:t>
            </a:r>
          </a:p>
          <a:p>
            <a:r>
              <a:rPr lang="en-US" dirty="0" smtClean="0"/>
              <a:t>60 million Americans, age 20 and older, are obese.</a:t>
            </a:r>
          </a:p>
          <a:p>
            <a:r>
              <a:rPr lang="en-US" dirty="0" smtClean="0"/>
              <a:t>1 in 3 children born in the year 2000 will develop Diabetes sometime in their life. </a:t>
            </a:r>
          </a:p>
          <a:p>
            <a:r>
              <a:rPr lang="en-US" dirty="0" smtClean="0"/>
              <a:t>Overweight adolescents have a 70% chance of becoming overweight adults.</a:t>
            </a:r>
          </a:p>
          <a:p>
            <a:endParaRPr lang="en-US" dirty="0" smtClean="0"/>
          </a:p>
          <a:p>
            <a:endParaRPr lang="en-US" dirty="0" smtClean="0"/>
          </a:p>
          <a:p>
            <a:endParaRPr lang="en-US" dirty="0"/>
          </a:p>
        </p:txBody>
      </p:sp>
      <p:sp>
        <p:nvSpPr>
          <p:cNvPr id="2" name="Title 1"/>
          <p:cNvSpPr>
            <a:spLocks noGrp="1"/>
          </p:cNvSpPr>
          <p:nvPr>
            <p:ph type="title"/>
          </p:nvPr>
        </p:nvSpPr>
        <p:spPr>
          <a:xfrm>
            <a:off x="533400" y="304800"/>
            <a:ext cx="8229600" cy="1600200"/>
          </a:xfrm>
        </p:spPr>
        <p:txBody>
          <a:bodyPr>
            <a:normAutofit fontScale="90000"/>
          </a:bodyPr>
          <a:lstStyle/>
          <a:p>
            <a:r>
              <a:rPr lang="en-US" dirty="0" smtClean="0"/>
              <a:t>Defining The Problem</a:t>
            </a:r>
            <a:br>
              <a:rPr lang="en-US" dirty="0" smtClean="0"/>
            </a:br>
            <a:r>
              <a:rPr lang="en-US" dirty="0" smtClean="0"/>
              <a:t>Which of these facts surprises you the most?</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a:xfrm>
            <a:off x="1219200" y="4800600"/>
            <a:ext cx="7162800" cy="1219200"/>
          </a:xfrm>
        </p:spPr>
        <p:txBody>
          <a:bodyPr>
            <a:normAutofit/>
          </a:bodyPr>
          <a:lstStyle/>
          <a:p>
            <a:r>
              <a:rPr lang="en-US" dirty="0" smtClean="0">
                <a:hlinkClick r:id="rId2"/>
              </a:rPr>
              <a:t>http://www.heart.org/idc/groups/heart-public/@wcm/@sop/@smd/documents/downloadable/ucm_319588.pdf</a:t>
            </a:r>
            <a:endParaRPr lang="en-US" dirty="0" smtClean="0"/>
          </a:p>
          <a:p>
            <a:r>
              <a:rPr lang="en-US" dirty="0" smtClean="0"/>
              <a:t>Then complete the following with your group:</a:t>
            </a:r>
          </a:p>
          <a:p>
            <a:r>
              <a:rPr lang="en-US" dirty="0" smtClean="0">
                <a:hlinkClick r:id="rId3"/>
              </a:rPr>
              <a:t>Worksheet1: Defining the Social Problem</a:t>
            </a:r>
            <a:endParaRPr lang="en-US" dirty="0" smtClean="0"/>
          </a:p>
          <a:p>
            <a:endParaRPr lang="en-US" dirty="0" smtClean="0"/>
          </a:p>
        </p:txBody>
      </p:sp>
      <p:sp>
        <p:nvSpPr>
          <p:cNvPr id="6" name="Title 5"/>
          <p:cNvSpPr>
            <a:spLocks noGrp="1"/>
          </p:cNvSpPr>
          <p:nvPr>
            <p:ph type="title"/>
          </p:nvPr>
        </p:nvSpPr>
        <p:spPr>
          <a:xfrm>
            <a:off x="228600" y="4343400"/>
            <a:ext cx="8075432" cy="685800"/>
          </a:xfrm>
        </p:spPr>
        <p:txBody>
          <a:bodyPr>
            <a:normAutofit fontScale="90000"/>
          </a:bodyPr>
          <a:lstStyle/>
          <a:p>
            <a:r>
              <a:rPr lang="en-US" dirty="0" smtClean="0"/>
              <a:t>Check out this link for more on AHA statistics:</a:t>
            </a:r>
            <a:endParaRPr lang="en-US" dirty="0"/>
          </a:p>
        </p:txBody>
      </p:sp>
      <p:pic>
        <p:nvPicPr>
          <p:cNvPr id="1030" name="Picture 6" descr="http://t0.gstatic.com/images?q=tbn:ANd9GcSNuesjLJwZBXwEdJmVmdU8fUhPDqfFJwxvuUA2Tq0iENNIqxC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0656" y="685800"/>
            <a:ext cx="5029199"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9347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00937945"/>
              </p:ext>
            </p:extLst>
          </p:nvPr>
        </p:nvGraphicFramePr>
        <p:xfrm>
          <a:off x="457200" y="1524000"/>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76200" y="1"/>
            <a:ext cx="8686800" cy="1804114"/>
          </a:xfrm>
        </p:spPr>
        <p:txBody>
          <a:bodyPr>
            <a:normAutofit fontScale="90000"/>
          </a:bodyPr>
          <a:lstStyle/>
          <a:p>
            <a:r>
              <a:rPr lang="en-US" dirty="0" smtClean="0"/>
              <a:t/>
            </a:r>
            <a:br>
              <a:rPr lang="en-US" dirty="0" smtClean="0"/>
            </a:br>
            <a:r>
              <a:rPr lang="en-US" dirty="0" smtClean="0"/>
              <a:t>Evidence:  </a:t>
            </a:r>
            <a:r>
              <a:rPr lang="en-US" b="0" dirty="0" smtClean="0"/>
              <a:t>Obesity Rates</a:t>
            </a:r>
            <a:br>
              <a:rPr lang="en-US" b="0" dirty="0" smtClean="0"/>
            </a:br>
            <a:r>
              <a:rPr lang="en-US" b="0" dirty="0" smtClean="0"/>
              <a:t>(</a:t>
            </a:r>
            <a:r>
              <a:rPr lang="en-US" sz="3600" b="0" dirty="0" smtClean="0"/>
              <a:t>www.oecd.org</a:t>
            </a:r>
            <a:r>
              <a:rPr lang="en-US" b="0" dirty="0" smtClean="0"/>
              <a: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81328"/>
            <a:ext cx="8229600" cy="4462272"/>
          </a:xfrm>
        </p:spPr>
        <p:txBody>
          <a:bodyPr>
            <a:normAutofit fontScale="92500" lnSpcReduction="10000"/>
          </a:bodyPr>
          <a:lstStyle/>
          <a:p>
            <a:pPr marL="109728" indent="0">
              <a:buNone/>
            </a:pPr>
            <a:r>
              <a:rPr lang="en-US" dirty="0" smtClean="0"/>
              <a:t>The </a:t>
            </a:r>
            <a:r>
              <a:rPr lang="en-US" dirty="0"/>
              <a:t>number of obese adults, along with related disease rates and health care costs, are on course to increase dramatically in every state in the country over the next 20 years, according to F as in Fat: How Obesity Threatens America's Future 2012, a report released by Trust for America's Health (TFAH) and the Robert Wood Johnson Foundation (RWJF). </a:t>
            </a:r>
            <a:endParaRPr lang="en-US" dirty="0" smtClean="0"/>
          </a:p>
          <a:p>
            <a:pPr marL="109728" indent="0">
              <a:buNone/>
            </a:pPr>
            <a:r>
              <a:rPr lang="en-US" dirty="0" smtClean="0"/>
              <a:t>Read this article and then answer the following worksheet with your group.</a:t>
            </a:r>
          </a:p>
          <a:p>
            <a:pPr marL="109728" indent="0">
              <a:buNone/>
            </a:pPr>
            <a:r>
              <a:rPr lang="en-US" dirty="0" smtClean="0">
                <a:hlinkClick r:id="rId3"/>
              </a:rPr>
              <a:t>http</a:t>
            </a:r>
            <a:r>
              <a:rPr lang="en-US" dirty="0">
                <a:hlinkClick r:id="rId3"/>
              </a:rPr>
              <a:t>://healthyamericans.org/report/100</a:t>
            </a:r>
            <a:r>
              <a:rPr lang="en-US" dirty="0" smtClean="0">
                <a:hlinkClick r:id="rId3"/>
              </a:rPr>
              <a:t>/</a:t>
            </a:r>
            <a:endParaRPr lang="en-US" dirty="0" smtClean="0"/>
          </a:p>
          <a:p>
            <a:pPr marL="109728" indent="0">
              <a:buNone/>
            </a:pPr>
            <a:r>
              <a:rPr lang="en-US" dirty="0" smtClean="0">
                <a:hlinkClick r:id="rId4"/>
              </a:rPr>
              <a:t>Worksheet2: Gathering evidence of the problem</a:t>
            </a:r>
            <a:endParaRPr lang="en-US" dirty="0" smtClean="0"/>
          </a:p>
          <a:p>
            <a:pPr marL="109728" indent="0">
              <a:buNone/>
            </a:pPr>
            <a:endParaRPr lang="en-US" dirty="0"/>
          </a:p>
        </p:txBody>
      </p:sp>
      <p:sp>
        <p:nvSpPr>
          <p:cNvPr id="2" name="Title 1"/>
          <p:cNvSpPr>
            <a:spLocks noGrp="1"/>
          </p:cNvSpPr>
          <p:nvPr>
            <p:ph type="title"/>
          </p:nvPr>
        </p:nvSpPr>
        <p:spPr/>
        <p:txBody>
          <a:bodyPr>
            <a:normAutofit fontScale="90000"/>
          </a:bodyPr>
          <a:lstStyle/>
          <a:p>
            <a:r>
              <a:rPr lang="en-US" dirty="0" smtClean="0"/>
              <a:t>Is Obesity </a:t>
            </a:r>
            <a:r>
              <a:rPr lang="en-US" dirty="0"/>
              <a:t>G</a:t>
            </a:r>
            <a:r>
              <a:rPr lang="en-US" dirty="0" smtClean="0"/>
              <a:t>etting Worse in the U.S.?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sz="2700" b="1" dirty="0">
                <a:solidFill>
                  <a:prstClr val="black"/>
                </a:solidFill>
              </a:rPr>
              <a:t>The average size of a bagel more than doubled between 1983 </a:t>
            </a:r>
            <a:r>
              <a:rPr lang="en-US" sz="2700" dirty="0">
                <a:solidFill>
                  <a:prstClr val="black"/>
                </a:solidFill>
              </a:rPr>
              <a:t>and 2003, going from 140 calories to 350 calories. </a:t>
            </a:r>
            <a:r>
              <a:rPr lang="en-US" sz="2700" dirty="0" smtClean="0">
                <a:solidFill>
                  <a:prstClr val="black"/>
                </a:solidFill>
              </a:rPr>
              <a:t>(National </a:t>
            </a:r>
            <a:r>
              <a:rPr lang="en-US" sz="2700" dirty="0">
                <a:solidFill>
                  <a:prstClr val="black"/>
                </a:solidFill>
              </a:rPr>
              <a:t>Heart, Blood, and Lung </a:t>
            </a:r>
            <a:r>
              <a:rPr lang="en-US" sz="2700" dirty="0" smtClean="0">
                <a:solidFill>
                  <a:prstClr val="black"/>
                </a:solidFill>
              </a:rPr>
              <a:t>Institute</a:t>
            </a:r>
            <a:r>
              <a:rPr lang="en-US" dirty="0">
                <a:solidFill>
                  <a:prstClr val="black"/>
                </a:solidFill>
              </a:rPr>
              <a:t> </a:t>
            </a:r>
            <a:r>
              <a:rPr lang="en-US" dirty="0" smtClean="0">
                <a:solidFill>
                  <a:prstClr val="black"/>
                </a:solidFill>
              </a:rPr>
              <a:t> </a:t>
            </a:r>
            <a:r>
              <a:rPr lang="en-US" sz="2700" dirty="0" smtClean="0">
                <a:solidFill>
                  <a:prstClr val="black"/>
                </a:solidFill>
                <a:hlinkClick r:id="rId2"/>
              </a:rPr>
              <a:t>Portion Distortion and Serving Size, Eat Right, NHLBI, NIH</a:t>
            </a:r>
            <a:r>
              <a:rPr lang="en-US" sz="2700" dirty="0" smtClean="0">
                <a:solidFill>
                  <a:prstClr val="black"/>
                </a:solidFill>
              </a:rPr>
              <a:t>)</a:t>
            </a:r>
          </a:p>
          <a:p>
            <a:pPr lvl="0"/>
            <a:endParaRPr lang="en-US" sz="2700" dirty="0">
              <a:solidFill>
                <a:prstClr val="black"/>
              </a:solidFill>
            </a:endParaRPr>
          </a:p>
          <a:p>
            <a:pPr lvl="0"/>
            <a:r>
              <a:rPr lang="en-US" sz="2700" dirty="0">
                <a:solidFill>
                  <a:prstClr val="black"/>
                </a:solidFill>
              </a:rPr>
              <a:t>In 2009, roughly 94% of schools served a lunch that failed to meet federal standards for healthy school meals. 80% of the lunches served in those schools exceeded federal recommendations for total fat and saturated fat.  (</a:t>
            </a:r>
            <a:r>
              <a:rPr lang="en-US" sz="2700" dirty="0" smtClean="0">
                <a:solidFill>
                  <a:prstClr val="black"/>
                </a:solidFill>
              </a:rPr>
              <a:t>USDA.gov 2012 </a:t>
            </a:r>
            <a:r>
              <a:rPr lang="en-US" sz="2700" dirty="0">
                <a:solidFill>
                  <a:prstClr val="black"/>
                </a:solidFill>
              </a:rPr>
              <a:t>survey)</a:t>
            </a:r>
          </a:p>
          <a:p>
            <a:pPr lvl="0"/>
            <a:endParaRPr lang="en-US" sz="2700" dirty="0">
              <a:solidFill>
                <a:prstClr val="black"/>
              </a:solidFill>
            </a:endParaRPr>
          </a:p>
        </p:txBody>
      </p:sp>
      <p:sp>
        <p:nvSpPr>
          <p:cNvPr id="2" name="Title 1"/>
          <p:cNvSpPr>
            <a:spLocks noGrp="1"/>
          </p:cNvSpPr>
          <p:nvPr>
            <p:ph type="title"/>
          </p:nvPr>
        </p:nvSpPr>
        <p:spPr/>
        <p:txBody>
          <a:bodyPr/>
          <a:lstStyle/>
          <a:p>
            <a:r>
              <a:rPr lang="en-US" dirty="0" smtClean="0"/>
              <a:t>Possible Causes:</a:t>
            </a:r>
            <a:endParaRPr lang="en-US" dirty="0"/>
          </a:p>
        </p:txBody>
      </p:sp>
    </p:spTree>
    <p:extLst>
      <p:ext uri="{BB962C8B-B14F-4D97-AF65-F5344CB8AC3E}">
        <p14:creationId xmlns:p14="http://schemas.microsoft.com/office/powerpoint/2010/main" val="2351515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a:buNone/>
            </a:pPr>
            <a:r>
              <a:rPr lang="en-US" dirty="0" smtClean="0"/>
              <a:t>20 years ago                                Today</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Food Portions</a:t>
            </a:r>
            <a:br>
              <a:rPr lang="en-US" dirty="0" smtClean="0"/>
            </a:br>
            <a:r>
              <a:rPr lang="en-US" dirty="0" smtClean="0"/>
              <a:t>Then and Now</a:t>
            </a:r>
            <a:endParaRPr lang="en-US" dirty="0"/>
          </a:p>
        </p:txBody>
      </p:sp>
      <p:pic>
        <p:nvPicPr>
          <p:cNvPr id="1026" name="Picture 2" descr="http://www.divinecaroline.com/ext/article_images/bagellarge.jpg"/>
          <p:cNvPicPr>
            <a:picLocks noChangeAspect="1" noChangeArrowheads="1"/>
          </p:cNvPicPr>
          <p:nvPr/>
        </p:nvPicPr>
        <p:blipFill>
          <a:blip r:embed="rId2" cstate="print"/>
          <a:srcRect/>
          <a:stretch>
            <a:fillRect/>
          </a:stretch>
        </p:blipFill>
        <p:spPr bwMode="auto">
          <a:xfrm>
            <a:off x="5105400" y="2209800"/>
            <a:ext cx="1885950" cy="1876425"/>
          </a:xfrm>
          <a:prstGeom prst="rect">
            <a:avLst/>
          </a:prstGeom>
          <a:noFill/>
        </p:spPr>
      </p:pic>
      <p:pic>
        <p:nvPicPr>
          <p:cNvPr id="1028" name="Picture 4" descr="http://www.divinecaroline.com/ext/article_images/bagelsm.jpg"/>
          <p:cNvPicPr>
            <a:picLocks noChangeAspect="1" noChangeArrowheads="1"/>
          </p:cNvPicPr>
          <p:nvPr/>
        </p:nvPicPr>
        <p:blipFill>
          <a:blip r:embed="rId3" cstate="print"/>
          <a:srcRect/>
          <a:stretch>
            <a:fillRect/>
          </a:stretch>
        </p:blipFill>
        <p:spPr bwMode="auto">
          <a:xfrm>
            <a:off x="838200" y="1905000"/>
            <a:ext cx="1885950" cy="1800225"/>
          </a:xfrm>
          <a:prstGeom prst="rect">
            <a:avLst/>
          </a:prstGeom>
          <a:noFill/>
        </p:spPr>
      </p:pic>
      <p:pic>
        <p:nvPicPr>
          <p:cNvPr id="1030" name="Picture 6" descr="http://www.divinecaroline.com/ext/article_images/popcornsmall.jpg"/>
          <p:cNvPicPr>
            <a:picLocks noChangeAspect="1" noChangeArrowheads="1"/>
          </p:cNvPicPr>
          <p:nvPr/>
        </p:nvPicPr>
        <p:blipFill>
          <a:blip r:embed="rId4" cstate="print"/>
          <a:srcRect/>
          <a:stretch>
            <a:fillRect/>
          </a:stretch>
        </p:blipFill>
        <p:spPr bwMode="auto">
          <a:xfrm>
            <a:off x="685800" y="3962400"/>
            <a:ext cx="1885950" cy="1876425"/>
          </a:xfrm>
          <a:prstGeom prst="rect">
            <a:avLst/>
          </a:prstGeom>
          <a:noFill/>
        </p:spPr>
      </p:pic>
      <p:pic>
        <p:nvPicPr>
          <p:cNvPr id="1032" name="Picture 8" descr="http://www.divinecaroline.com/ext/article_images/popcornlarge.jpg"/>
          <p:cNvPicPr>
            <a:picLocks noChangeAspect="1" noChangeArrowheads="1"/>
          </p:cNvPicPr>
          <p:nvPr/>
        </p:nvPicPr>
        <p:blipFill>
          <a:blip r:embed="rId5" cstate="print"/>
          <a:srcRect/>
          <a:stretch>
            <a:fillRect/>
          </a:stretch>
        </p:blipFill>
        <p:spPr bwMode="auto">
          <a:xfrm>
            <a:off x="5029200" y="4191000"/>
            <a:ext cx="1885950" cy="1876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20 years ago                                  Today</a:t>
            </a:r>
          </a:p>
          <a:p>
            <a:pPr>
              <a:buNone/>
            </a:pPr>
            <a:endParaRPr lang="en-US" dirty="0"/>
          </a:p>
          <a:p>
            <a:pPr>
              <a:buNone/>
            </a:pPr>
            <a:endParaRPr lang="en-US" dirty="0" smtClean="0"/>
          </a:p>
          <a:p>
            <a:pPr>
              <a:buNone/>
            </a:pPr>
            <a:endParaRPr lang="en-US" dirty="0" smtClean="0"/>
          </a:p>
          <a:p>
            <a:endParaRPr lang="en-US" dirty="0" smtClean="0"/>
          </a:p>
          <a:p>
            <a:endParaRPr lang="en-US" dirty="0"/>
          </a:p>
          <a:p>
            <a:endParaRPr lang="en-US" dirty="0"/>
          </a:p>
        </p:txBody>
      </p:sp>
      <p:sp>
        <p:nvSpPr>
          <p:cNvPr id="2" name="Title 1"/>
          <p:cNvSpPr>
            <a:spLocks noGrp="1"/>
          </p:cNvSpPr>
          <p:nvPr>
            <p:ph type="title"/>
          </p:nvPr>
        </p:nvSpPr>
        <p:spPr/>
        <p:txBody>
          <a:bodyPr/>
          <a:lstStyle/>
          <a:p>
            <a:r>
              <a:rPr lang="en-US" dirty="0" smtClean="0"/>
              <a:t>More </a:t>
            </a:r>
            <a:r>
              <a:rPr lang="en-US" dirty="0"/>
              <a:t>F</a:t>
            </a:r>
            <a:r>
              <a:rPr lang="en-US" dirty="0" smtClean="0"/>
              <a:t>ood Portions </a:t>
            </a:r>
            <a:endParaRPr lang="en-US" dirty="0"/>
          </a:p>
        </p:txBody>
      </p:sp>
      <p:pic>
        <p:nvPicPr>
          <p:cNvPr id="21506" name="Picture 2" descr="http://www.divinecaroline.com/ext/article_images/pizzalarge.jpg"/>
          <p:cNvPicPr>
            <a:picLocks noChangeAspect="1" noChangeArrowheads="1"/>
          </p:cNvPicPr>
          <p:nvPr/>
        </p:nvPicPr>
        <p:blipFill>
          <a:blip r:embed="rId3" cstate="print"/>
          <a:srcRect/>
          <a:stretch>
            <a:fillRect/>
          </a:stretch>
        </p:blipFill>
        <p:spPr bwMode="auto">
          <a:xfrm>
            <a:off x="5791200" y="2286000"/>
            <a:ext cx="1885950" cy="1876425"/>
          </a:xfrm>
          <a:prstGeom prst="rect">
            <a:avLst/>
          </a:prstGeom>
          <a:noFill/>
        </p:spPr>
      </p:pic>
      <p:pic>
        <p:nvPicPr>
          <p:cNvPr id="21508" name="Picture 4" descr="http://www.divinecaroline.com/ext/article_images/pizzasmall.jpg"/>
          <p:cNvPicPr>
            <a:picLocks noChangeAspect="1" noChangeArrowheads="1"/>
          </p:cNvPicPr>
          <p:nvPr/>
        </p:nvPicPr>
        <p:blipFill>
          <a:blip r:embed="rId4" cstate="print"/>
          <a:srcRect/>
          <a:stretch>
            <a:fillRect/>
          </a:stretch>
        </p:blipFill>
        <p:spPr bwMode="auto">
          <a:xfrm>
            <a:off x="762000" y="2133600"/>
            <a:ext cx="1885950" cy="1876425"/>
          </a:xfrm>
          <a:prstGeom prst="rect">
            <a:avLst/>
          </a:prstGeom>
          <a:noFill/>
        </p:spPr>
      </p:pic>
      <p:pic>
        <p:nvPicPr>
          <p:cNvPr id="21510" name="Picture 6" descr="http://www.divinecaroline.com/ext/article_images/coffeewithmilk.jpg"/>
          <p:cNvPicPr>
            <a:picLocks noChangeAspect="1" noChangeArrowheads="1"/>
          </p:cNvPicPr>
          <p:nvPr/>
        </p:nvPicPr>
        <p:blipFill>
          <a:blip r:embed="rId5" cstate="print"/>
          <a:srcRect/>
          <a:stretch>
            <a:fillRect/>
          </a:stretch>
        </p:blipFill>
        <p:spPr bwMode="auto">
          <a:xfrm>
            <a:off x="914400" y="4648200"/>
            <a:ext cx="1676400" cy="1257301"/>
          </a:xfrm>
          <a:prstGeom prst="rect">
            <a:avLst/>
          </a:prstGeom>
          <a:noFill/>
        </p:spPr>
      </p:pic>
      <p:pic>
        <p:nvPicPr>
          <p:cNvPr id="21512" name="Picture 8" descr="http://www.divinecaroline.com/ext/article_images/starbucksmocha.jpg"/>
          <p:cNvPicPr>
            <a:picLocks noChangeAspect="1" noChangeArrowheads="1"/>
          </p:cNvPicPr>
          <p:nvPr/>
        </p:nvPicPr>
        <p:blipFill>
          <a:blip r:embed="rId6" cstate="print"/>
          <a:srcRect/>
          <a:stretch>
            <a:fillRect/>
          </a:stretch>
        </p:blipFill>
        <p:spPr bwMode="auto">
          <a:xfrm>
            <a:off x="5867400" y="4495800"/>
            <a:ext cx="1543050" cy="15430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ppt_x"/>
                                          </p:val>
                                        </p:tav>
                                        <p:tav tm="100000">
                                          <p:val>
                                            <p:strVal val="#ppt_x"/>
                                          </p:val>
                                        </p:tav>
                                      </p:tavLst>
                                    </p:anim>
                                    <p:anim calcmode="lin" valueType="num">
                                      <p:cBhvr additive="base">
                                        <p:cTn id="8"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6"/>
                                        </p:tgtEl>
                                        <p:attrNameLst>
                                          <p:attrName>style.visibility</p:attrName>
                                        </p:attrNameLst>
                                      </p:cBhvr>
                                      <p:to>
                                        <p:strVal val="visible"/>
                                      </p:to>
                                    </p:set>
                                    <p:anim calcmode="lin" valueType="num">
                                      <p:cBhvr additive="base">
                                        <p:cTn id="13" dur="500" fill="hold"/>
                                        <p:tgtEl>
                                          <p:spTgt spid="21506"/>
                                        </p:tgtEl>
                                        <p:attrNameLst>
                                          <p:attrName>ppt_x</p:attrName>
                                        </p:attrNameLst>
                                      </p:cBhvr>
                                      <p:tavLst>
                                        <p:tav tm="0">
                                          <p:val>
                                            <p:strVal val="#ppt_x"/>
                                          </p:val>
                                        </p:tav>
                                        <p:tav tm="100000">
                                          <p:val>
                                            <p:strVal val="#ppt_x"/>
                                          </p:val>
                                        </p:tav>
                                      </p:tavLst>
                                    </p:anim>
                                    <p:anim calcmode="lin" valueType="num">
                                      <p:cBhvr additive="base">
                                        <p:cTn id="14"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10"/>
                                        </p:tgtEl>
                                        <p:attrNameLst>
                                          <p:attrName>style.visibility</p:attrName>
                                        </p:attrNameLst>
                                      </p:cBhvr>
                                      <p:to>
                                        <p:strVal val="visible"/>
                                      </p:to>
                                    </p:set>
                                    <p:anim calcmode="lin" valueType="num">
                                      <p:cBhvr additive="base">
                                        <p:cTn id="19" dur="500" fill="hold"/>
                                        <p:tgtEl>
                                          <p:spTgt spid="21510"/>
                                        </p:tgtEl>
                                        <p:attrNameLst>
                                          <p:attrName>ppt_x</p:attrName>
                                        </p:attrNameLst>
                                      </p:cBhvr>
                                      <p:tavLst>
                                        <p:tav tm="0">
                                          <p:val>
                                            <p:strVal val="#ppt_x"/>
                                          </p:val>
                                        </p:tav>
                                        <p:tav tm="100000">
                                          <p:val>
                                            <p:strVal val="#ppt_x"/>
                                          </p:val>
                                        </p:tav>
                                      </p:tavLst>
                                    </p:anim>
                                    <p:anim calcmode="lin" valueType="num">
                                      <p:cBhvr additive="base">
                                        <p:cTn id="20"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12"/>
                                        </p:tgtEl>
                                        <p:attrNameLst>
                                          <p:attrName>style.visibility</p:attrName>
                                        </p:attrNameLst>
                                      </p:cBhvr>
                                      <p:to>
                                        <p:strVal val="visible"/>
                                      </p:to>
                                    </p:set>
                                    <p:anim calcmode="lin" valueType="num">
                                      <p:cBhvr additive="base">
                                        <p:cTn id="25" dur="500" fill="hold"/>
                                        <p:tgtEl>
                                          <p:spTgt spid="21512"/>
                                        </p:tgtEl>
                                        <p:attrNameLst>
                                          <p:attrName>ppt_x</p:attrName>
                                        </p:attrNameLst>
                                      </p:cBhvr>
                                      <p:tavLst>
                                        <p:tav tm="0">
                                          <p:val>
                                            <p:strVal val="#ppt_x"/>
                                          </p:val>
                                        </p:tav>
                                        <p:tav tm="100000">
                                          <p:val>
                                            <p:strVal val="#ppt_x"/>
                                          </p:val>
                                        </p:tav>
                                      </p:tavLst>
                                    </p:anim>
                                    <p:anim calcmode="lin" valueType="num">
                                      <p:cBhvr additive="base">
                                        <p:cTn id="26" dur="500" fill="hold"/>
                                        <p:tgtEl>
                                          <p:spTgt spid="215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295</TotalTime>
  <Words>504</Words>
  <Application>Microsoft Office PowerPoint</Application>
  <PresentationFormat>On-screen Show (4:3)</PresentationFormat>
  <Paragraphs>72</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 Obesity A Growing Epidemic</vt:lpstr>
      <vt:lpstr>What is Obesity?</vt:lpstr>
      <vt:lpstr>Defining The Problem Which of these facts surprises you the most? </vt:lpstr>
      <vt:lpstr>Check out this link for more on AHA statistics:</vt:lpstr>
      <vt:lpstr> Evidence:  Obesity Rates (www.oecd.org) </vt:lpstr>
      <vt:lpstr>Is Obesity Getting Worse in the U.S.?</vt:lpstr>
      <vt:lpstr>Possible Causes:</vt:lpstr>
      <vt:lpstr>Food Portions Then and Now</vt:lpstr>
      <vt:lpstr>More Food Portions </vt:lpstr>
      <vt:lpstr>Some More Causes:</vt:lpstr>
      <vt:lpstr>Complete the following for 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fsuteam</dc:creator>
  <cp:lastModifiedBy>Joe Montecalvo</cp:lastModifiedBy>
  <cp:revision>29</cp:revision>
  <dcterms:created xsi:type="dcterms:W3CDTF">2013-01-31T18:05:38Z</dcterms:created>
  <dcterms:modified xsi:type="dcterms:W3CDTF">2013-02-18T17:58:15Z</dcterms:modified>
</cp:coreProperties>
</file>