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6A61-406C-4392-94E9-B9BAB9FBABD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30C9-F87F-406C-AF1C-43664AA67B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02@iditma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iditmas.org/cyber-bully/worksheet" TargetMode="External"/><Relationship Id="rId2" Type="http://schemas.openxmlformats.org/officeDocument/2006/relationships/hyperlink" Target="http://www2.maxwell.syr.edu/plegal/ppae/step5d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maxwell.syr.edu/plegal/ppae/intro10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iditmas.org/cyber-bully/support-group" TargetMode="External"/><Relationship Id="rId2" Type="http://schemas.openxmlformats.org/officeDocument/2006/relationships/hyperlink" Target="http://www2.maxwell.syr.edu/plegal/ppae/ws6.doc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iditmas.org/cyber-bully/hom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7qSbhPljj06UvnZl7_yRPVQ-3DnuJYx8g3VuIpyFIlE/viewform" TargetMode="External"/><Relationship Id="rId2" Type="http://schemas.openxmlformats.org/officeDocument/2006/relationships/hyperlink" Target="https://docs.google.com/forms/d/1g6NA5W7YBX0jIpNtCmalvD4iVvMA9lLQz2vRQAH88Ls/viewfor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CEP3F0szxTRCoYi7OFbzGn_AKL8WKKpINlgzaBsF-xY/viewform" TargetMode="External"/><Relationship Id="rId2" Type="http://schemas.openxmlformats.org/officeDocument/2006/relationships/hyperlink" Target="https://sites.google.com/a/iditmas.org/cyber-bully/home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iditmas.org/cyber-bully/support-grou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Cyber Bullying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Angelo </a:t>
            </a:r>
            <a:r>
              <a:rPr lang="en-US" dirty="0" err="1" smtClean="0">
                <a:solidFill>
                  <a:srgbClr val="FF0000"/>
                </a:solidFill>
              </a:rPr>
              <a:t>Carideo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102@iditmas.org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Ditmas Educational Complex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Grade Exploratory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7526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Click the link below to download the worksheet for:</a:t>
            </a:r>
          </a:p>
          <a:p>
            <a:endParaRPr lang="en-US" sz="2800" b="1" dirty="0" smtClean="0">
              <a:hlinkClick r:id="rId2"/>
            </a:endParaRPr>
          </a:p>
          <a:p>
            <a:r>
              <a:rPr lang="en-US" sz="2800" b="1" dirty="0" smtClean="0">
                <a:hlinkClick r:id="rId2"/>
              </a:rPr>
              <a:t>What </a:t>
            </a:r>
            <a:r>
              <a:rPr lang="en-US" sz="2800" b="1" dirty="0">
                <a:hlinkClick r:id="rId2"/>
              </a:rPr>
              <a:t>policies can you create to correct the problem</a:t>
            </a:r>
            <a:r>
              <a:rPr lang="en-US" sz="2800" b="1" dirty="0" smtClean="0"/>
              <a:t>?</a:t>
            </a:r>
          </a:p>
          <a:p>
            <a:endParaRPr lang="en-US" sz="2800" b="1" dirty="0"/>
          </a:p>
          <a:p>
            <a:r>
              <a:rPr lang="en-US" sz="2800" b="1" dirty="0" smtClean="0"/>
              <a:t>After you complete the worksheet, upload it to the </a:t>
            </a:r>
            <a:r>
              <a:rPr lang="en-US" sz="2800" b="1" dirty="0" smtClean="0">
                <a:hlinkClick r:id="rId3"/>
              </a:rPr>
              <a:t>Student Council Website</a:t>
            </a:r>
            <a:r>
              <a:rPr lang="en-US" sz="2800" b="1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1482" y="28704"/>
            <a:ext cx="9144000" cy="1495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Develop solution</a:t>
            </a:r>
          </a:p>
          <a:p>
            <a:r>
              <a:rPr lang="en-US" dirty="0" smtClean="0">
                <a:hlinkClick r:id="rId4"/>
              </a:rPr>
              <a:t>PPA</a:t>
            </a:r>
            <a:r>
              <a:rPr lang="en-US" dirty="0" smtClean="0"/>
              <a:t> </a:t>
            </a:r>
            <a:r>
              <a:rPr lang="en-US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39734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Select the Best </a:t>
            </a:r>
            <a:r>
              <a:rPr lang="en-US" dirty="0"/>
              <a:t>S</a:t>
            </a:r>
            <a:r>
              <a:rPr lang="en-US" dirty="0" smtClean="0"/>
              <a:t>olution</a:t>
            </a:r>
            <a:br>
              <a:rPr lang="en-US" dirty="0" smtClean="0"/>
            </a:br>
            <a:r>
              <a:rPr lang="en-US" dirty="0" smtClean="0"/>
              <a:t>Feasibility vs. Effectiveness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26537"/>
              </p:ext>
            </p:extLst>
          </p:nvPr>
        </p:nvGraphicFramePr>
        <p:xfrm>
          <a:off x="1524000" y="1676400"/>
          <a:ext cx="6172200" cy="417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850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1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en-US" sz="1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Have role playing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100" dirty="0" smtClean="0"/>
                        <a:t>Short Films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100" dirty="0" smtClean="0"/>
                        <a:t>Dialogue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100" dirty="0" smtClean="0"/>
                        <a:t>Poetry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r>
                        <a:rPr lang="en-US" sz="1100" dirty="0" smtClean="0"/>
                        <a:t>Theatre Plays</a:t>
                      </a:r>
                    </a:p>
                    <a:p>
                      <a:pPr marL="742950" lvl="1" indent="-285750">
                        <a:buFontTx/>
                        <a:buChar char="-"/>
                      </a:pPr>
                      <a:endParaRPr lang="en-US" sz="1100" dirty="0" smtClean="0"/>
                    </a:p>
                    <a:p>
                      <a:pPr marL="457200" lvl="1" indent="0">
                        <a:buFontTx/>
                        <a:buNone/>
                      </a:pPr>
                      <a:r>
                        <a:rPr lang="en-US" sz="1100" dirty="0" smtClean="0"/>
                        <a:t>(Who</a:t>
                      </a:r>
                      <a:r>
                        <a:rPr lang="en-US" sz="1100" baseline="0" dirty="0" smtClean="0"/>
                        <a:t> will produce it?)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0" y="5945755"/>
            <a:ext cx="2433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Feasibility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5976532"/>
            <a:ext cx="2819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Effectiveness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099695"/>
            <a:ext cx="2687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100" dirty="0" smtClean="0"/>
              <a:t>Have students who have been cyber-bullied speak out to classmates.</a:t>
            </a:r>
          </a:p>
          <a:p>
            <a:pPr marL="342900" indent="-342900">
              <a:buAutoNum type="arabicParenR"/>
            </a:pPr>
            <a:endParaRPr lang="en-US" sz="1100" dirty="0" smtClean="0"/>
          </a:p>
          <a:p>
            <a:pPr marL="342900" indent="-342900">
              <a:buAutoNum type="arabicParenR"/>
            </a:pPr>
            <a:endParaRPr lang="en-US" sz="1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87462" y="2112090"/>
            <a:ext cx="268709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100" dirty="0" smtClean="0"/>
              <a:t>Have students who have been cyber-bullied speak out to classmates.</a:t>
            </a:r>
          </a:p>
          <a:p>
            <a:pPr marL="342900" indent="-342900">
              <a:buAutoNum type="arabicParenR"/>
            </a:pPr>
            <a:endParaRPr lang="en-US" sz="1100" dirty="0" smtClean="0"/>
          </a:p>
          <a:p>
            <a:pPr marL="342900" indent="-342900">
              <a:buAutoNum type="arabicParenR"/>
            </a:pPr>
            <a:endParaRPr lang="en-US" sz="1100" dirty="0" smtClean="0"/>
          </a:p>
          <a:p>
            <a:pPr marL="342900" indent="-342900">
              <a:buAutoNum type="arabicParenR"/>
            </a:pPr>
            <a:r>
              <a:rPr lang="en-US" sz="1100" dirty="0" smtClean="0"/>
              <a:t>Have role playing</a:t>
            </a:r>
          </a:p>
          <a:p>
            <a:pPr marL="742950" lvl="1" indent="-285750">
              <a:buFontTx/>
              <a:buChar char="-"/>
            </a:pPr>
            <a:r>
              <a:rPr lang="en-US" sz="1100" dirty="0" smtClean="0"/>
              <a:t>Short Films</a:t>
            </a:r>
          </a:p>
          <a:p>
            <a:pPr marL="742950" lvl="1" indent="-285750">
              <a:buFontTx/>
              <a:buChar char="-"/>
            </a:pPr>
            <a:r>
              <a:rPr lang="en-US" sz="1100" dirty="0" smtClean="0"/>
              <a:t>Dialogue</a:t>
            </a:r>
          </a:p>
          <a:p>
            <a:pPr marL="742950" lvl="1" indent="-285750">
              <a:buFontTx/>
              <a:buChar char="-"/>
            </a:pPr>
            <a:r>
              <a:rPr lang="en-US" sz="1100" dirty="0" smtClean="0"/>
              <a:t>Poetry</a:t>
            </a:r>
          </a:p>
          <a:p>
            <a:pPr marL="742950" lvl="1" indent="-285750">
              <a:buFontTx/>
              <a:buChar char="-"/>
            </a:pPr>
            <a:r>
              <a:rPr lang="en-US" sz="1100" dirty="0" smtClean="0"/>
              <a:t>Theatre Plays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400" y="3124200"/>
            <a:ext cx="2057400" cy="1676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75588" y="2362200"/>
            <a:ext cx="601212" cy="0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Select the Best </a:t>
            </a:r>
            <a:r>
              <a:rPr lang="en-US" sz="2800" dirty="0"/>
              <a:t>S</a:t>
            </a:r>
            <a:r>
              <a:rPr lang="en-US" sz="2800" dirty="0" smtClean="0"/>
              <a:t>olution</a:t>
            </a:r>
            <a:br>
              <a:rPr lang="en-US" sz="2800" dirty="0" smtClean="0"/>
            </a:br>
            <a:r>
              <a:rPr lang="en-US" sz="2800" dirty="0" smtClean="0"/>
              <a:t>Feasibility vs. Effectiveness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PPA Worksheet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13460"/>
              </p:ext>
            </p:extLst>
          </p:nvPr>
        </p:nvGraphicFramePr>
        <p:xfrm>
          <a:off x="1524000" y="1676400"/>
          <a:ext cx="6172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85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Student Support group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/>
                        <a:t>on </a:t>
                      </a:r>
                    </a:p>
                    <a:p>
                      <a:r>
                        <a:rPr lang="en-US" dirty="0" smtClean="0"/>
                        <a:t>                  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Student Council 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                  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 </a:t>
                      </a:r>
                      <a:r>
                        <a:rPr lang="en-US" sz="1600" dirty="0" smtClean="0">
                          <a:hlinkClick r:id="rId3"/>
                        </a:rPr>
                        <a:t>WEB SITE</a:t>
                      </a:r>
                      <a:r>
                        <a:rPr lang="en-US" sz="1600" dirty="0" smtClean="0"/>
                        <a:t>.</a:t>
                      </a:r>
                    </a:p>
                    <a:p>
                      <a:r>
                        <a:rPr lang="en-US" sz="1600" dirty="0" smtClean="0"/>
                        <a:t>         (May be hard to fund Site)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0" y="5945755"/>
            <a:ext cx="2433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Feasibility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5976532"/>
            <a:ext cx="2819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Effectiveness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4499" y="2101182"/>
            <a:ext cx="2471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DEAN Explains that there are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>
                <a:solidFill>
                  <a:srgbClr val="FF0000"/>
                </a:solidFill>
              </a:rPr>
              <a:t>EXTREME PENALTIES </a:t>
            </a:r>
          </a:p>
          <a:p>
            <a:r>
              <a:rPr lang="en-US" sz="1200" dirty="0"/>
              <a:t>            if a student is found </a:t>
            </a:r>
            <a:r>
              <a:rPr lang="en-US" sz="1200" b="1" dirty="0">
                <a:solidFill>
                  <a:srgbClr val="FF0000"/>
                </a:solidFill>
              </a:rPr>
              <a:t>guilty</a:t>
            </a:r>
            <a:r>
              <a:rPr lang="en-US" sz="1200" dirty="0"/>
              <a:t> of</a:t>
            </a:r>
          </a:p>
          <a:p>
            <a:r>
              <a:rPr lang="en-US" sz="1200" dirty="0"/>
              <a:t>                         </a:t>
            </a:r>
            <a:r>
              <a:rPr lang="en-US" sz="1200" b="1" dirty="0" smtClean="0"/>
              <a:t>Cyber-Bullying.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4913586" y="2101182"/>
            <a:ext cx="2471751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DEAN Explains that there are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>
                <a:solidFill>
                  <a:srgbClr val="FF0000"/>
                </a:solidFill>
              </a:rPr>
              <a:t>EXTREME PENALTIES </a:t>
            </a:r>
          </a:p>
          <a:p>
            <a:r>
              <a:rPr lang="en-US" sz="1200" dirty="0"/>
              <a:t>            if a student is found </a:t>
            </a:r>
            <a:r>
              <a:rPr lang="en-US" sz="1200" b="1" dirty="0">
                <a:solidFill>
                  <a:srgbClr val="FF0000"/>
                </a:solidFill>
              </a:rPr>
              <a:t>guilty</a:t>
            </a:r>
            <a:r>
              <a:rPr lang="en-US" sz="1200" dirty="0"/>
              <a:t> of</a:t>
            </a:r>
          </a:p>
          <a:p>
            <a:r>
              <a:rPr lang="en-US" sz="1200" dirty="0"/>
              <a:t>                         </a:t>
            </a:r>
            <a:r>
              <a:rPr lang="en-US" sz="1200" b="1" dirty="0" smtClean="0"/>
              <a:t>Cyber-Bullying.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</a:rPr>
              <a:t>Student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Support group</a:t>
            </a:r>
            <a:r>
              <a:rPr lang="en-US" sz="105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/>
              <a:t>on </a:t>
            </a:r>
          </a:p>
          <a:p>
            <a:r>
              <a:rPr lang="en-US" sz="1200" dirty="0"/>
              <a:t>                  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Student Council </a:t>
            </a:r>
          </a:p>
          <a:p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 </a:t>
            </a:r>
            <a:r>
              <a:rPr lang="en-US" sz="1100" dirty="0">
                <a:hlinkClick r:id="rId3"/>
              </a:rPr>
              <a:t>WEB SITE</a:t>
            </a:r>
            <a:r>
              <a:rPr lang="en-US" sz="1100" dirty="0"/>
              <a:t>.</a:t>
            </a:r>
          </a:p>
          <a:p>
            <a:endParaRPr lang="en-US" sz="12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2438400"/>
            <a:ext cx="87498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21925" y="3352800"/>
            <a:ext cx="1300150" cy="1143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0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WEB SITE FOR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CYBER BULLYING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PPA </a:t>
            </a:r>
            <a:r>
              <a:rPr lang="en-US" dirty="0"/>
              <a:t>WEB SITE</a:t>
            </a:r>
            <a:br>
              <a:rPr lang="en-US" dirty="0"/>
            </a:br>
            <a:r>
              <a:rPr lang="en-US" dirty="0"/>
              <a:t>http://www2.maxwell.syr.edu/plegal/ppae/intro10.html</a:t>
            </a:r>
          </a:p>
        </p:txBody>
      </p:sp>
    </p:spTree>
    <p:extLst>
      <p:ext uri="{BB962C8B-B14F-4D97-AF65-F5344CB8AC3E}">
        <p14:creationId xmlns:p14="http://schemas.microsoft.com/office/powerpoint/2010/main" val="14558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The Problem.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05800" cy="2800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There has been an increase issue of student’s bullying or being bullied on the internet</a:t>
            </a:r>
          </a:p>
          <a:p>
            <a:pPr algn="ctr"/>
            <a:r>
              <a:rPr lang="en-US" sz="4400" dirty="0" smtClean="0"/>
              <a:t>at </a:t>
            </a:r>
            <a:r>
              <a:rPr lang="en-US" sz="4400" dirty="0" err="1" smtClean="0"/>
              <a:t>Ditmas</a:t>
            </a:r>
            <a:r>
              <a:rPr lang="en-US" sz="4400" dirty="0" smtClean="0"/>
              <a:t> JHS.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Gather the Evidence.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4114800"/>
            <a:ext cx="42672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Question: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hlinkClick r:id="rId2"/>
              </a:rPr>
              <a:t>Do you know someone who has been cyber bullied or have you ever been cyber bullied?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114800"/>
            <a:ext cx="42672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Question:</a:t>
            </a:r>
            <a:br>
              <a:rPr lang="en-US" sz="3200" dirty="0" smtClean="0"/>
            </a:br>
            <a:endParaRPr lang="en-US" sz="3200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  <a:hlinkClick r:id="rId3"/>
              </a:rPr>
              <a:t>Do you know or have you  known someone who was a cyber-bully?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86106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Cyber-bullying is the use of technology to harass,</a:t>
            </a:r>
          </a:p>
          <a:p>
            <a:r>
              <a:rPr lang="en-US" sz="3200" dirty="0" smtClean="0"/>
              <a:t> threaten, embarrass, or target another person.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286000"/>
            <a:ext cx="4191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increase</a:t>
            </a:r>
            <a:br>
              <a:rPr lang="en-US" dirty="0" smtClean="0"/>
            </a:br>
            <a:r>
              <a:rPr lang="en-US" dirty="0" smtClean="0"/>
              <a:t> of students</a:t>
            </a:r>
            <a:br>
              <a:rPr lang="en-US" dirty="0" smtClean="0"/>
            </a:br>
            <a:r>
              <a:rPr lang="en-US" dirty="0" smtClean="0"/>
              <a:t> being disciplined</a:t>
            </a:r>
            <a:br>
              <a:rPr lang="en-US" dirty="0" smtClean="0"/>
            </a:br>
            <a:r>
              <a:rPr lang="en-US" dirty="0" smtClean="0"/>
              <a:t> at the deans offices.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286000"/>
            <a:ext cx="4191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increase</a:t>
            </a:r>
            <a:br>
              <a:rPr lang="en-US" dirty="0" smtClean="0"/>
            </a:br>
            <a:r>
              <a:rPr lang="en-US" dirty="0" smtClean="0"/>
              <a:t> of parents complaining </a:t>
            </a:r>
            <a:br>
              <a:rPr lang="en-US" dirty="0" smtClean="0"/>
            </a:br>
            <a:r>
              <a:rPr lang="en-US" dirty="0" smtClean="0"/>
              <a:t>that their son/daughter</a:t>
            </a:r>
            <a:br>
              <a:rPr lang="en-US" dirty="0" smtClean="0"/>
            </a:br>
            <a:r>
              <a:rPr lang="en-US" dirty="0" smtClean="0"/>
              <a:t> have been cyber bullied.</a:t>
            </a:r>
          </a:p>
          <a:p>
            <a:pPr algn="ctr"/>
            <a:endParaRPr lang="en-US" dirty="0"/>
          </a:p>
        </p:txBody>
      </p:sp>
      <p:sp>
        <p:nvSpPr>
          <p:cNvPr id="3" name="Lightning Bolt 2"/>
          <p:cNvSpPr/>
          <p:nvPr/>
        </p:nvSpPr>
        <p:spPr>
          <a:xfrm rot="2344558">
            <a:off x="333955" y="2681764"/>
            <a:ext cx="99060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 rot="2340033">
            <a:off x="4677413" y="2565241"/>
            <a:ext cx="99060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Causes &amp; Effects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3200" dirty="0" smtClean="0"/>
              <a:t>Undermining your confidence, self-esteem and sense of security</a:t>
            </a:r>
          </a:p>
          <a:p>
            <a:r>
              <a:rPr lang="en-US" sz="3200" dirty="0" smtClean="0"/>
              <a:t>2) Affecting your performance and attendance. </a:t>
            </a:r>
          </a:p>
          <a:p>
            <a:r>
              <a:rPr lang="en-US" sz="3200" dirty="0" smtClean="0"/>
              <a:t>3) Causing stress and affecting your health </a:t>
            </a:r>
          </a:p>
          <a:p>
            <a:r>
              <a:rPr lang="en-US" sz="3200" dirty="0" smtClean="0"/>
              <a:t>4) Affecting your reputation.</a:t>
            </a:r>
          </a:p>
          <a:p>
            <a:r>
              <a:rPr lang="en-US" sz="3200" dirty="0" smtClean="0"/>
              <a:t>5) Fuelling prejudice.</a:t>
            </a:r>
          </a:p>
          <a:p>
            <a:r>
              <a:rPr lang="en-US" sz="3200" dirty="0" smtClean="0"/>
              <a:t>6) Leading to suicidal thoughts </a:t>
            </a:r>
          </a:p>
          <a:p>
            <a:r>
              <a:rPr lang="en-US" sz="3200" dirty="0" smtClean="0"/>
              <a:t>7) Affecting you for the rest of your life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http://www.teachtoday.eu/en/Teacher-advice/Cyberbullying/What-are-the-effects-of-cyberbullying.aspx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Causes &amp; Effects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Students Viewpoint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happens to you when you get bullied? Or when someone you know got bullied.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Ask students to write an anecdote about their experiences.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92508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B36 – Level 4 –  </a:t>
            </a:r>
            <a:r>
              <a:rPr lang="en-US" sz="2800" dirty="0" smtClean="0">
                <a:solidFill>
                  <a:srgbClr val="FF0000"/>
                </a:solidFill>
              </a:rPr>
              <a:t>Out of School Suspension</a:t>
            </a:r>
          </a:p>
          <a:p>
            <a:pPr algn="just"/>
            <a:r>
              <a:rPr lang="en-US" sz="4000" dirty="0" smtClean="0"/>
              <a:t>Posting, distrusting, displaying, or sharing literature or material containing a threat of violence, injury or harm, or depicting violent actions against or obscene, vulgar or lewd pictures of students or staff, including posting such material on the internet.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the Current Policy?</a:t>
            </a:r>
            <a:br>
              <a:rPr lang="en-US" sz="4400" dirty="0" smtClean="0"/>
            </a:br>
            <a:r>
              <a:rPr lang="en-US" sz="1600" dirty="0" smtClean="0"/>
              <a:t>Evaluate the Existing Policy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B40 – Level 4 – </a:t>
            </a:r>
            <a:r>
              <a:rPr lang="en-US" sz="3200" dirty="0" smtClean="0">
                <a:solidFill>
                  <a:srgbClr val="FF0000"/>
                </a:solidFill>
              </a:rPr>
              <a:t>Out of School Suspension</a:t>
            </a:r>
          </a:p>
          <a:p>
            <a:pPr algn="just"/>
            <a:r>
              <a:rPr lang="en-US" sz="2800" dirty="0" smtClean="0"/>
              <a:t>Engaging in intimidating and bullying behavior, including cyber-bullying. 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Threatening, stalking or seeking to coerce or compel a student or staff member to do something; engaging in verbal or physical conduct that threatens another with harm; taunting and/or intimidation including through the use of epithets or slurs involving actual or perceived race, ethnicity, color, national origin, citizenship/immigration status, weight, religion, religious practices, gender, gender identity, gender expression, sexual orientation or disability.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the Current Policy?</a:t>
            </a:r>
            <a:br>
              <a:rPr lang="en-US" sz="4400" dirty="0" smtClean="0"/>
            </a:br>
            <a:r>
              <a:rPr lang="en-US" sz="1600" dirty="0" smtClean="0"/>
              <a:t>Evaluate the Existing Policy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Evaluate the Current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660634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you like or dislike the current policy?</a:t>
            </a:r>
          </a:p>
          <a:p>
            <a:pPr algn="ctr"/>
            <a:r>
              <a:rPr lang="en-US" sz="3600" dirty="0" smtClean="0">
                <a:hlinkClick r:id="rId2"/>
              </a:rPr>
              <a:t>Click HERE to Debate it!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3434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TAKE THE POLL!!!</a:t>
            </a:r>
          </a:p>
          <a:p>
            <a:r>
              <a:rPr lang="en-US" sz="2800" dirty="0" smtClean="0"/>
              <a:t>Student Poll</a:t>
            </a:r>
          </a:p>
          <a:p>
            <a:r>
              <a:rPr lang="en-US" sz="2800" dirty="0" smtClean="0">
                <a:hlinkClick r:id="rId3"/>
              </a:rPr>
              <a:t>Is the Cyber Bullying policy a fair policy?</a:t>
            </a:r>
            <a:endParaRPr lang="en-US" sz="2800" dirty="0" smtClean="0"/>
          </a:p>
          <a:p>
            <a:r>
              <a:rPr lang="en-US" sz="2800" dirty="0" smtClean="0"/>
              <a:t>CLICK ABOVE!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72152" y="3542169"/>
            <a:ext cx="3909848" cy="171289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998" y="3810000"/>
            <a:ext cx="3578801" cy="2737723"/>
          </a:xfrm>
          <a:prstGeom prst="rect">
            <a:avLst/>
          </a:prstGeom>
          <a:solidFill>
            <a:srgbClr val="4F81BD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Develop solution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38552" y="1295400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would like to </a:t>
            </a:r>
            <a:r>
              <a:rPr lang="en-US" sz="5400" dirty="0" smtClean="0"/>
              <a:t>STOP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Cyber-Bullying</a:t>
            </a:r>
            <a:r>
              <a:rPr lang="en-US" sz="3200" dirty="0" smtClean="0"/>
              <a:t> BEFORE it 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STARTS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472152" y="3542169"/>
            <a:ext cx="4495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sz="2800" dirty="0" smtClean="0"/>
              <a:t>Explain*</a:t>
            </a:r>
            <a:r>
              <a:rPr lang="en-US" dirty="0" smtClean="0"/>
              <a:t> that there are </a:t>
            </a:r>
            <a:br>
              <a:rPr lang="en-US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EXTREME PENALTIES </a:t>
            </a:r>
          </a:p>
          <a:p>
            <a:r>
              <a:rPr lang="en-US" dirty="0"/>
              <a:t> </a:t>
            </a:r>
            <a:r>
              <a:rPr lang="en-US" dirty="0" smtClean="0"/>
              <a:t>           if a student is found </a:t>
            </a:r>
            <a:r>
              <a:rPr lang="en-US" sz="2800" b="1" dirty="0" smtClean="0">
                <a:solidFill>
                  <a:srgbClr val="FF0000"/>
                </a:solidFill>
              </a:rPr>
              <a:t>guilty</a:t>
            </a:r>
            <a:r>
              <a:rPr lang="en-US" dirty="0" smtClean="0"/>
              <a:t> of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sz="2000" b="1" dirty="0" smtClean="0"/>
              <a:t>Cyber-Bullying.</a:t>
            </a:r>
          </a:p>
          <a:p>
            <a:endParaRPr lang="en-US" dirty="0"/>
          </a:p>
          <a:p>
            <a:r>
              <a:rPr lang="en-US" dirty="0" smtClean="0"/>
              <a:t>4)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Student Support group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on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 Council </a:t>
            </a:r>
          </a:p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 </a:t>
            </a:r>
            <a:r>
              <a:rPr lang="en-US" sz="2400" dirty="0" smtClean="0">
                <a:hlinkClick r:id="rId2"/>
              </a:rPr>
              <a:t>WEB SITE</a:t>
            </a:r>
            <a:r>
              <a:rPr lang="en-US" sz="2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Have students who have been cyber-bullied speak out to classmates.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Have role playing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Short Films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Dialogue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Poetry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Theatre Plays</a:t>
            </a:r>
          </a:p>
        </p:txBody>
      </p:sp>
      <p:sp>
        <p:nvSpPr>
          <p:cNvPr id="20" name="Freeform 19"/>
          <p:cNvSpPr/>
          <p:nvPr/>
        </p:nvSpPr>
        <p:spPr>
          <a:xfrm>
            <a:off x="191785" y="4524960"/>
            <a:ext cx="570215" cy="1494840"/>
          </a:xfrm>
          <a:custGeom>
            <a:avLst/>
            <a:gdLst>
              <a:gd name="connsiteX0" fmla="*/ 549194 w 570215"/>
              <a:gd name="connsiteY0" fmla="*/ 1334814 h 1345324"/>
              <a:gd name="connsiteX1" fmla="*/ 496642 w 570215"/>
              <a:gd name="connsiteY1" fmla="*/ 1345324 h 1345324"/>
              <a:gd name="connsiteX2" fmla="*/ 391539 w 570215"/>
              <a:gd name="connsiteY2" fmla="*/ 1324304 h 1345324"/>
              <a:gd name="connsiteX3" fmla="*/ 328477 w 570215"/>
              <a:gd name="connsiteY3" fmla="*/ 1282262 h 1345324"/>
              <a:gd name="connsiteX4" fmla="*/ 296946 w 570215"/>
              <a:gd name="connsiteY4" fmla="*/ 1261242 h 1345324"/>
              <a:gd name="connsiteX5" fmla="*/ 265415 w 570215"/>
              <a:gd name="connsiteY5" fmla="*/ 1250731 h 1345324"/>
              <a:gd name="connsiteX6" fmla="*/ 191842 w 570215"/>
              <a:gd name="connsiteY6" fmla="*/ 1177159 h 1345324"/>
              <a:gd name="connsiteX7" fmla="*/ 97249 w 570215"/>
              <a:gd name="connsiteY7" fmla="*/ 1072056 h 1345324"/>
              <a:gd name="connsiteX8" fmla="*/ 44698 w 570215"/>
              <a:gd name="connsiteY8" fmla="*/ 1008993 h 1345324"/>
              <a:gd name="connsiteX9" fmla="*/ 23677 w 570215"/>
              <a:gd name="connsiteY9" fmla="*/ 935421 h 1345324"/>
              <a:gd name="connsiteX10" fmla="*/ 13167 w 570215"/>
              <a:gd name="connsiteY10" fmla="*/ 903890 h 1345324"/>
              <a:gd name="connsiteX11" fmla="*/ 13167 w 570215"/>
              <a:gd name="connsiteY11" fmla="*/ 472966 h 1345324"/>
              <a:gd name="connsiteX12" fmla="*/ 34187 w 570215"/>
              <a:gd name="connsiteY12" fmla="*/ 378373 h 1345324"/>
              <a:gd name="connsiteX13" fmla="*/ 55208 w 570215"/>
              <a:gd name="connsiteY13" fmla="*/ 346842 h 1345324"/>
              <a:gd name="connsiteX14" fmla="*/ 65718 w 570215"/>
              <a:gd name="connsiteY14" fmla="*/ 315311 h 1345324"/>
              <a:gd name="connsiteX15" fmla="*/ 170822 w 570215"/>
              <a:gd name="connsiteY15" fmla="*/ 189187 h 1345324"/>
              <a:gd name="connsiteX16" fmla="*/ 202353 w 570215"/>
              <a:gd name="connsiteY16" fmla="*/ 157656 h 1345324"/>
              <a:gd name="connsiteX17" fmla="*/ 265415 w 570215"/>
              <a:gd name="connsiteY17" fmla="*/ 115614 h 1345324"/>
              <a:gd name="connsiteX18" fmla="*/ 328477 w 570215"/>
              <a:gd name="connsiteY18" fmla="*/ 73573 h 1345324"/>
              <a:gd name="connsiteX19" fmla="*/ 559704 w 570215"/>
              <a:gd name="connsiteY19" fmla="*/ 63062 h 1345324"/>
              <a:gd name="connsiteX20" fmla="*/ 528173 w 570215"/>
              <a:gd name="connsiteY20" fmla="*/ 52552 h 1345324"/>
              <a:gd name="connsiteX21" fmla="*/ 496642 w 570215"/>
              <a:gd name="connsiteY21" fmla="*/ 31531 h 1345324"/>
              <a:gd name="connsiteX22" fmla="*/ 433580 w 570215"/>
              <a:gd name="connsiteY22" fmla="*/ 10511 h 1345324"/>
              <a:gd name="connsiteX23" fmla="*/ 465111 w 570215"/>
              <a:gd name="connsiteY23" fmla="*/ 0 h 1345324"/>
              <a:gd name="connsiteX24" fmla="*/ 570215 w 570215"/>
              <a:gd name="connsiteY24" fmla="*/ 21021 h 1345324"/>
              <a:gd name="connsiteX25" fmla="*/ 559704 w 570215"/>
              <a:gd name="connsiteY25" fmla="*/ 94593 h 1345324"/>
              <a:gd name="connsiteX26" fmla="*/ 496642 w 570215"/>
              <a:gd name="connsiteY26" fmla="*/ 147145 h 1345324"/>
              <a:gd name="connsiteX27" fmla="*/ 454601 w 570215"/>
              <a:gd name="connsiteY27" fmla="*/ 210207 h 134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0215" h="1345324">
                <a:moveTo>
                  <a:pt x="549194" y="1334814"/>
                </a:moveTo>
                <a:cubicBezTo>
                  <a:pt x="531677" y="1338317"/>
                  <a:pt x="514506" y="1345324"/>
                  <a:pt x="496642" y="1345324"/>
                </a:cubicBezTo>
                <a:cubicBezTo>
                  <a:pt x="470871" y="1345324"/>
                  <a:pt x="419319" y="1331249"/>
                  <a:pt x="391539" y="1324304"/>
                </a:cubicBezTo>
                <a:lnTo>
                  <a:pt x="328477" y="1282262"/>
                </a:lnTo>
                <a:cubicBezTo>
                  <a:pt x="317967" y="1275255"/>
                  <a:pt x="308929" y="1265237"/>
                  <a:pt x="296946" y="1261242"/>
                </a:cubicBezTo>
                <a:lnTo>
                  <a:pt x="265415" y="1250731"/>
                </a:lnTo>
                <a:cubicBezTo>
                  <a:pt x="202352" y="1166647"/>
                  <a:pt x="268920" y="1247229"/>
                  <a:pt x="191842" y="1177159"/>
                </a:cubicBezTo>
                <a:cubicBezTo>
                  <a:pt x="21150" y="1021985"/>
                  <a:pt x="169628" y="1158912"/>
                  <a:pt x="97249" y="1072056"/>
                </a:cubicBezTo>
                <a:cubicBezTo>
                  <a:pt x="68193" y="1037188"/>
                  <a:pt x="64270" y="1048136"/>
                  <a:pt x="44698" y="1008993"/>
                </a:cubicBezTo>
                <a:cubicBezTo>
                  <a:pt x="36295" y="992188"/>
                  <a:pt x="28169" y="951143"/>
                  <a:pt x="23677" y="935421"/>
                </a:cubicBezTo>
                <a:cubicBezTo>
                  <a:pt x="20633" y="924768"/>
                  <a:pt x="16670" y="914400"/>
                  <a:pt x="13167" y="903890"/>
                </a:cubicBezTo>
                <a:cubicBezTo>
                  <a:pt x="-4961" y="704492"/>
                  <a:pt x="-3808" y="770029"/>
                  <a:pt x="13167" y="472966"/>
                </a:cubicBezTo>
                <a:cubicBezTo>
                  <a:pt x="13496" y="467210"/>
                  <a:pt x="29867" y="388452"/>
                  <a:pt x="34187" y="378373"/>
                </a:cubicBezTo>
                <a:cubicBezTo>
                  <a:pt x="39163" y="366762"/>
                  <a:pt x="48201" y="357352"/>
                  <a:pt x="55208" y="346842"/>
                </a:cubicBezTo>
                <a:cubicBezTo>
                  <a:pt x="58711" y="336332"/>
                  <a:pt x="60338" y="324996"/>
                  <a:pt x="65718" y="315311"/>
                </a:cubicBezTo>
                <a:cubicBezTo>
                  <a:pt x="102299" y="249465"/>
                  <a:pt x="115725" y="244284"/>
                  <a:pt x="170822" y="189187"/>
                </a:cubicBezTo>
                <a:cubicBezTo>
                  <a:pt x="181332" y="178677"/>
                  <a:pt x="189986" y="165901"/>
                  <a:pt x="202353" y="157656"/>
                </a:cubicBezTo>
                <a:lnTo>
                  <a:pt x="265415" y="115614"/>
                </a:lnTo>
                <a:cubicBezTo>
                  <a:pt x="265416" y="115613"/>
                  <a:pt x="328475" y="73573"/>
                  <a:pt x="328477" y="73573"/>
                </a:cubicBezTo>
                <a:lnTo>
                  <a:pt x="559704" y="63062"/>
                </a:lnTo>
                <a:cubicBezTo>
                  <a:pt x="549194" y="59559"/>
                  <a:pt x="538082" y="57507"/>
                  <a:pt x="528173" y="52552"/>
                </a:cubicBezTo>
                <a:cubicBezTo>
                  <a:pt x="516875" y="46903"/>
                  <a:pt x="508185" y="36661"/>
                  <a:pt x="496642" y="31531"/>
                </a:cubicBezTo>
                <a:cubicBezTo>
                  <a:pt x="476394" y="22532"/>
                  <a:pt x="433580" y="10511"/>
                  <a:pt x="433580" y="10511"/>
                </a:cubicBezTo>
                <a:cubicBezTo>
                  <a:pt x="444090" y="7007"/>
                  <a:pt x="454032" y="0"/>
                  <a:pt x="465111" y="0"/>
                </a:cubicBezTo>
                <a:cubicBezTo>
                  <a:pt x="513417" y="0"/>
                  <a:pt x="531386" y="8079"/>
                  <a:pt x="570215" y="21021"/>
                </a:cubicBezTo>
                <a:cubicBezTo>
                  <a:pt x="566711" y="45545"/>
                  <a:pt x="568905" y="71592"/>
                  <a:pt x="559704" y="94593"/>
                </a:cubicBezTo>
                <a:cubicBezTo>
                  <a:pt x="552347" y="112985"/>
                  <a:pt x="512405" y="136636"/>
                  <a:pt x="496642" y="147145"/>
                </a:cubicBezTo>
                <a:lnTo>
                  <a:pt x="454601" y="21020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33297" y="4403834"/>
            <a:ext cx="1219200" cy="1555532"/>
          </a:xfrm>
          <a:custGeom>
            <a:avLst/>
            <a:gdLst>
              <a:gd name="connsiteX0" fmla="*/ 977462 w 1219200"/>
              <a:gd name="connsiteY0" fmla="*/ 0 h 1555532"/>
              <a:gd name="connsiteX1" fmla="*/ 1030013 w 1219200"/>
              <a:gd name="connsiteY1" fmla="*/ 52552 h 1555532"/>
              <a:gd name="connsiteX2" fmla="*/ 1072055 w 1219200"/>
              <a:gd name="connsiteY2" fmla="*/ 84083 h 1555532"/>
              <a:gd name="connsiteX3" fmla="*/ 1145627 w 1219200"/>
              <a:gd name="connsiteY3" fmla="*/ 157656 h 1555532"/>
              <a:gd name="connsiteX4" fmla="*/ 1198179 w 1219200"/>
              <a:gd name="connsiteY4" fmla="*/ 220718 h 1555532"/>
              <a:gd name="connsiteX5" fmla="*/ 1219200 w 1219200"/>
              <a:gd name="connsiteY5" fmla="*/ 325821 h 1555532"/>
              <a:gd name="connsiteX6" fmla="*/ 1208689 w 1219200"/>
              <a:gd name="connsiteY6" fmla="*/ 630621 h 1555532"/>
              <a:gd name="connsiteX7" fmla="*/ 1187669 w 1219200"/>
              <a:gd name="connsiteY7" fmla="*/ 693683 h 1555532"/>
              <a:gd name="connsiteX8" fmla="*/ 1145627 w 1219200"/>
              <a:gd name="connsiteY8" fmla="*/ 767256 h 1555532"/>
              <a:gd name="connsiteX9" fmla="*/ 1093075 w 1219200"/>
              <a:gd name="connsiteY9" fmla="*/ 893380 h 1555532"/>
              <a:gd name="connsiteX10" fmla="*/ 1061544 w 1219200"/>
              <a:gd name="connsiteY10" fmla="*/ 924911 h 1555532"/>
              <a:gd name="connsiteX11" fmla="*/ 1040524 w 1219200"/>
              <a:gd name="connsiteY11" fmla="*/ 956442 h 1555532"/>
              <a:gd name="connsiteX12" fmla="*/ 998482 w 1219200"/>
              <a:gd name="connsiteY12" fmla="*/ 998483 h 1555532"/>
              <a:gd name="connsiteX13" fmla="*/ 935420 w 1219200"/>
              <a:gd name="connsiteY13" fmla="*/ 1040525 h 1555532"/>
              <a:gd name="connsiteX14" fmla="*/ 861848 w 1219200"/>
              <a:gd name="connsiteY14" fmla="*/ 1114097 h 1555532"/>
              <a:gd name="connsiteX15" fmla="*/ 798786 w 1219200"/>
              <a:gd name="connsiteY15" fmla="*/ 1166649 h 1555532"/>
              <a:gd name="connsiteX16" fmla="*/ 756744 w 1219200"/>
              <a:gd name="connsiteY16" fmla="*/ 1177159 h 1555532"/>
              <a:gd name="connsiteX17" fmla="*/ 725213 w 1219200"/>
              <a:gd name="connsiteY17" fmla="*/ 1208690 h 1555532"/>
              <a:gd name="connsiteX18" fmla="*/ 693682 w 1219200"/>
              <a:gd name="connsiteY18" fmla="*/ 1219200 h 1555532"/>
              <a:gd name="connsiteX19" fmla="*/ 662151 w 1219200"/>
              <a:gd name="connsiteY19" fmla="*/ 1240221 h 1555532"/>
              <a:gd name="connsiteX20" fmla="*/ 630620 w 1219200"/>
              <a:gd name="connsiteY20" fmla="*/ 1250732 h 1555532"/>
              <a:gd name="connsiteX21" fmla="*/ 599089 w 1219200"/>
              <a:gd name="connsiteY21" fmla="*/ 1271752 h 1555532"/>
              <a:gd name="connsiteX22" fmla="*/ 557048 w 1219200"/>
              <a:gd name="connsiteY22" fmla="*/ 1282263 h 1555532"/>
              <a:gd name="connsiteX23" fmla="*/ 472965 w 1219200"/>
              <a:gd name="connsiteY23" fmla="*/ 1324304 h 1555532"/>
              <a:gd name="connsiteX24" fmla="*/ 430924 w 1219200"/>
              <a:gd name="connsiteY24" fmla="*/ 1345325 h 1555532"/>
              <a:gd name="connsiteX25" fmla="*/ 325820 w 1219200"/>
              <a:gd name="connsiteY25" fmla="*/ 1376856 h 1555532"/>
              <a:gd name="connsiteX26" fmla="*/ 262758 w 1219200"/>
              <a:gd name="connsiteY26" fmla="*/ 1387366 h 1555532"/>
              <a:gd name="connsiteX27" fmla="*/ 210206 w 1219200"/>
              <a:gd name="connsiteY27" fmla="*/ 1397876 h 1555532"/>
              <a:gd name="connsiteX28" fmla="*/ 178675 w 1219200"/>
              <a:gd name="connsiteY28" fmla="*/ 1387366 h 1555532"/>
              <a:gd name="connsiteX29" fmla="*/ 63062 w 1219200"/>
              <a:gd name="connsiteY29" fmla="*/ 1355835 h 1555532"/>
              <a:gd name="connsiteX30" fmla="*/ 73572 w 1219200"/>
              <a:gd name="connsiteY30" fmla="*/ 1303283 h 1555532"/>
              <a:gd name="connsiteX31" fmla="*/ 0 w 1219200"/>
              <a:gd name="connsiteY31" fmla="*/ 1376856 h 1555532"/>
              <a:gd name="connsiteX32" fmla="*/ 73572 w 1219200"/>
              <a:gd name="connsiteY32" fmla="*/ 1460938 h 1555532"/>
              <a:gd name="connsiteX33" fmla="*/ 105103 w 1219200"/>
              <a:gd name="connsiteY33" fmla="*/ 1492469 h 1555532"/>
              <a:gd name="connsiteX34" fmla="*/ 147144 w 1219200"/>
              <a:gd name="connsiteY34" fmla="*/ 1555532 h 155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19200" h="1555532">
                <a:moveTo>
                  <a:pt x="977462" y="0"/>
                </a:moveTo>
                <a:cubicBezTo>
                  <a:pt x="994979" y="17517"/>
                  <a:pt x="1011497" y="36094"/>
                  <a:pt x="1030013" y="52552"/>
                </a:cubicBezTo>
                <a:cubicBezTo>
                  <a:pt x="1043106" y="64190"/>
                  <a:pt x="1059093" y="72299"/>
                  <a:pt x="1072055" y="84083"/>
                </a:cubicBezTo>
                <a:cubicBezTo>
                  <a:pt x="1097718" y="107413"/>
                  <a:pt x="1126388" y="128799"/>
                  <a:pt x="1145627" y="157656"/>
                </a:cubicBezTo>
                <a:cubicBezTo>
                  <a:pt x="1174893" y="201554"/>
                  <a:pt x="1157716" y="180255"/>
                  <a:pt x="1198179" y="220718"/>
                </a:cubicBezTo>
                <a:cubicBezTo>
                  <a:pt x="1211121" y="259546"/>
                  <a:pt x="1219200" y="277516"/>
                  <a:pt x="1219200" y="325821"/>
                </a:cubicBezTo>
                <a:cubicBezTo>
                  <a:pt x="1219200" y="427481"/>
                  <a:pt x="1217371" y="529332"/>
                  <a:pt x="1208689" y="630621"/>
                </a:cubicBezTo>
                <a:cubicBezTo>
                  <a:pt x="1206797" y="652698"/>
                  <a:pt x="1197578" y="673865"/>
                  <a:pt x="1187669" y="693683"/>
                </a:cubicBezTo>
                <a:cubicBezTo>
                  <a:pt x="1160999" y="747023"/>
                  <a:pt x="1175339" y="722688"/>
                  <a:pt x="1145627" y="767256"/>
                </a:cubicBezTo>
                <a:cubicBezTo>
                  <a:pt x="1134969" y="809888"/>
                  <a:pt x="1125411" y="861044"/>
                  <a:pt x="1093075" y="893380"/>
                </a:cubicBezTo>
                <a:cubicBezTo>
                  <a:pt x="1082565" y="903890"/>
                  <a:pt x="1071060" y="913492"/>
                  <a:pt x="1061544" y="924911"/>
                </a:cubicBezTo>
                <a:cubicBezTo>
                  <a:pt x="1053457" y="934615"/>
                  <a:pt x="1048745" y="946851"/>
                  <a:pt x="1040524" y="956442"/>
                </a:cubicBezTo>
                <a:cubicBezTo>
                  <a:pt x="1027626" y="971489"/>
                  <a:pt x="1013958" y="986102"/>
                  <a:pt x="998482" y="998483"/>
                </a:cubicBezTo>
                <a:cubicBezTo>
                  <a:pt x="978754" y="1014265"/>
                  <a:pt x="935420" y="1040525"/>
                  <a:pt x="935420" y="1040525"/>
                </a:cubicBezTo>
                <a:cubicBezTo>
                  <a:pt x="887234" y="1112805"/>
                  <a:pt x="917346" y="1095598"/>
                  <a:pt x="861848" y="1114097"/>
                </a:cubicBezTo>
                <a:cubicBezTo>
                  <a:pt x="842909" y="1133036"/>
                  <a:pt x="824392" y="1155675"/>
                  <a:pt x="798786" y="1166649"/>
                </a:cubicBezTo>
                <a:cubicBezTo>
                  <a:pt x="785509" y="1172339"/>
                  <a:pt x="770758" y="1173656"/>
                  <a:pt x="756744" y="1177159"/>
                </a:cubicBezTo>
                <a:cubicBezTo>
                  <a:pt x="746234" y="1187669"/>
                  <a:pt x="737581" y="1200445"/>
                  <a:pt x="725213" y="1208690"/>
                </a:cubicBezTo>
                <a:cubicBezTo>
                  <a:pt x="715995" y="1214835"/>
                  <a:pt x="703591" y="1214245"/>
                  <a:pt x="693682" y="1219200"/>
                </a:cubicBezTo>
                <a:cubicBezTo>
                  <a:pt x="682384" y="1224849"/>
                  <a:pt x="673449" y="1234572"/>
                  <a:pt x="662151" y="1240221"/>
                </a:cubicBezTo>
                <a:cubicBezTo>
                  <a:pt x="652242" y="1245176"/>
                  <a:pt x="640529" y="1245777"/>
                  <a:pt x="630620" y="1250732"/>
                </a:cubicBezTo>
                <a:cubicBezTo>
                  <a:pt x="619322" y="1256381"/>
                  <a:pt x="610699" y="1266776"/>
                  <a:pt x="599089" y="1271752"/>
                </a:cubicBezTo>
                <a:cubicBezTo>
                  <a:pt x="585812" y="1277442"/>
                  <a:pt x="570382" y="1276707"/>
                  <a:pt x="557048" y="1282263"/>
                </a:cubicBezTo>
                <a:cubicBezTo>
                  <a:pt x="528123" y="1294315"/>
                  <a:pt x="500993" y="1310290"/>
                  <a:pt x="472965" y="1324304"/>
                </a:cubicBezTo>
                <a:cubicBezTo>
                  <a:pt x="458951" y="1331311"/>
                  <a:pt x="445788" y="1340371"/>
                  <a:pt x="430924" y="1345325"/>
                </a:cubicBezTo>
                <a:cubicBezTo>
                  <a:pt x="390716" y="1358727"/>
                  <a:pt x="365524" y="1368915"/>
                  <a:pt x="325820" y="1376856"/>
                </a:cubicBezTo>
                <a:cubicBezTo>
                  <a:pt x="304923" y="1381035"/>
                  <a:pt x="283725" y="1383554"/>
                  <a:pt x="262758" y="1387366"/>
                </a:cubicBezTo>
                <a:cubicBezTo>
                  <a:pt x="245182" y="1390562"/>
                  <a:pt x="227723" y="1394373"/>
                  <a:pt x="210206" y="1397876"/>
                </a:cubicBezTo>
                <a:cubicBezTo>
                  <a:pt x="199696" y="1394373"/>
                  <a:pt x="189678" y="1388660"/>
                  <a:pt x="178675" y="1387366"/>
                </a:cubicBezTo>
                <a:cubicBezTo>
                  <a:pt x="28344" y="1369681"/>
                  <a:pt x="-11801" y="1405745"/>
                  <a:pt x="63062" y="1355835"/>
                </a:cubicBezTo>
                <a:cubicBezTo>
                  <a:pt x="111248" y="1283555"/>
                  <a:pt x="129070" y="1284784"/>
                  <a:pt x="73572" y="1303283"/>
                </a:cubicBezTo>
                <a:cubicBezTo>
                  <a:pt x="1292" y="1351470"/>
                  <a:pt x="18499" y="1321358"/>
                  <a:pt x="0" y="1376856"/>
                </a:cubicBezTo>
                <a:cubicBezTo>
                  <a:pt x="89336" y="1436411"/>
                  <a:pt x="-49045" y="1338321"/>
                  <a:pt x="73572" y="1460938"/>
                </a:cubicBezTo>
                <a:cubicBezTo>
                  <a:pt x="84082" y="1471448"/>
                  <a:pt x="95978" y="1480736"/>
                  <a:pt x="105103" y="1492469"/>
                </a:cubicBezTo>
                <a:cubicBezTo>
                  <a:pt x="120613" y="1512411"/>
                  <a:pt x="147144" y="1555532"/>
                  <a:pt x="147144" y="15555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550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Cyber Bullying</vt:lpstr>
      <vt:lpstr>The Problem.</vt:lpstr>
      <vt:lpstr>PowerPoint Presentation</vt:lpstr>
      <vt:lpstr> General Causes &amp; Effects </vt:lpstr>
      <vt:lpstr>PowerPoint Presentation</vt:lpstr>
      <vt:lpstr>PowerPoint Presentation</vt:lpstr>
      <vt:lpstr>PowerPoint Presentation</vt:lpstr>
      <vt:lpstr>Evaluate the Current Policy</vt:lpstr>
      <vt:lpstr>Develop solution</vt:lpstr>
      <vt:lpstr>PowerPoint Presentation</vt:lpstr>
      <vt:lpstr>Select the Best Solution Feasibility vs. Effectiveness</vt:lpstr>
      <vt:lpstr>Select the Best Solution Feasibility vs. Effectiveness PPA Worksheet</vt:lpstr>
      <vt:lpstr>WEB SITE FOR CYBER BULLYING  PPA WEB SITE http://www2.maxwell.syr.edu/plegal/ppae/intro10.html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Bullying</dc:title>
  <dc:creator>fsuteam</dc:creator>
  <cp:lastModifiedBy>Joe Montecalvo</cp:lastModifiedBy>
  <cp:revision>29</cp:revision>
  <dcterms:created xsi:type="dcterms:W3CDTF">2013-01-31T18:07:11Z</dcterms:created>
  <dcterms:modified xsi:type="dcterms:W3CDTF">2013-04-08T18:53:16Z</dcterms:modified>
</cp:coreProperties>
</file>