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56" r:id="rId2"/>
    <p:sldId id="259" r:id="rId3"/>
    <p:sldId id="258" r:id="rId4"/>
    <p:sldId id="260" r:id="rId5"/>
    <p:sldId id="261" r:id="rId6"/>
    <p:sldId id="263" r:id="rId7"/>
    <p:sldId id="262" r:id="rId8"/>
    <p:sldId id="267" r:id="rId9"/>
    <p:sldId id="264" r:id="rId10"/>
    <p:sldId id="266"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9D181BC-9526-47C3-9988-899914628278}" type="datetimeFigureOut">
              <a:rPr lang="en-US" smtClean="0"/>
              <a:pPr/>
              <a:t>4/8/2013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CC16D89-0CE1-4177-A1CB-362296960C3D}" type="slidenum">
              <a:rPr lang="en-US" smtClean="0"/>
              <a:pPr/>
              <a:t>‹#›</a:t>
            </a:fld>
            <a:endParaRPr lang="en-US"/>
          </a:p>
        </p:txBody>
      </p:sp>
    </p:spTree>
    <p:extLst>
      <p:ext uri="{BB962C8B-B14F-4D97-AF65-F5344CB8AC3E}">
        <p14:creationId xmlns:p14="http://schemas.microsoft.com/office/powerpoint/2010/main" val="1780229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CC16D89-0CE1-4177-A1CB-362296960C3D}"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CC16D89-0CE1-4177-A1CB-362296960C3D}" type="slidenum">
              <a:rPr lang="en-US" smtClean="0"/>
              <a:pPr/>
              <a:t>10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CC16D89-0CE1-4177-A1CB-362296960C3D}"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CC16D89-0CE1-4177-A1CB-362296960C3D}"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CC16D89-0CE1-4177-A1CB-362296960C3D}"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CC16D89-0CE1-4177-A1CB-362296960C3D}"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CC16D89-0CE1-4177-A1CB-362296960C3D}"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CC16D89-0CE1-4177-A1CB-362296960C3D}"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CC16D89-0CE1-4177-A1CB-362296960C3D}"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CC16D89-0CE1-4177-A1CB-362296960C3D}"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F649F6D5-5180-4A40-B4AA-639C049BCC29}" type="datetimeFigureOut">
              <a:rPr lang="en-US" smtClean="0"/>
              <a:pPr/>
              <a:t>4/8/2013</a:t>
            </a:fld>
            <a:endParaRPr lang="en-US" dirty="0"/>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dirty="0"/>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45EC5BF6-2855-43BB-8AAC-26492D87D5D6}"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649F6D5-5180-4A40-B4AA-639C049BCC29}" type="datetimeFigureOut">
              <a:rPr lang="en-US" smtClean="0"/>
              <a:pPr/>
              <a:t>4/8/2013</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45EC5BF6-2855-43BB-8AAC-26492D87D5D6}"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F649F6D5-5180-4A40-B4AA-639C049BCC29}" type="datetimeFigureOut">
              <a:rPr lang="en-US" smtClean="0"/>
              <a:pPr/>
              <a:t>4/8/2013</a:t>
            </a:fld>
            <a:endParaRPr lang="en-US" dirty="0"/>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dirty="0"/>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45EC5BF6-2855-43BB-8AAC-26492D87D5D6}"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649F6D5-5180-4A40-B4AA-639C049BCC29}" type="datetimeFigureOut">
              <a:rPr lang="en-US" smtClean="0"/>
              <a:pPr/>
              <a:t>4/8/2013</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45EC5BF6-2855-43BB-8AAC-26492D87D5D6}"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F649F6D5-5180-4A40-B4AA-639C049BCC29}" type="datetimeFigureOut">
              <a:rPr lang="en-US" smtClean="0"/>
              <a:pPr/>
              <a:t>4/8/2013</a:t>
            </a:fld>
            <a:endParaRPr lang="en-US" dirty="0"/>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dirty="0"/>
          </a:p>
        </p:txBody>
      </p:sp>
      <p:sp>
        <p:nvSpPr>
          <p:cNvPr id="6" name="Slide Number Placeholder 5"/>
          <p:cNvSpPr>
            <a:spLocks noGrp="1"/>
          </p:cNvSpPr>
          <p:nvPr>
            <p:ph type="sldNum" sz="quarter" idx="12"/>
          </p:nvPr>
        </p:nvSpPr>
        <p:spPr>
          <a:xfrm>
            <a:off x="6733952" y="6555112"/>
            <a:ext cx="588336" cy="228600"/>
          </a:xfrm>
        </p:spPr>
        <p:txBody>
          <a:bodyPr/>
          <a:lstStyle>
            <a:extLst/>
          </a:lstStyle>
          <a:p>
            <a:fld id="{45EC5BF6-2855-43BB-8AAC-26492D87D5D6}"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649F6D5-5180-4A40-B4AA-639C049BCC29}" type="datetimeFigureOut">
              <a:rPr lang="en-US" smtClean="0"/>
              <a:pPr/>
              <a:t>4/8/2013</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45EC5BF6-2855-43BB-8AAC-26492D87D5D6}"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F649F6D5-5180-4A40-B4AA-639C049BCC29}" type="datetimeFigureOut">
              <a:rPr lang="en-US" smtClean="0"/>
              <a:pPr/>
              <a:t>4/8/2013</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45EC5BF6-2855-43BB-8AAC-26492D87D5D6}"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F649F6D5-5180-4A40-B4AA-639C049BCC29}" type="datetimeFigureOut">
              <a:rPr lang="en-US" smtClean="0"/>
              <a:pPr/>
              <a:t>4/8/2013</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45EC5BF6-2855-43BB-8AAC-26492D87D5D6}"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F649F6D5-5180-4A40-B4AA-639C049BCC29}" type="datetimeFigureOut">
              <a:rPr lang="en-US" smtClean="0"/>
              <a:pPr/>
              <a:t>4/8/2013</a:t>
            </a:fld>
            <a:endParaRPr lang="en-US" dirty="0"/>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dirty="0"/>
          </a:p>
        </p:txBody>
      </p:sp>
      <p:sp>
        <p:nvSpPr>
          <p:cNvPr id="4" name="Slide Number Placeholder 3"/>
          <p:cNvSpPr>
            <a:spLocks noGrp="1"/>
          </p:cNvSpPr>
          <p:nvPr>
            <p:ph type="sldNum" sz="quarter" idx="12"/>
          </p:nvPr>
        </p:nvSpPr>
        <p:spPr/>
        <p:txBody>
          <a:bodyPr/>
          <a:lstStyle>
            <a:extLst/>
          </a:lstStyle>
          <a:p>
            <a:fld id="{45EC5BF6-2855-43BB-8AAC-26492D87D5D6}"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649F6D5-5180-4A40-B4AA-639C049BCC29}" type="datetimeFigureOut">
              <a:rPr lang="en-US" smtClean="0"/>
              <a:pPr/>
              <a:t>4/8/2013</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45EC5BF6-2855-43BB-8AAC-26492D87D5D6}"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F649F6D5-5180-4A40-B4AA-639C049BCC29}" type="datetimeFigureOut">
              <a:rPr lang="en-US" smtClean="0"/>
              <a:pPr/>
              <a:t>4/8/2013</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45EC5BF6-2855-43BB-8AAC-26492D87D5D6}" type="slidenum">
              <a:rPr lang="en-US" smtClean="0"/>
              <a:pPr/>
              <a:t>‹#›</a:t>
            </a:fld>
            <a:endParaRPr lang="en-US" dirty="0"/>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dirty="0"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F649F6D5-5180-4A40-B4AA-639C049BCC29}" type="datetimeFigureOut">
              <a:rPr lang="en-US" smtClean="0"/>
              <a:pPr/>
              <a:t>4/8/2013</a:t>
            </a:fld>
            <a:endParaRPr lang="en-US" dirty="0"/>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dirty="0"/>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45EC5BF6-2855-43BB-8AAC-26492D87D5D6}"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socialstudiesforkids.com/articles/ushistory/louisianapurchase.htm"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google.com/url?sa=i&amp;rct=j&amp;q=farm+m=small&amp;source=images&amp;cd=&amp;cad=rja&amp;docid=eqhlvpjuSJ3OZM&amp;tbnid=nsI6XmZaSX-KuM:&amp;ved=0CAUQjRw&amp;url=http://www.flickr.com/photos/23573205@N05/5075716466/&amp;ei=NrcKUdb_BeLG0QHI4oDoBw&amp;psig=AFQjCNEauBp_cBh86BylBm_6HCev2qnpEQ&amp;ust=1359743129351203" TargetMode="External"/><Relationship Id="rId2" Type="http://schemas.openxmlformats.org/officeDocument/2006/relationships/notesSlide" Target="../notesSlides/notesSlide2.xml"/><Relationship Id="rId1" Type="http://schemas.openxmlformats.org/officeDocument/2006/relationships/slideLayout" Target="../slideLayouts/slideLayout6.xml"/><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hyperlink" Target="http://www2.maxwell.syr.edu/plegal/TIPS/worksheet1.html" TargetMode="External"/><Relationship Id="rId2" Type="http://schemas.openxmlformats.org/officeDocument/2006/relationships/notesSlide" Target="../notesSlides/notesSlide3.xml"/><Relationship Id="rId1" Type="http://schemas.openxmlformats.org/officeDocument/2006/relationships/slideLayout" Target="../slideLayouts/slideLayout6.xml"/><Relationship Id="rId5" Type="http://schemas.openxmlformats.org/officeDocument/2006/relationships/image" Target="../media/image3.jpeg"/><Relationship Id="rId4" Type="http://schemas.openxmlformats.org/officeDocument/2006/relationships/hyperlink" Target="http://www.google.com/url?sa=i&amp;rct=j&amp;q=land+livestock&amp;source=images&amp;cd=&amp;docid=llayAuteZ3GpeM&amp;tbnid=Aww67NJZ_1MV6M:&amp;ved=0CAUQjRw&amp;url=http://www.blm.gov/wo/st/en/prog/grazing.html&amp;ei=ELYKUbSZLLOq0AHa-YCACA&amp;bvm=bv.41642243,d.dmQ&amp;psig=AFQjCNHFDoVDsoRb8dP8K4ltZET0fgYWuQ&amp;ust=1359742847017963"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www.google.com/url?sa=i&amp;rct=j&amp;q=france+flag&amp;source=images&amp;cd=&amp;cad=rja&amp;docid=5pdFT71DeTNmqM&amp;tbnid=-4P2tyTwKQABxM:&amp;ved=0CAUQjRw&amp;url=http://depositphotos.com/4042846/stock-illustration-France-map-in-the-form-of-the-French-flag.-Vector-illustration.html&amp;ei=yLgKUebbHqbV0QHk4YDYBQ&amp;psig=AFQjCNH9f3Du02wa7bjNs12JM6o7H7KHvg&amp;ust=1359743547128991" TargetMode="External"/><Relationship Id="rId2" Type="http://schemas.openxmlformats.org/officeDocument/2006/relationships/notesSlide" Target="../notesSlides/notesSlide4.xml"/><Relationship Id="rId1" Type="http://schemas.openxmlformats.org/officeDocument/2006/relationships/slideLayout" Target="../slideLayouts/slideLayout6.xml"/><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3" Type="http://schemas.openxmlformats.org/officeDocument/2006/relationships/hyperlink" Target="http://www.socialstudiesforkids.com/wwww/us/thomasjeffersondef.htm" TargetMode="External"/><Relationship Id="rId7"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6.xml"/><Relationship Id="rId6" Type="http://schemas.openxmlformats.org/officeDocument/2006/relationships/hyperlink" Target="http://www.google.com/url?sa=i&amp;rct=j&amp;q=robert+livingston&amp;source=images&amp;cd=&amp;cad=rja&amp;docid=NbdShAlx4ciOiM&amp;tbnid=KB7Ue8q3_e7KPM:&amp;ved=0CAUQjRw&amp;url=http://american-arcadia.hudsonvalley.org/content/aristocrat1&amp;ei=47oKUeu-Oe3U0gHfhIH4DQ&amp;psig=AFQjCNEH3KTDhpwQ8w2k3ukVhU8c3q5q4w&amp;ust=1359744094792991" TargetMode="External"/><Relationship Id="rId5" Type="http://schemas.openxmlformats.org/officeDocument/2006/relationships/image" Target="../media/image5.jpeg"/><Relationship Id="rId4" Type="http://schemas.openxmlformats.org/officeDocument/2006/relationships/hyperlink" Target="http://www.google.com/url?sa=i&amp;rct=j&amp;q=thomas+jefferson&amp;source=images&amp;cd=&amp;cad=rja&amp;docid=i-PFqCb2iWbg2M&amp;tbnid=ptz7KYkIeyGu3M:&amp;ved=0CAUQjRw&amp;url=http://www.recreati.com/2011/11/20/sunday-quote-november-20-2011/thomas-jefferson-by-rembrandt-peale-1800-3/&amp;ei=rLoKUevKFKmB0QHNjYHACw&amp;psig=AFQjCNGYAb6jQbAQuecJfIUEo8FiLVaUkg&amp;ust=1359744027317183"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google.com/url?sa=i&amp;rct=j&amp;q=us+before+louisiana+purchase&amp;source=images&amp;cd=&amp;cad=rja&amp;docid=d7KlxH12mjY0NM&amp;tbnid=-il1XvH-U3Es-M:&amp;ved=0CAUQjRw&amp;url=http://www.enchantedlearning.com/history/us/1800/louisianapurchase/index.shtml&amp;ei=y7wKUcusKeuJ0QHutIHwDg&amp;psig=AFQjCNF7E6jh7YTXUFwQO47AeNQgSGzppw&amp;ust=1359744441865795" TargetMode="External"/><Relationship Id="rId2" Type="http://schemas.openxmlformats.org/officeDocument/2006/relationships/notesSlide" Target="../notesSlides/notesSlide7.xml"/><Relationship Id="rId1" Type="http://schemas.openxmlformats.org/officeDocument/2006/relationships/slideLayout" Target="../slideLayouts/slideLayout6.xml"/><Relationship Id="rId4" Type="http://schemas.openxmlformats.org/officeDocument/2006/relationships/image" Target="../media/image7.gif"/></Relationships>
</file>

<file path=ppt/slides/_rels/slide8.xml.rels><?xml version="1.0" encoding="UTF-8" standalone="yes"?>
<Relationships xmlns="http://schemas.openxmlformats.org/package/2006/relationships"><Relationship Id="rId3" Type="http://schemas.openxmlformats.org/officeDocument/2006/relationships/hyperlink" Target="http://www2.maxwell.syr.edu/plegal/TIPS/worksheet4.html" TargetMode="External"/><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sz="4000" dirty="0" smtClean="0">
                <a:latin typeface="Algerian" pitchFamily="82" charset="0"/>
              </a:rPr>
              <a:t>The Louisiana purchase</a:t>
            </a:r>
            <a:endParaRPr lang="en-US" sz="4000" dirty="0">
              <a:latin typeface="Algerian" pitchFamily="82" charset="0"/>
            </a:endParaRPr>
          </a:p>
        </p:txBody>
      </p:sp>
      <p:sp>
        <p:nvSpPr>
          <p:cNvPr id="3" name="Subtitle 2"/>
          <p:cNvSpPr>
            <a:spLocks noGrp="1"/>
          </p:cNvSpPr>
          <p:nvPr>
            <p:ph type="subTitle" idx="1"/>
          </p:nvPr>
        </p:nvSpPr>
        <p:spPr/>
        <p:txBody>
          <a:bodyPr>
            <a:noAutofit/>
          </a:bodyPr>
          <a:lstStyle/>
          <a:p>
            <a:pPr algn="ctr"/>
            <a:r>
              <a:rPr lang="en-US" sz="2800" dirty="0" smtClean="0">
                <a:latin typeface="Algerian" pitchFamily="82" charset="0"/>
              </a:rPr>
              <a:t>Mrs. Barron</a:t>
            </a:r>
          </a:p>
          <a:p>
            <a:pPr algn="ctr"/>
            <a:r>
              <a:rPr lang="en-US" sz="2800" dirty="0" smtClean="0">
                <a:latin typeface="Algerian" pitchFamily="82" charset="0"/>
              </a:rPr>
              <a:t>Social Studies</a:t>
            </a:r>
            <a:endParaRPr lang="en-US" sz="2800" dirty="0">
              <a:latin typeface="Algerian" pitchFamily="82" charset="0"/>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Information found at:</a:t>
            </a:r>
            <a:endParaRPr lang="en-US" dirty="0"/>
          </a:p>
        </p:txBody>
      </p:sp>
      <p:sp>
        <p:nvSpPr>
          <p:cNvPr id="3" name="Content Placeholder 2"/>
          <p:cNvSpPr>
            <a:spLocks noGrp="1"/>
          </p:cNvSpPr>
          <p:nvPr>
            <p:ph idx="1"/>
          </p:nvPr>
        </p:nvSpPr>
        <p:spPr/>
        <p:txBody>
          <a:bodyPr>
            <a:normAutofit/>
          </a:bodyPr>
          <a:lstStyle/>
          <a:p>
            <a:r>
              <a:rPr lang="en-US" sz="3600" dirty="0" smtClean="0">
                <a:hlinkClick r:id="rId3"/>
              </a:rPr>
              <a:t>http</a:t>
            </a:r>
            <a:r>
              <a:rPr lang="en-US" sz="3600" smtClean="0">
                <a:hlinkClick r:id="rId3"/>
              </a:rPr>
              <a:t>://www.socialstudiesforkids.com/articles/ushistory/louisianapurchase.htm</a:t>
            </a:r>
            <a:endParaRPr lang="en-US" sz="3600" smtClean="0"/>
          </a:p>
          <a:p>
            <a:endParaRPr lang="en-US" sz="3600"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amond(in)">
                                      <p:cBhvr>
                                        <p:cTn id="12"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7699248" cy="4419600"/>
          </a:xfrm>
        </p:spPr>
        <p:txBody>
          <a:bodyPr>
            <a:noAutofit/>
          </a:bodyPr>
          <a:lstStyle/>
          <a:p>
            <a:r>
              <a:rPr lang="en-US" sz="2400" u="sng" dirty="0" smtClean="0"/>
              <a:t>Defining the Problem:</a:t>
            </a:r>
            <a:br>
              <a:rPr lang="en-US" sz="2400" u="sng" dirty="0" smtClean="0"/>
            </a:br>
            <a:r>
              <a:rPr lang="en-US" sz="2400" dirty="0" smtClean="0"/>
              <a:t>Your house is small you have no room to grow as a family, your crops are all cramped together with no room to flourish. You have the opportunity to buy a great deal of land for a small amount of money? Do you discuss it with your family or just purchase it??</a:t>
            </a:r>
            <a:br>
              <a:rPr lang="en-US" sz="2400" dirty="0" smtClean="0"/>
            </a:br>
            <a:endParaRPr lang="en-US" sz="2400" dirty="0"/>
          </a:p>
        </p:txBody>
      </p:sp>
      <p:pic>
        <p:nvPicPr>
          <p:cNvPr id="16386" name="Picture 2" descr="http://t2.gstatic.com/images?q=tbn:ANd9GcQTbimg-XSeo6KwpOufW9P6wUs3Gbu73s15kXzwpW-wRDPU8To">
            <a:hlinkClick r:id="rId3"/>
          </p:cNvPr>
          <p:cNvPicPr>
            <a:picLocks noChangeAspect="1" noChangeArrowheads="1"/>
          </p:cNvPicPr>
          <p:nvPr/>
        </p:nvPicPr>
        <p:blipFill>
          <a:blip r:embed="rId4" cstate="print"/>
          <a:srcRect/>
          <a:stretch>
            <a:fillRect/>
          </a:stretch>
        </p:blipFill>
        <p:spPr bwMode="auto">
          <a:xfrm>
            <a:off x="1447800" y="4343400"/>
            <a:ext cx="4953000" cy="1914525"/>
          </a:xfrm>
          <a:prstGeom prst="rect">
            <a:avLst/>
          </a:prstGeom>
          <a:noFill/>
        </p:spPr>
      </p:pic>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amond(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16386"/>
                                        </p:tgtEl>
                                        <p:attrNameLst>
                                          <p:attrName>style.visibility</p:attrName>
                                        </p:attrNameLst>
                                      </p:cBhvr>
                                      <p:to>
                                        <p:strVal val="visible"/>
                                      </p:to>
                                    </p:set>
                                    <p:anim calcmode="lin" valueType="num">
                                      <p:cBhvr additive="base">
                                        <p:cTn id="12" dur="500" fill="hold"/>
                                        <p:tgtEl>
                                          <p:spTgt spid="16386"/>
                                        </p:tgtEl>
                                        <p:attrNameLst>
                                          <p:attrName>ppt_x</p:attrName>
                                        </p:attrNameLst>
                                      </p:cBhvr>
                                      <p:tavLst>
                                        <p:tav tm="0">
                                          <p:val>
                                            <p:strVal val="#ppt_x"/>
                                          </p:val>
                                        </p:tav>
                                        <p:tav tm="100000">
                                          <p:val>
                                            <p:strVal val="#ppt_x"/>
                                          </p:val>
                                        </p:tav>
                                      </p:tavLst>
                                    </p:anim>
                                    <p:anim calcmode="lin" valueType="num">
                                      <p:cBhvr additive="base">
                                        <p:cTn id="13" dur="500" fill="hold"/>
                                        <p:tgtEl>
                                          <p:spTgt spid="1638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8077200" cy="3962400"/>
          </a:xfrm>
        </p:spPr>
        <p:txBody>
          <a:bodyPr>
            <a:noAutofit/>
          </a:bodyPr>
          <a:lstStyle/>
          <a:p>
            <a:r>
              <a:rPr lang="en-US" sz="2400" u="sng" dirty="0" err="1" smtClean="0"/>
              <a:t>DefinINg</a:t>
            </a:r>
            <a:r>
              <a:rPr lang="en-US" sz="2400" u="sng" dirty="0" smtClean="0"/>
              <a:t> </a:t>
            </a:r>
            <a:r>
              <a:rPr lang="en-US" sz="2400" u="sng" dirty="0" smtClean="0"/>
              <a:t>the Problem:</a:t>
            </a:r>
            <a:r>
              <a:rPr lang="en-US" sz="2400" dirty="0" smtClean="0"/>
              <a:t> In early 19</a:t>
            </a:r>
            <a:r>
              <a:rPr lang="en-US" sz="2400" baseline="30000" dirty="0" smtClean="0"/>
              <a:t>th</a:t>
            </a:r>
            <a:r>
              <a:rPr lang="en-US" sz="2400" dirty="0" smtClean="0"/>
              <a:t> century,</a:t>
            </a:r>
            <a:br>
              <a:rPr lang="en-US" sz="2400" dirty="0" smtClean="0"/>
            </a:br>
            <a:r>
              <a:rPr lang="en-US" sz="2400" dirty="0" smtClean="0"/>
              <a:t>Everyone wanted more: more places to live, more livestock for their farms. The one thing that the United States Government wanted more of was land. And the Louisiana Territory had a lot of land.  What problem did U.S. face in the early 19</a:t>
            </a:r>
            <a:r>
              <a:rPr lang="en-US" sz="2400" baseline="30000" dirty="0" smtClean="0"/>
              <a:t>th</a:t>
            </a:r>
            <a:r>
              <a:rPr lang="en-US" sz="2400" dirty="0" smtClean="0"/>
              <a:t> century?</a:t>
            </a:r>
            <a:br>
              <a:rPr lang="en-US" sz="2400" dirty="0" smtClean="0"/>
            </a:br>
            <a:r>
              <a:rPr lang="en-US" sz="2400" dirty="0" smtClean="0">
                <a:hlinkClick r:id="rId3"/>
              </a:rPr>
              <a:t> http://www2.maxwell.syr.edu/plegal/TIPS/worksheet1.html </a:t>
            </a:r>
            <a:r>
              <a:rPr lang="en-US" sz="2400" dirty="0" smtClean="0"/>
              <a:t/>
            </a:r>
            <a:br>
              <a:rPr lang="en-US" sz="2400" dirty="0" smtClean="0"/>
            </a:br>
            <a:endParaRPr lang="en-US" sz="2400" dirty="0"/>
          </a:p>
        </p:txBody>
      </p:sp>
      <p:sp>
        <p:nvSpPr>
          <p:cNvPr id="15362" name="AutoShape 2" descr="data:image/jpeg;base64,/9j/4AAQSkZJRgABAQAAAQABAAD/2wCEAAkGBhMSERUUExQWFRUWGBcXGBgYGRobFxgeFxQVGhobHRcaHiYgGBojGhcUHy8gIycpLCwsFR8xNTAqNSYrLCkBCQoKDgwOFw8PGikcHBwpKSkpKSkpKSkpKSksLCkpKSkpKSkpKSkpKSkpKSwpKSkpKSksKSwpLCwpLCwpLCksLP/AABEIAK4BIQMBIgACEQEDEQH/xAAbAAACAwEBAQAAAAAAAAAAAAADBAECBQYAB//EAEEQAAECBAMFBQcDAgUCBwAAAAECEQADITEEEkEFUWFxgRMikaGxBhQyUsHR8AdC4WLxFRYjcpJDojNTY4KjwtL/xAAZAQEBAQEBAQAAAAAAAAAAAAABAAIDBAX/xAAkEQEBAAICAgICAwEBAAAAAAAAAQIREiEDMRNBBFEiMmFSFP/aAAwDAQACEQMRAD8A+oTvbfDAd0qVVmCT410gMz28kVZMwtajA04mkcR2YeIXL4x14xz3XWn9QBX/AETw7wtx4xQ/qJ/6B/5fxHJGWYAtJ3j1hmMZ5V02K9vcQr4EoR0cnxtGVifajFLNZihWyaDyjORJWbeJp5ReXgSC5U/BqesanGDsNU9RLkknefvEdsd5g5kI1I/OsVGGTo5h5RaB7YvpFkY1QseF/wApDAwfCPHAjh4xcoONDO1pte+ut+9ev8mCq21PZu1W3FW4uPOBKwP9QbnFPcU736wcodU0dtT82btZhO/NDq/a/EEJHaFOQAU/cxup3cxkjBJ+Y+sETsxJ+Y+QguWJ1k6M/qJMyNkSFUZWl93L1g6P1FLpeW4bvVqS2mgFo5k7JQN56kxKNnoH7PFX2jNuDX8nVj9Rkup5RZhlqHJ1fhBpX6iySRmlrTvsWr/eOR7JI/Ykc6+sW7RrBD8APtGbcf0e3fI9s8If+pu/arXpD6NsySHExJo9DHyuZiphs/RhA3nHQ9TGejt9WVtuSP3p8RAVe0Uj50+Ij5h7pMNyBzLxU7PPzpg3/ifT/wDM0gXWkdRBpe3ZKnZYLcRuePk87BrNlCBI2dNDsUnqYluvq0/byUgnMgDmIUVt8EOJgbe4aPmaMBOFw5FQyoleHm/ITSwIjpjnJ9Dt9PG1FWzV5jWJ9/UP3GPlq5im7wKTR3NaQ3I2moWWqmn94flw+4O30HGbfSgHNMAbQX8LmM2R7ZpJYqUkUqrUnSj+McLMUFkkkkm5eIRhyT3ETFNuBZ+ojn8v6hduv21SH+N9NH66dYPL9sk5c2Y2+EgPHF/4fOI+EJ/3EQeTsRTd9YfgPvB8t+5Fp2Mz2+lgXc7gkv4Rm4j9RpgPdQlnpm3RjDY8sXKj1+wgqMBKTUIFNTX1g5nVOr/UKeTQIu7BJJbdSLJ9uMYWyywb1KSL9dIAFNYeH8RCpkGzoT/Ne0NyfBP/AOo9C/bjeI9ANAoRzMSUncBDNNxj2YbjHTkNFOy/LxIQB/AhkngYqRwMXJaLl9AOp+kVVKOqkjpBpiV6U6iKpwZ1UINnRRbfM/SLBJ+b1+kOnCjeItkG8eEXJaZ/YvqfD+Yv7rzhxTfNHmSd56/aLaK+7dInsk73hsAaJHgT6xZzoR0Ai5HRZPBMWyr3fSGChW8+UUMvefEmM7RfJM3pHnE5TqrwgolJ5+P3gicMnd5CIk8iNS/51iSB+1JPN4dCEi/qB6RAUnRJPiYNoBHGnID6xLg6E8z9oZCh8jc8v3MEGIA3Dr9hBskVyn0A5D6xQbOPHwjSGOTx6CPHGp1fxH0i5AkjZn9KvGCjANp5wUY5Jsl/GLe9D5RFtB+68QIhWCBDFfgPuYk7SAoAHiFbTO6DkSw9n5buc6uZb0EMS9lSxaWOtT5xU7TXFTtBXzHpBtaOy8M1kgdPsIsZJjLVi1HU+MT25Nh4vFsNEyOLeEVMhPzn86QkMQoa+DfaJ9/I48oto77snifGLe7p+U/nWM8Y03t5mI9/Jt+eESaJwyfkB5mJEsD9qR0+wjO97Or/AJzj3vZiTTyDh+dI9Gd7wrf6RMKDCF7z4R7IreYr2SmHeJ3Xizq3nzh5LSFSlbz5RHu6uHUxYZqVPh9f4iHJ1NOBA8dYOS0jszvER2St8X7Qi5N+P40W7X8vDyQYkjVXpECUn+oxcTCm56lh9YIDYmr8bQcjoISgP2gczFu0A18B9TBZctD1JbgYcl7KlK+FT8xXwg5wzC1lqxQ0BMVOIVy9fKNObsspskKHB/R4VCgLJAvX8MXKK42ewAhR3+kQZbXPhBlTNPrF1IAskHWh+0WxpSWdwJ6H1MWMpVyAkcXJ1sBFjNIoy/E0+kU7QapL8fpF2elkSyRdvCCDBvRyVNqbRX3wNlSAOZV6tFZuLDUoLXv1b6xns7gc3DBJvXhFGEUKRuPiPtEqZgGPiK+UOhtE6cEsCb2Aud/KLIkcKcSIiWUp+EfX+YEUAu5VfdQ+dYgIcQAQOP5+cIstVbHWn9zApaEjX88Yu48/zWLR3pJlNZub0jwlPUkDrWLpmgF6dQ4+0Qua/wC7yi0tjCQlrm277QFaEixLb2LRVKkj94H5xFoJLWGosHmPvFpbDB105fSClJNSWFPxm/GjwbeC/IfSK9g/y+P8w6CJ8yWKJzEjfaAoX3nIBF23/wAQYyRYjweB9kkVY9XgG0z8SDVmGg/LwJU9TOlNNSbeJiysSjh4fWK9uNzg8Sxg7SgmKUxZ3rQ08YNLkqNw0ekzEpoAneawQ4pGtep9Ipy+092Y+bzj0T76j5B4mPRra0D7wXoo03V8zHvezd3PM/doEUvcffo8SEAkZjTU/gjDWhFzeQ5X8Wik/EhwHU9gASPJrxM7DhJcVGmbppQwIuKMCN4Jr52i2tLJn/70jQuK8qRYkn/qK5OfMvB5WESkOtGV/wBz/FutpFJiAkOHJexI8ieEWzxBUpi2eu4jMw8fMxZONyD/AMQAav6fgiw7pBy9X71eDc4aGJQqgyk+MSmJbC7SSTRbgtcPXyeNCTOZcLCWgFiAz0b+b9YJLkjNTcG3+L1EZreM1W1h8WTQ+MWn4JCz3gOYgWGQbmGEVL6CB6NMvFbLyVSQecIqCgaJfi/8O0bONXQ1AOjxiYsgaubXIueEXe+nDPGRaXiCkkGutt/IXiqjV3LbmNPIiAzMXLSSHLtbV9LM56xWTNCE1KQ5dmPoWjrHEwiaWv4gDy0iqcTVu7ycPTqIx1SwFuEiho+Zr6B6jjYwdQAIopJJFWL7q18zWEHziKOWD8/UaxYbgNKwgkXqTXUhx9GiUKWxALByK67jQ06QI66WqRuf0jyJQLVB5DR+PK8Z5QXLFT0BNSTwjwWoEPlCdHBDnm9TfSFH1SdXF9OEDVKId+nWFRNNdVf0m1tdY8VKFBn6uQH4ixtFtL9moWJtV3PhpFZqV6OX8acyw6xWdtNgQlXeszLa7XDHeYPMxSglLk1Z6JLCtGdz5mLaLiYtu8QH5HnUR6Ysk1ItZtef8Q174mlUq3PQjgQdYtLSFO6KnVJYWu4VEiJxBego24V9NaRIxBPFvAHxvwaGZWFRcAinFRbQkG1dPWKTMKlwAvKzX+9QdYkD72pxXoXB6Bi8HRjDoR+b/wCYj3EgABYZ3cKTXjWPHZqhV6XFK6XPUwbqEOKVdw0e96D/AAv0D+cUVh6uzmmvHlQRKJRJ+A8h/eJCnFgmqRR94+8XRNlncOFP7wunB0Ay8+6D6Wi4wqqkJU1amvO/pB0hXT8yfP7xML/4cfkP/EfePQaieTMS2YKBqXoSz8B+Vi8ye1al7PxG68czhfb2UpYlpUQpSghIajOzigAGrRuqSSGOQFyalhejJFHaNaaXmYuoD1ua+A4xCV1eo/q7v40XlYdLa25WG6CmUGbK4rdPC7xkbLhFXvxGnJrwOYtSSSSi7V1O53u26HvdQDXKnUMG+pJMXk4QFT5Crow8Dc8YN6PsjiUOR3nc3qCkbgAC/W8TJw00H4xlGiktRuXpujclbImGyUp4tX8+0P4XZITcufE+MG9umOFrJwmHUoNlJDghRDafl418NswJqfMufGGlzEouQOd/z7QqvayBZ1eDQOk1ibyDpCuMxoSGEZ+K2uFFu8eX8iFV5SDd9HIPkGMGtjLyT6UnzXckOzkuCW6MfSF5dRW1K5TUHgKjW8exU/KAkmptmdjwfNUtpAVrFE7qMNab779Y6THTz2217tMqbhKWBT3XUHD11hc4gkZcy1MfiYBqXrU9YJKlhBJCO87OAQTuckejw4JoNKqJ00B6iNBnEZHypJUAKuMx3uD8MFlz3BUVIWq5YEmx6dYbmSgKrQdKegd6vEzZaDdLVFA7/b+0UJOSaEuBTUk1vyi/akJuSRRu6HJ0Cqv4aw0pMlJYJc0sFePKLFYayQRwXWunR4gUUtRIyKQlwHJfMLu2hsIhWKLlxmSBUmgq2tWhkpAJ+FFaMkVtVzrpBVgWCnPEU9fpEmaZzGiUBzU5iDzcD1g8uYguSkAA1JU782He4nwhrKlLFm4inkBWPGrlJTQvxL73t1EW0TXiQVAOkpPw5VKCi9u6Ra8QJKSSQFChSCVVHAAsb9IYnYdRILqcs4zZQSAeFaHygxylIAUxI3+gI+kCIHCEopcGtQTTTvM5geVhlAUSDX4UpNXelY0EyS7iYaUc1Plu5xCsOpNljeXS7t/UDyiRHIvVlOSxSqo6GsFlS1OQqoApcf8A1BIhjJMFc6BX5QzaBwX6QWXL7rOkneXNX0BJA/mKFm+7AF8pfVRALseNGeDyAAQAb8A5bXoNYY7JWVgRTQJDcKkGLZ16qCTqAAf+5h6RXLQVC1uxIBqQLln4/eJl4lRYFuo8C7CBTGB/aBo5U5NSRTxgi8UDTMket9AdekMu0OZoDulm1HLSFZ2Ml2cmlip6RZSQR3TSoevofWE14VDFJck/uoGbd/Mcssjp7/FUcPCPQl7vh9x8Y9GN06cgj2VxcuYiYJMsLBDHuFiLEgXNX6R9B2dMXNcmQqUUkJyqbQB1ghwQaxtyNkpu1Y05WDAFY6XK5e3aeP8Ab53N9nNqGdnTNl5cz5c6gnK9srNUR20jZJUxW7sBUkinl5RqBYsA8WI3npFe25jIWl7Plp0B5CGEIawYcYBNx6E0DOIw9q7bIufDSM2yG2Yt6djEpuX9I5v2r2niTIUMKsS5oIy1SxrUHNSMFHtZJXQT5Y5lrc4Lh9sylj/xpatCcw9Izzs7045eTc6cjhMBtdMxUz9xqpRWk5qk1FdSdBHayNpYkIT2kpBVlGZlAOrcEkNat4mXLUTQGlNwud3rD0rDhJGahfvF/r1jVz5+3MPC4yaol0hHMCu9glVKb4JMxWXUjd3WgeJxCA/wlXyuSCPCC4coWxqknRmpurGxdBSHXMCVaucxHdHM7y+kEXiZSFFGVBOV3A9avpcwTFyykUJJDUSO8fO3nHsLgVrSpWZAWimU3Z9xBHBo1Fon72QR3EpBdiC1hrT6wxLxiCWduL1fj5wvNnrCVGY4Slz3QkM2hH7oBKxALd4AF7901a3E+ESNJxSXZQmA1biBq9hHjPFQFOHYAVPiCfNoVXMlK+Euc3fGZ00cgksx0s0LzZ4cLSk5CA+VLVdnDF9NfKINaZOBY520szHzctHu2SqpJNKFgxB9YyET0rUU1zaJL6fXxgoQhhmdJHyuDTkBxpBtG1T5L1Uk5SxDsd7UN+hiET0v3SGFb5iBf4jUCMtGNCqdm6aELBfQ/tUxCrDrBhPqxSpINH7pdt43PETacRLC3KVPdyWFacr74ImcCo5QUkaqANv9oo0JTlH9wQAfmILh7h7PAJ2MKFKDBQDEEEt4ULQcojkrEPRKjMLl0i46mojysSt27yWFQSNwua04QA4rMvMpDJYVU4DCoAU4N3LRY4hWiQpO8FmfefvGbnEOcVapO500HJmiBjUpB+EnVnfjqWjJEleZhmTv1D/76+kNLTMQCQRQECr15xyvk19g2MTMLMKHV/hpFkTy/eUG3A1O/lHKT9uqBPcmf1M+6/AQlI24SnV3ZzuD/wARzvI9Otxe2y5Ds3n13QoNqqJAzFJdrhr1NYwtoicqWFSx+4KLkuWr0FLPGViNrLBJUQLD716isM8Vy7TrUbaJUAFDK5D68n1MacpGqlXq+nHTvGOKwlSjKLANcud9Nee+OywODmKSCUqJG4ffSNYzLHqAVU8GiCVNSzeFYwcXjFS1FKiz6vzLeUdHM2TOLUKW3AQDG7GmK/6IUQxcliG5RuY52+qduX7f+sf8j949Gz/leZ/5SP8AmYiOnxX/AJq2+nKnAW8ohKCoufCIw8rUxbEzwkQR7Xp2JSgcYzJu0CTT6t6QpPmKUokluEJ4uYqmRjWr/eM2ueWWnN+2/ttNwkxCEJSUlLuQTVyGuOHjHG4j9RpqnCkpIUCCzihDHWOs9oNiyp89MyZOBWgoyy8pyskkqB5kiv8ATA8TsCVMKppw6FrUTvDtR20jpMsZqWbefLK1wXsts2TicbKlTSpMtasqiFAFIynvOxAALHyjqcL+m8lCpnaTjMSFKCCnughKixfUkDgBDvstsL3WUTNw6jMJVXu0SLVeojUVPXnGVKQj+o94dBQwebzWdToHsCgIQElSiwu+Ynno9IKoFNUqIJ1ID9H/ACkLe7qoommrVPK1CXi+JQqjKIBpVqEcRbkY88l9hczC9VKUd5bwB3UdoNh3IYldX7u6lndhyhRGHLa01L1pvtpF0SwadSz/AMXrvjWOXaFOISO6iaqWU/MAoDc4dySeMYOK9vMk1ScxVLSWzEGp3gJLlL6XjflrJIZJDaDKRSzuOWsfPvaX2Tmpmq7IOlZKkJBdYLOU8r14iPThZfZn+u52VtLt0iblzoNh3wC3P774NNkrzlSQUpuQkOSGoAWc+FoDsAmWgITmQUISDnOVNAASbgVzUEbc2caPMSKaByHtXxioZATJJyhQzMFMX3+cXGDDuqo4d0+KWMNDFy1OAsFW5u8/CLS8KbgDfoH5B445SzuLYHYkGgOUPlcuW5sPSBqWAQCQOG+L7RnqlSyoIUsj9qbm9nvTSMnAbRVOKgrDqlrABGYEULsx3uKiOX872hE7QSo9zIGNWbfpDEqchJ7xFfyscvtf2QWo5pKylW4uwpYMKVaEtj4DaCSy5S+8wSVAM7sOUHDc3K7XDC/1ruZ09Kg6gkiEzOZyAlYDN3SW492rWjg0+0k3MzZuhbkwjvvYHErBJbLm+YKypYOaFm3XjeP4+WV7cNq7QwSpyQVJUGFGCsp4s0G2fsGaRRKlD/i/iaiPoSSCNPGLISN3pHsn4eP3aNuOlezs75QjSq/s8GOwZw/ckeJ+kdc/CKq5RqfieM8nHL2TP3p/7vSMzH+xSp3xlD7wivjHfqSIHyjc/F8c+hcq4WX7AsljNWRupAR+mWHNws81cvsI71SeUDI4R1x8WOPqDblcB7ESpRGTMltylR0siSpIbOr19YIDwiq57adXpG5JAgofU+P2gRlcT4RMzEnh5vEpnn5Orj0hCOw5+Ueie3PyiPQJsZgA8YWOxRUphGzi7axhrS7ljHy6+jSU0HVoXn5mYLShW8sen8QxipQYk1F2Ac9IUxOAlTBVKk2qVZb6ACMyPNmBJk1JKxMI3ZRXWkAxMoKVUKBetTw01t5QTEbKRLchTswJzFOtBSjQJGJl5gnvB3uQp/taG4sy/tEzEy8oBKiTz9b9LVhFeCljvZlKYgEFY8WAtSD43HpRNCVSw6i9XJIfjxa8RiE5lPQfNuHARyquQavaRRWUZXDOFkgJTwbXUCEvfFFi6QbkXTyDWvaNQYKU1WOaweiT9Wghw+HCSXy5bUGrVd3csBaOk8nWtDZUzszBWZI4Ox6PennDaJykihUQbuAeju7DhGadpym7q+8ahxRqQ0mQuYQrMogWCRlT5CprrGZf2TPZhVSo1DMCoDqP2tHuwWC1AA7uCXJFal+NYsFhJqQGIDkW+8II2goKVlWFVLZg4pR2Ol4ZWtHJuCEyWElRYbiWY0sC0ScGmV3kTWzAOKiwLOkcIzsWlaykDugalmqRVKRuLtzg6JIfKSVEipZnB0cWjcs/bOjMrDAALShQD3buu75moSeVIGlE1QdKgMrlypKXBuzipb0j0uekFg5As/eap1cltOkWmoJYuUjlTwo8GVi0hG01qPZoSlQH/udhati71IjMxm2cRJRnmJ7NCaMlT2okONC+vGNOdh0rS4ExKakrqEq33obaQriMJJKSkBXfBCjooaOwPAgxqXXVTndie1s2bikJdKAumXe4JzPwKd+sd7MxYUnKHc0GUufLWOH9mvZdCZwVlNEu6rOAgu5sXzU5x1/uyApwnK3yqIfWz+kc/NMecsMum5sv2Sly2ZCeJapjYVssNQeg+sI4T2kQAEkVA0Nx1gp2zLLlXcVVnJbgaGse7DzeP1tirqwujtyA9YvKlZbl9xrHzJf6wzJWIXKXKlrQmYUhaSpNApnILvZ76xszfbKesZpeVBCsgSE5h8TAkqNq6RvPzY4+zMbZ07UEj71ie1V10jm8J7VLKkpmdmVFk92gzFxc2S5FOFI6WTOBGha5Dgcaaco1h5Mc/TNligWWL/3iUTSRcv8AmkF7QaD1gJWNGJ4COm9BBKj+fSPKVxgKsWXt53iE4sihAe5vFLtDg8PGKKS3HhrEDHUomnMRCMYDp6Qh5Qe4eIQk/wAxf3hNmbjp5R5Mwb/zlEg85+by/iPQx23OPRJpz0uIxcXJUHaNtCngc6SDHy7H0K5skk/t6/WkKzZFKCvDSNnFYbKCQCeD+MIqbR/OMWOVxn2xcTstCgcxIe43tq1hES8EjMCESw3wm7twfnGmQCaB+OsQlIAZt9g48IzuuVxV7BKvjSlZpUi3LcLxhzcHIzAzSqWST3QRcBtBaNeRhVqXSa9KjKwA0Y7+Bh+XsSWKqQkqZqsfAaR0stjDHVipCZZ7JBWNxQ5U/FqwWdMw2VPaoCVAOWDZQwoSLXtDK8CCVMVShuNE015RWds0LTkWAtDZVUIJoXPKGT9pmYM4UkmUEqa5VVvG1AdNILitrAoOUsl27tjowAtGhh9lS0ZinN/toSKG1ONohWxpZUnuGtVVAZ+Apf6w616JHCYyUEBCEJZg5U2t/s0EVhQVElScgq4Tyeps1YYmy5XflplgZgxLMTW7xlp2MXoVBA0L6Hfq5h1Ptqw7hdnS1d79p+FzXWzawedJkISHS7M5c79SLjRoqdnIIZSmATRIpl3E9POKz8CUj/T/ANQNUqIGtS+sExkXa0zZ8qyCRRhze9fykLzJknOlClKdyB3q23N15RROHUvukGWAWBsO7uGo1gycOUAEr5ZgNzUeg1guMG1FYBWUgVQd3LwgKEpSwSCTug5USXQxIYFBUrKPANaGu0mJSVKYHQARzuFv2im7MGfQ/m6Pdmi5ytyh0YiZoCDqbg8g9D9oQnyJS1ZVSlE1sCLa2jOXjv1UmWmWDRnG64fzjnNtYDFTpx7LEplpCSpKE5gsBIqWSHVZ46SV7ModmKAf3ZnUNzDfEYv2VUlKuymqVMGUozEJAykKbMBYlLRePCy/4o+X4rGYZSllWZcxQ+JsoC+736ly7HumlYBK9o5iMo7X4XsDXcDUinDfDEz2GxK5swTCEKBFVZiFOHodQLQWd+meKEoKSnOs1yggFmNgpirp9Y9u8L/G9rdhJHtEtSgQAToWdq6PH1D9NPaCbOlLVPCWExgqxUwDuLU36xxmF9jgmTnVImiYEvlq1RcMYN7PbKUmXlmdpLqQGF9L613Rz+WYf1no3tpoX2eIXMExaluskhaiLkgkUDANwjQme0qi3eFqvu/DGbK9mblExYJaqg9vwRJ9k5qXNJhP8779I8u7ne8g6jYuM7RLqU24uGjok1A+n40cxsHZQCe8pL7gKeTvSOmGHpRzRvykfT8E1i51JSNfpEEJOlIHkVz/ADjFJaTUV6injePQBuzANGiJkh+PhHgCP7kxQAg/hiT3ugj0XY7/ACiIk0JM+u6HUqBhBKaecXQsvb7x8uPeaXJjPxeDHyZo0Zc/fBWBh1sOYmSN8sg8IGqdl0byMdOuQ4hWdhCbDyjNxGr9OanTiainEfl4UmpWVhSl90EEiug/gR0k3Bm+UHyhWdhlU7jtyMZ7jncdste1E0GQqt0u17QVU1RD5igcRel635waZh3LgMeNGheds/N8QKtaExrbFw16E98GShSfmIuSzHiIth56UpCglRdr0ZyNDW5gOFkJlF2IYFhcB9z8Xgq9qoSpywcgVr1bpGpWdUwpBX+3K3zCtn+3hCU7tE/sUpxayQ2j66eEHPtAmqjVI1Z90Vne0qCkMAXNmFYeQIiesZkmUmWFBybuK+JF2hiViBo5BBbcAA5eDpxCZ6SMpI1o2jM+kDnGcClMtBy6sAAK16tDs7UxGIEyikK32JFvrSF1CSE/CU1/e+U+N4JOM9dQQg1uQ2jCh8+EMYasv/WAUa25Dzi0NlUFRygMzXQwB4takFkzFqUM2UppV2PhUE/eAjCS1BTTFJdn3iwZtNIbXg2GVK07gqytS9ozxO3veJaiQlWVQ0FYBOWsKHeWBU91n3NGJgNm4lM2YZiBlCiyn/abaXpG6MGoy0lKmNHJBsOb1i499LZOavtcqc5lV1DksK2oaecNysT2YIJCiakJDC1qlwXew1iy5BdGVSTX4m7wd6h2em6BnZiJ4qSWcPY0a55geEa0thHEEJPZljQsa3uMx/BFzNVMGUoINyQKuOOh+8Dl4JPMhnCrvq7CpLOekVlqSTVbkABgTrzoaQIVOOmpUJaEMGLOO6ABqdOt3ghzqyiaAAHciwIb8pvhLFYyc7SwQkB3UlyeLinThES8WUiqVZiz3509eLwWRGihKSVuvIDQMPpVheGEze6CgE0fiYph5wSkZnz1KXv8NaD0MElbUlqQkkJCflFHe1uMZvjxv0ifv+VQGQpUW0YkG9Gr5w4naqk3IBBsYpKnpWoEhkk0bzroIe90lK7z5ufjpGb47P61AS9vpZyxHB3h7CbSlTUukp42pGNicRJSlijNmo2o5bqxVGyJaagqD1oQW8+MdcPJ5cP9FjoewTcNXX+YsmXuPnHNImEL7iswtxhxU9SA923fwY7Y/lS+4zpsdmfxUejB/wAxSt/mPtHo6f8AowWnWgRIlwCXOhlK48r2q5N354xOYgm/55QVoh4klOJa9YKJiTwhbL/MDdiBvfXhFtHjLBgMzCg8D6QJ2dvz+ILKnWLCrRIsvZyTdjS9BABgUCxHiI16bonsxuHhFpMRWzwa0PX81hGZsVBLmWH33bjeOnMobhEGQIOIcovZaQMthu684GdhISxAZmam60dTMwosw00eBTMG5cUFNOMZ0zxjnyhYTlcEV584Vl4VYDZixJPj9o6c4Yev43WALwaS4g1WfjcpjMJMdwoOC3Q8d9o0kEi7APQXJEbEzAga2r4boVXg+VOEPY+JmzcYA2YE7gzWO/pEe+yHzMxLF31e3jpwh2bgUlswrzMCVsVBFhvra8G8oviqJkxw6SVCtOQrXXWMjF4/ISl2diPUekM4lK0gJTlAcA661aMrGYFM1YKn7hYVa5b1jOWWTFxsmz8raAKhmAKSxvXn6wzNxcsugkorpr13Rzs3CpJUO8GZJINakJf83wWVs6odRNOj/aOfyZM1s/4gg0ACqggHfYXhmerusyRR2agtu5xgy5fdJsxYAcCH6RobIm9pMULM4Gg4R0nlu+1NtHCqBSBmyE0rQlvpWF5my5xSFKSlZBJZwTUaPw0idqLl5AnKQqneu1RvML4CdNdScwYB9asSPtD8kl7aoRwS0OZqCPlIdwG142FIhWypQL5lS3DlxvY0Oh0jawM5a3chh40ghnMhTuXOteHSOkz62y5nFpLuiYMjUAIBHFST1i0nGpScqF1DZuDXMOIw8tiFJJB1ueVdKHxgCsLJlqzJQai5LnlujPy46OzcsmaTYMRV/UeMFXs+UhyoEvcpezerCM2dPVZJYA0Ggp/MDTjFpmJAUanowTUNzjWOUy9BtSMPLCCUJIYddNYT91WCVBYTmNBV933htSkBRATWjl28olIyGpLkEhrC/nGtEh7oN/8A8YiIj/MK90ei0tR//9k="/>
          <p:cNvSpPr>
            <a:spLocks noChangeAspect="1" noChangeArrowheads="1"/>
          </p:cNvSpPr>
          <p:nvPr/>
        </p:nvSpPr>
        <p:spPr bwMode="auto">
          <a:xfrm>
            <a:off x="63500" y="-1571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pic>
        <p:nvPicPr>
          <p:cNvPr id="15364" name="Picture 4" descr="http://www.blm.gov/pgdata/etc/medialib/blm/wo/Planning_and_Renewable_Resources/grazing.Par.54824.Image.400.241.1.gif">
            <a:hlinkClick r:id="rId4"/>
          </p:cNvPr>
          <p:cNvPicPr>
            <a:picLocks noChangeAspect="1" noChangeArrowheads="1"/>
          </p:cNvPicPr>
          <p:nvPr/>
        </p:nvPicPr>
        <p:blipFill>
          <a:blip r:embed="rId5" cstate="print"/>
          <a:srcRect/>
          <a:stretch>
            <a:fillRect/>
          </a:stretch>
        </p:blipFill>
        <p:spPr bwMode="auto">
          <a:xfrm>
            <a:off x="381000" y="3733800"/>
            <a:ext cx="7010400" cy="2780852"/>
          </a:xfrm>
          <a:prstGeom prst="rect">
            <a:avLst/>
          </a:prstGeom>
          <a:noFill/>
        </p:spPr>
      </p:pic>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15364"/>
                                        </p:tgtEl>
                                        <p:attrNameLst>
                                          <p:attrName>style.visibility</p:attrName>
                                        </p:attrNameLst>
                                      </p:cBhvr>
                                      <p:to>
                                        <p:strVal val="visible"/>
                                      </p:to>
                                    </p:set>
                                    <p:animEffect transition="in" filter="checkerboard(across)">
                                      <p:cBhvr>
                                        <p:cTn id="12" dur="500"/>
                                        <p:tgtEl>
                                          <p:spTgt spid="153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320040"/>
            <a:ext cx="7242048" cy="4328160"/>
          </a:xfrm>
        </p:spPr>
        <p:txBody>
          <a:bodyPr>
            <a:normAutofit fontScale="90000"/>
          </a:bodyPr>
          <a:lstStyle/>
          <a:p>
            <a:r>
              <a:rPr lang="en-US" sz="3200" u="sng" dirty="0" smtClean="0"/>
              <a:t>Evidence of the problem &amp; solution:</a:t>
            </a:r>
            <a:r>
              <a:rPr lang="en-US" sz="3200" dirty="0" smtClean="0"/>
              <a:t/>
            </a:r>
            <a:br>
              <a:rPr lang="en-US" sz="3200" dirty="0" smtClean="0"/>
            </a:br>
            <a:r>
              <a:rPr lang="en-US" sz="3200" dirty="0" smtClean="0"/>
              <a:t>Louisiana was owned by France. Many Americans lived in and around New Orleans, and many American ships sailed back and forth on the river. The U.S. Government wanted to protect American shipping and settlements. A policy solution-- purchase the Port of New Orleans.</a:t>
            </a:r>
            <a:br>
              <a:rPr lang="en-US" sz="3200" dirty="0" smtClean="0"/>
            </a:br>
            <a:endParaRPr lang="en-US" sz="3200" dirty="0"/>
          </a:p>
        </p:txBody>
      </p:sp>
      <p:pic>
        <p:nvPicPr>
          <p:cNvPr id="17410" name="Picture 2" descr="http://static5.depositphotos.com/1000379/404/v/950/depositphotos_4042846-France-map-in-the-form-of-the-French-flag.-Vector-illustration.jpg">
            <a:hlinkClick r:id="rId3"/>
          </p:cNvPr>
          <p:cNvPicPr>
            <a:picLocks noChangeAspect="1" noChangeArrowheads="1"/>
          </p:cNvPicPr>
          <p:nvPr/>
        </p:nvPicPr>
        <p:blipFill>
          <a:blip r:embed="rId4" cstate="print"/>
          <a:srcRect/>
          <a:stretch>
            <a:fillRect/>
          </a:stretch>
        </p:blipFill>
        <p:spPr bwMode="auto">
          <a:xfrm>
            <a:off x="1752600" y="4462220"/>
            <a:ext cx="4953000" cy="2014780"/>
          </a:xfrm>
          <a:prstGeom prst="rect">
            <a:avLst/>
          </a:prstGeom>
          <a:noFill/>
        </p:spPr>
      </p:pic>
    </p:spTree>
  </p:cSld>
  <p:clrMapOvr>
    <a:masterClrMapping/>
  </p:clrMapOvr>
  <p:transition>
    <p:cut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 presetClass="entr" presetSubtype="10" fill="hold" nodeType="clickEffect">
                                  <p:stCondLst>
                                    <p:cond delay="0"/>
                                  </p:stCondLst>
                                  <p:childTnLst>
                                    <p:set>
                                      <p:cBhvr>
                                        <p:cTn id="12" dur="1" fill="hold">
                                          <p:stCondLst>
                                            <p:cond delay="0"/>
                                          </p:stCondLst>
                                        </p:cTn>
                                        <p:tgtEl>
                                          <p:spTgt spid="17410"/>
                                        </p:tgtEl>
                                        <p:attrNameLst>
                                          <p:attrName>style.visibility</p:attrName>
                                        </p:attrNameLst>
                                      </p:cBhvr>
                                      <p:to>
                                        <p:strVal val="visible"/>
                                      </p:to>
                                    </p:set>
                                    <p:animEffect transition="in" filter="checkerboard(across)">
                                      <p:cBhvr>
                                        <p:cTn id="13" dur="500"/>
                                        <p:tgtEl>
                                          <p:spTgt spid="174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7242048" cy="1676400"/>
          </a:xfrm>
        </p:spPr>
        <p:txBody>
          <a:bodyPr>
            <a:noAutofit/>
          </a:bodyPr>
          <a:lstStyle/>
          <a:p>
            <a:r>
              <a:rPr lang="en-US" sz="3200" dirty="0" smtClean="0"/>
              <a:t>So President </a:t>
            </a:r>
            <a:r>
              <a:rPr lang="en-US" sz="3200" dirty="0" smtClean="0">
                <a:hlinkClick r:id="rId3"/>
              </a:rPr>
              <a:t>Thomas Jefferson</a:t>
            </a:r>
            <a:r>
              <a:rPr lang="en-US" sz="3200" dirty="0" smtClean="0"/>
              <a:t> sent Robert Livingston to France to buy New Orleans.</a:t>
            </a:r>
            <a:endParaRPr lang="en-US" sz="3200" dirty="0"/>
          </a:p>
        </p:txBody>
      </p:sp>
      <p:pic>
        <p:nvPicPr>
          <p:cNvPr id="18434" name="Picture 2" descr="http://t3.gstatic.com/images?q=tbn:ANd9GcTPHa6-ZTwAGYR160lpNbUq7o3PtaycQcQIaHMPXhQvHA5wjSkU">
            <a:hlinkClick r:id="rId4"/>
          </p:cNvPr>
          <p:cNvPicPr>
            <a:picLocks noChangeAspect="1" noChangeArrowheads="1"/>
          </p:cNvPicPr>
          <p:nvPr/>
        </p:nvPicPr>
        <p:blipFill>
          <a:blip r:embed="rId5" cstate="print"/>
          <a:srcRect/>
          <a:stretch>
            <a:fillRect/>
          </a:stretch>
        </p:blipFill>
        <p:spPr bwMode="auto">
          <a:xfrm>
            <a:off x="609600" y="2286000"/>
            <a:ext cx="2909456" cy="3352800"/>
          </a:xfrm>
          <a:prstGeom prst="rect">
            <a:avLst/>
          </a:prstGeom>
          <a:noFill/>
        </p:spPr>
      </p:pic>
      <p:pic>
        <p:nvPicPr>
          <p:cNvPr id="18436" name="Picture 4" descr="http://american-arcadia.hudsonvalley.org/sites/default/files/imagecache/full/sites/default/files/images/chan_robert_livingston.jpg">
            <a:hlinkClick r:id="rId6"/>
          </p:cNvPr>
          <p:cNvPicPr>
            <a:picLocks noChangeAspect="1" noChangeArrowheads="1"/>
          </p:cNvPicPr>
          <p:nvPr/>
        </p:nvPicPr>
        <p:blipFill>
          <a:blip r:embed="rId7" cstate="print"/>
          <a:srcRect/>
          <a:stretch>
            <a:fillRect/>
          </a:stretch>
        </p:blipFill>
        <p:spPr bwMode="auto">
          <a:xfrm>
            <a:off x="4724400" y="2317174"/>
            <a:ext cx="2667000" cy="3245426"/>
          </a:xfrm>
          <a:prstGeom prst="rect">
            <a:avLst/>
          </a:prstGeom>
          <a:noFill/>
        </p:spPr>
      </p:pic>
      <p:sp>
        <p:nvSpPr>
          <p:cNvPr id="5" name="TextBox 4"/>
          <p:cNvSpPr txBox="1"/>
          <p:nvPr/>
        </p:nvSpPr>
        <p:spPr>
          <a:xfrm>
            <a:off x="838200" y="5867400"/>
            <a:ext cx="2743200" cy="369332"/>
          </a:xfrm>
          <a:prstGeom prst="rect">
            <a:avLst/>
          </a:prstGeom>
          <a:noFill/>
        </p:spPr>
        <p:txBody>
          <a:bodyPr wrap="square" rtlCol="0">
            <a:spAutoFit/>
          </a:bodyPr>
          <a:lstStyle/>
          <a:p>
            <a:pPr algn="ctr"/>
            <a:r>
              <a:rPr lang="en-US" dirty="0" smtClean="0"/>
              <a:t>Thomas Jefferson</a:t>
            </a:r>
            <a:endParaRPr lang="en-US" dirty="0"/>
          </a:p>
        </p:txBody>
      </p:sp>
      <p:sp>
        <p:nvSpPr>
          <p:cNvPr id="6" name="TextBox 5"/>
          <p:cNvSpPr txBox="1"/>
          <p:nvPr/>
        </p:nvSpPr>
        <p:spPr>
          <a:xfrm>
            <a:off x="4800600" y="5867400"/>
            <a:ext cx="2590800" cy="369332"/>
          </a:xfrm>
          <a:prstGeom prst="rect">
            <a:avLst/>
          </a:prstGeom>
          <a:noFill/>
        </p:spPr>
        <p:txBody>
          <a:bodyPr wrap="square" rtlCol="0">
            <a:spAutoFit/>
          </a:bodyPr>
          <a:lstStyle/>
          <a:p>
            <a:r>
              <a:rPr lang="en-US" dirty="0" smtClean="0"/>
              <a:t>Robert Livingston</a:t>
            </a:r>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18434"/>
                                        </p:tgtEl>
                                        <p:attrNameLst>
                                          <p:attrName>style.visibility</p:attrName>
                                        </p:attrNameLst>
                                      </p:cBhvr>
                                      <p:to>
                                        <p:strVal val="visible"/>
                                      </p:to>
                                    </p:set>
                                    <p:animEffect transition="in" filter="diamond(in)">
                                      <p:cBhvr>
                                        <p:cTn id="12" dur="2000"/>
                                        <p:tgtEl>
                                          <p:spTgt spid="18434"/>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18436"/>
                                        </p:tgtEl>
                                        <p:attrNameLst>
                                          <p:attrName>style.visibility</p:attrName>
                                        </p:attrNameLst>
                                      </p:cBhvr>
                                      <p:to>
                                        <p:strVal val="visible"/>
                                      </p:to>
                                    </p:set>
                                    <p:animEffect transition="in" filter="diamond(in)">
                                      <p:cBhvr>
                                        <p:cTn id="17" dur="2000"/>
                                        <p:tgtEl>
                                          <p:spTgt spid="18436"/>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mph" presetSubtype="0" fill="hold" grpId="0" nodeType="clickEffect">
                                  <p:stCondLst>
                                    <p:cond delay="0"/>
                                  </p:stCondLst>
                                  <p:childTnLst>
                                    <p:animScale>
                                      <p:cBhvr>
                                        <p:cTn id="21" dur="2000" fill="hold"/>
                                        <p:tgtEl>
                                          <p:spTgt spid="5"/>
                                        </p:tgtEl>
                                      </p:cBhvr>
                                      <p:by x="150000" y="150000"/>
                                    </p:animScale>
                                  </p:childTnLst>
                                </p:cTn>
                              </p:par>
                            </p:childTnLst>
                          </p:cTn>
                        </p:par>
                      </p:childTnLst>
                    </p:cTn>
                  </p:par>
                  <p:par>
                    <p:cTn id="22" fill="hold">
                      <p:stCondLst>
                        <p:cond delay="indefinite"/>
                      </p:stCondLst>
                      <p:childTnLst>
                        <p:par>
                          <p:cTn id="23" fill="hold">
                            <p:stCondLst>
                              <p:cond delay="0"/>
                            </p:stCondLst>
                            <p:childTnLst>
                              <p:par>
                                <p:cTn id="24" presetID="6" presetClass="emph" presetSubtype="0" fill="hold" grpId="0" nodeType="clickEffect">
                                  <p:stCondLst>
                                    <p:cond delay="0"/>
                                  </p:stCondLst>
                                  <p:childTnLst>
                                    <p:animScale>
                                      <p:cBhvr>
                                        <p:cTn id="25" dur="2000" fill="hold"/>
                                        <p:tgtEl>
                                          <p:spTgt spid="6"/>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Results of Robert Livingston’s meeting with Napoleon</a:t>
            </a:r>
            <a:endParaRPr lang="en-US" dirty="0"/>
          </a:p>
        </p:txBody>
      </p:sp>
      <p:sp>
        <p:nvSpPr>
          <p:cNvPr id="3" name="Content Placeholder 2"/>
          <p:cNvSpPr>
            <a:spLocks noGrp="1"/>
          </p:cNvSpPr>
          <p:nvPr>
            <p:ph idx="1"/>
          </p:nvPr>
        </p:nvSpPr>
        <p:spPr/>
        <p:txBody>
          <a:bodyPr/>
          <a:lstStyle/>
          <a:p>
            <a:r>
              <a:rPr lang="en-US" dirty="0" smtClean="0"/>
              <a:t>Napoleon offered us the Louisiana territory for the price of 15 million.</a:t>
            </a:r>
          </a:p>
          <a:p>
            <a:r>
              <a:rPr lang="en-US" dirty="0" smtClean="0"/>
              <a:t>Napoleon would use the money from the sale to pay back his debts of the Napoleonic wars.</a:t>
            </a:r>
          </a:p>
          <a:p>
            <a:r>
              <a:rPr lang="en-US" dirty="0" smtClean="0"/>
              <a:t>Napoleon also hoped that Britain would no longer have interest in France.</a:t>
            </a:r>
          </a:p>
          <a:p>
            <a:pPr>
              <a:buNone/>
            </a:pPr>
            <a:endParaRPr lang="en-US"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2"/>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12" presetClass="entr" presetSubtype="4"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slide(fromBottom)">
                                      <p:cBhvr>
                                        <p:cTn id="11" dur="500"/>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2" presetClass="entr" presetSubtype="4" fill="hold" grpId="0"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slide(fromBottom)">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2" presetClass="entr" presetSubtype="4"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slide(fromBottom)">
                                      <p:cBhvr>
                                        <p:cTn id="21"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746760"/>
          </a:xfrm>
        </p:spPr>
        <p:txBody>
          <a:bodyPr>
            <a:normAutofit fontScale="90000"/>
          </a:bodyPr>
          <a:lstStyle/>
          <a:p>
            <a:r>
              <a:rPr lang="en-US" dirty="0" smtClean="0"/>
              <a:t>Map of the Louisiana Purchase</a:t>
            </a:r>
            <a:endParaRPr lang="en-US" dirty="0"/>
          </a:p>
        </p:txBody>
      </p:sp>
      <p:pic>
        <p:nvPicPr>
          <p:cNvPr id="19458" name="Picture 2" descr="http://www.enchantedlearning.com/lgifs/Louisianapurchase.GIF">
            <a:hlinkClick r:id="rId3"/>
          </p:cNvPr>
          <p:cNvPicPr>
            <a:picLocks noChangeAspect="1" noChangeArrowheads="1"/>
          </p:cNvPicPr>
          <p:nvPr/>
        </p:nvPicPr>
        <p:blipFill>
          <a:blip r:embed="rId4" cstate="print"/>
          <a:srcRect/>
          <a:stretch>
            <a:fillRect/>
          </a:stretch>
        </p:blipFill>
        <p:spPr bwMode="auto">
          <a:xfrm>
            <a:off x="212412" y="1143000"/>
            <a:ext cx="7788588" cy="5510745"/>
          </a:xfrm>
          <a:prstGeom prst="rect">
            <a:avLst/>
          </a:prstGeom>
          <a:noFill/>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nodeType="clickEffect">
                                  <p:stCondLst>
                                    <p:cond delay="0"/>
                                  </p:stCondLst>
                                  <p:childTnLst>
                                    <p:set>
                                      <p:cBhvr>
                                        <p:cTn id="11" dur="1" fill="hold">
                                          <p:stCondLst>
                                            <p:cond delay="0"/>
                                          </p:stCondLst>
                                        </p:cTn>
                                        <p:tgtEl>
                                          <p:spTgt spid="19458"/>
                                        </p:tgtEl>
                                        <p:attrNameLst>
                                          <p:attrName>style.visibility</p:attrName>
                                        </p:attrNameLst>
                                      </p:cBhvr>
                                      <p:to>
                                        <p:strVal val="visible"/>
                                      </p:to>
                                    </p:set>
                                    <p:animEffect transition="in" filter="wheel(4)">
                                      <p:cBhvr>
                                        <p:cTn id="12" dur="2000"/>
                                        <p:tgtEl>
                                          <p:spTgt spid="194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242048" cy="5867400"/>
          </a:xfrm>
        </p:spPr>
        <p:txBody>
          <a:bodyPr>
            <a:normAutofit fontScale="90000"/>
          </a:bodyPr>
          <a:lstStyle/>
          <a:p>
            <a:r>
              <a:rPr lang="en-US" sz="4000" u="sng" dirty="0" smtClean="0"/>
              <a:t>Examine Existing Policy </a:t>
            </a:r>
            <a:r>
              <a:rPr lang="en-US" sz="4000" dirty="0" smtClean="0"/>
              <a:t/>
            </a:r>
            <a:br>
              <a:rPr lang="en-US" sz="4000" dirty="0" smtClean="0"/>
            </a:br>
            <a:r>
              <a:rPr lang="en-US" dirty="0" smtClean="0"/>
              <a:t>Do you think Thomas Jefferson did the right thing by purchasing Louisiana from France without the approval of congress? Why or why not be specific. </a:t>
            </a:r>
            <a:br>
              <a:rPr lang="en-US" dirty="0" smtClean="0"/>
            </a:br>
            <a:r>
              <a:rPr lang="en-US" dirty="0" smtClean="0"/>
              <a:t/>
            </a:r>
            <a:br>
              <a:rPr lang="en-US" dirty="0" smtClean="0"/>
            </a:br>
            <a:r>
              <a:rPr lang="en-US" dirty="0" smtClean="0">
                <a:hlinkClick r:id="rId3"/>
              </a:rPr>
              <a:t>http://www2.maxwell.syr.edu/plegal/TIPS/worksheet4.html</a:t>
            </a:r>
            <a:r>
              <a:rPr lang="en-US" dirty="0" smtClean="0"/>
              <a:t/>
            </a:r>
            <a:br>
              <a:rPr lang="en-US" dirty="0" smtClean="0"/>
            </a:br>
            <a:endParaRPr lang="en-US" dirty="0"/>
          </a:p>
        </p:txBody>
      </p:sp>
    </p:spTree>
  </p:cSld>
  <p:clrMapOvr>
    <a:masterClrMapping/>
  </p:clrMapOvr>
  <p:transition>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Take 5 minutes to think about the following?</a:t>
            </a:r>
            <a:endParaRPr lang="en-US" dirty="0"/>
          </a:p>
        </p:txBody>
      </p:sp>
      <p:sp>
        <p:nvSpPr>
          <p:cNvPr id="3" name="Content Placeholder 2"/>
          <p:cNvSpPr>
            <a:spLocks noGrp="1"/>
          </p:cNvSpPr>
          <p:nvPr>
            <p:ph idx="1"/>
          </p:nvPr>
        </p:nvSpPr>
        <p:spPr/>
        <p:txBody>
          <a:bodyPr/>
          <a:lstStyle/>
          <a:p>
            <a:r>
              <a:rPr lang="en-US" dirty="0" smtClean="0"/>
              <a:t>Do you think the reasons why the United States purchased the Louisiana territory were good? Why or why not? Be specific</a:t>
            </a:r>
          </a:p>
          <a:p>
            <a:r>
              <a:rPr lang="en-US" dirty="0" smtClean="0"/>
              <a:t>Do you think this purchase will benefit the people of the United States? Why or why not?</a:t>
            </a:r>
          </a:p>
          <a:p>
            <a:r>
              <a:rPr lang="en-US" dirty="0" smtClean="0"/>
              <a:t>What can the United States do with this land?</a:t>
            </a:r>
          </a:p>
          <a:p>
            <a:r>
              <a:rPr lang="en-US" dirty="0" smtClean="0"/>
              <a:t>Do you think Britain will now leave France alone?</a:t>
            </a:r>
          </a:p>
          <a:p>
            <a:r>
              <a:rPr lang="en-US" dirty="0" smtClean="0"/>
              <a:t>In your opinion do you think this land purchase was the greatest in United States history?</a:t>
            </a:r>
            <a:endParaRPr lang="en-US" dirty="0"/>
          </a:p>
        </p:txBody>
      </p:sp>
    </p:spTree>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slide(fromBottom)">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slide(fromBottom)">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slide(fromBottom)">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slide(fromBottom)">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2" presetClass="entr" presetSubtype="4"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slide(fromBottom)">
                                      <p:cBhvr>
                                        <p:cTn id="3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130</TotalTime>
  <Words>203</Words>
  <Application>Microsoft Office PowerPoint</Application>
  <PresentationFormat>On-screen Show (4:3)</PresentationFormat>
  <Paragraphs>33</Paragraphs>
  <Slides>10</Slides>
  <Notes>10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Opulent</vt:lpstr>
      <vt:lpstr>The Louisiana purchase</vt:lpstr>
      <vt:lpstr>Defining the Problem: Your house is small you have no room to grow as a family, your crops are all cramped together with no room to flourish. You have the opportunity to buy a great deal of land for a small amount of money? Do you discuss it with your family or just purchase it?? </vt:lpstr>
      <vt:lpstr>DefinINg the Problem: In early 19th century, Everyone wanted more: more places to live, more livestock for their farms. The one thing that the United States Government wanted more of was land. And the Louisiana Territory had a lot of land.  What problem did U.S. face in the early 19th century?  http://www2.maxwell.syr.edu/plegal/TIPS/worksheet1.html  </vt:lpstr>
      <vt:lpstr>Evidence of the problem &amp; solution: Louisiana was owned by France. Many Americans lived in and around New Orleans, and many American ships sailed back and forth on the river. The U.S. Government wanted to protect American shipping and settlements. A policy solution-- purchase the Port of New Orleans. </vt:lpstr>
      <vt:lpstr>So President Thomas Jefferson sent Robert Livingston to France to buy New Orleans.</vt:lpstr>
      <vt:lpstr> Results of Robert Livingston’s meeting with Napoleon</vt:lpstr>
      <vt:lpstr>Map of the Louisiana Purchase</vt:lpstr>
      <vt:lpstr>Examine Existing Policy  Do you think Thomas Jefferson did the right thing by purchasing Louisiana from France without the approval of congress? Why or why not be specific.   http://www2.maxwell.syr.edu/plegal/TIPS/worksheet4.html </vt:lpstr>
      <vt:lpstr>Take 5 minutes to think about the following?</vt:lpstr>
      <vt:lpstr>Information found at: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Louisiana purchase</dc:title>
  <dc:creator>fsuteam</dc:creator>
  <cp:lastModifiedBy>Joe Montecalvo</cp:lastModifiedBy>
  <cp:revision>18</cp:revision>
  <dcterms:created xsi:type="dcterms:W3CDTF">2013-01-31T18:05:31Z</dcterms:created>
  <dcterms:modified xsi:type="dcterms:W3CDTF">2013-04-08T18:48:29Z</dcterms:modified>
</cp:coreProperties>
</file>