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0" r:id="rId4"/>
    <p:sldId id="257" r:id="rId5"/>
    <p:sldId id="258" r:id="rId6"/>
    <p:sldId id="261" r:id="rId7"/>
    <p:sldId id="259"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34A5244-6FCD-4A37-AE6F-3BD4A399B8F3}" type="datetimeFigureOut">
              <a:rPr lang="en-US" smtClean="0"/>
              <a:pPr/>
              <a:t>2/27/2013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AF35EF6-ADBF-45FD-A8AF-D5B153C5BA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A5244-6FCD-4A37-AE6F-3BD4A399B8F3}"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5EF6-ADBF-45FD-A8AF-D5B153C5BA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4A5244-6FCD-4A37-AE6F-3BD4A399B8F3}"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5EF6-ADBF-45FD-A8AF-D5B153C5BA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34A5244-6FCD-4A37-AE6F-3BD4A399B8F3}" type="datetimeFigureOut">
              <a:rPr lang="en-US" smtClean="0"/>
              <a:pPr/>
              <a:t>2/27/2013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AF35EF6-ADBF-45FD-A8AF-D5B153C5BA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34A5244-6FCD-4A37-AE6F-3BD4A399B8F3}" type="datetimeFigureOut">
              <a:rPr lang="en-US" smtClean="0"/>
              <a:pPr/>
              <a:t>2/27/2013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AF35EF6-ADBF-45FD-A8AF-D5B153C5BAD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34A5244-6FCD-4A37-AE6F-3BD4A399B8F3}" type="datetimeFigureOut">
              <a:rPr lang="en-US" smtClean="0"/>
              <a:pPr/>
              <a:t>2/27/2013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AF35EF6-ADBF-45FD-A8AF-D5B153C5BA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34A5244-6FCD-4A37-AE6F-3BD4A399B8F3}" type="datetimeFigureOut">
              <a:rPr lang="en-US" smtClean="0"/>
              <a:pPr/>
              <a:t>2/27/2013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AF35EF6-ADBF-45FD-A8AF-D5B153C5BA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4A5244-6FCD-4A37-AE6F-3BD4A399B8F3}"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35EF6-ADBF-45FD-A8AF-D5B153C5BA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34A5244-6FCD-4A37-AE6F-3BD4A399B8F3}" type="datetimeFigureOut">
              <a:rPr lang="en-US" smtClean="0"/>
              <a:pPr/>
              <a:t>2/27/2013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AF35EF6-ADBF-45FD-A8AF-D5B153C5BA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34A5244-6FCD-4A37-AE6F-3BD4A399B8F3}" type="datetimeFigureOut">
              <a:rPr lang="en-US" smtClean="0"/>
              <a:pPr/>
              <a:t>2/27/2013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AF35EF6-ADBF-45FD-A8AF-D5B153C5BA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34A5244-6FCD-4A37-AE6F-3BD4A399B8F3}" type="datetimeFigureOut">
              <a:rPr lang="en-US" smtClean="0"/>
              <a:pPr/>
              <a:t>2/27/2013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AF35EF6-ADBF-45FD-A8AF-D5B153C5BA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34A5244-6FCD-4A37-AE6F-3BD4A399B8F3}" type="datetimeFigureOut">
              <a:rPr lang="en-US" smtClean="0"/>
              <a:pPr/>
              <a:t>2/27/2013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AF35EF6-ADBF-45FD-A8AF-D5B153C5BAD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images+of+obesity&amp;source=images&amp;cd=&amp;cad=rja&amp;docid=12DT3in_pPOIsM&amp;tbnid=60C81iXEa9wYjM:&amp;ved=0CAUQjRw&amp;url=http://blog.familywize.org/search/label/effects%20of%20obesity&amp;ei=tcYKUYmUFcTf0QGGjIHACg&amp;bvm=bv.41642243,d.dmQ&amp;psig=AFQjCNG8T66JCMNxUbb39jb5SPWUyMjxpQ&amp;ust=135974709182902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in the United States</a:t>
            </a:r>
            <a:endParaRPr lang="en-US" dirty="0"/>
          </a:p>
        </p:txBody>
      </p:sp>
      <p:sp>
        <p:nvSpPr>
          <p:cNvPr id="3" name="Subtitle 2"/>
          <p:cNvSpPr>
            <a:spLocks noGrp="1"/>
          </p:cNvSpPr>
          <p:nvPr>
            <p:ph type="subTitle" idx="1"/>
          </p:nvPr>
        </p:nvSpPr>
        <p:spPr>
          <a:xfrm>
            <a:off x="540544" y="2250280"/>
            <a:ext cx="8062912" cy="2474120"/>
          </a:xfrm>
        </p:spPr>
        <p:txBody>
          <a:bodyPr>
            <a:normAutofit fontScale="85000" lnSpcReduction="20000"/>
          </a:bodyPr>
          <a:lstStyle/>
          <a:p>
            <a:r>
              <a:rPr lang="en-US" dirty="0" smtClean="0"/>
              <a:t>Public Policy Analyst</a:t>
            </a:r>
          </a:p>
          <a:p>
            <a:endParaRPr lang="en-US" dirty="0" smtClean="0"/>
          </a:p>
          <a:p>
            <a:endParaRPr lang="en-US" dirty="0" smtClean="0"/>
          </a:p>
          <a:p>
            <a:r>
              <a:rPr lang="en-US" dirty="0" smtClean="0"/>
              <a:t>Dina </a:t>
            </a:r>
            <a:r>
              <a:rPr lang="en-US" dirty="0" err="1" smtClean="0"/>
              <a:t>Annese</a:t>
            </a:r>
            <a:endParaRPr lang="en-US" dirty="0" smtClean="0"/>
          </a:p>
          <a:p>
            <a:r>
              <a:rPr lang="en-US" dirty="0" err="1" smtClean="0"/>
              <a:t>Ditmas</a:t>
            </a:r>
            <a:r>
              <a:rPr lang="en-US" dirty="0" smtClean="0"/>
              <a:t> IS 62</a:t>
            </a:r>
          </a:p>
          <a:p>
            <a:r>
              <a:rPr lang="en-US" dirty="0" smtClean="0"/>
              <a:t>700-Cortelyou Road</a:t>
            </a:r>
          </a:p>
          <a:p>
            <a:r>
              <a:rPr lang="en-US" dirty="0" smtClean="0"/>
              <a:t>Brooklyn, </a:t>
            </a:r>
            <a:r>
              <a:rPr lang="en-US" smtClean="0"/>
              <a:t>NY 11218</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L.O: Students will be able read about obesity in the U.S.A and identify the problem.</a:t>
            </a:r>
          </a:p>
          <a:p>
            <a:endParaRPr lang="en-US" dirty="0" smtClean="0"/>
          </a:p>
          <a:p>
            <a:r>
              <a:rPr lang="en-US" dirty="0" smtClean="0"/>
              <a:t>C.O: Students will be able to sustain the problem by giving supporting evidence.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t>Part 1: Identifying the Problem</a:t>
            </a:r>
          </a:p>
          <a:p>
            <a:endParaRPr lang="en-US" dirty="0" smtClean="0"/>
          </a:p>
          <a:p>
            <a:r>
              <a:rPr lang="en-US" dirty="0" smtClean="0"/>
              <a:t>Part 2: Supporting Evidence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one of the United States Major Health Issues?</a:t>
            </a:r>
            <a:endParaRPr lang="en-US" dirty="0"/>
          </a:p>
        </p:txBody>
      </p:sp>
      <p:sp>
        <p:nvSpPr>
          <p:cNvPr id="3" name="Content Placeholder 2"/>
          <p:cNvSpPr>
            <a:spLocks noGrp="1"/>
          </p:cNvSpPr>
          <p:nvPr>
            <p:ph idx="1"/>
          </p:nvPr>
        </p:nvSpPr>
        <p:spPr>
          <a:xfrm>
            <a:off x="457200" y="1882808"/>
            <a:ext cx="8229600" cy="2689192"/>
          </a:xfrm>
        </p:spPr>
        <p:txBody>
          <a:bodyPr>
            <a:normAutofit/>
          </a:bodyPr>
          <a:lstStyle/>
          <a:p>
            <a:r>
              <a:rPr lang="en-US" sz="11500" dirty="0" smtClean="0"/>
              <a:t>Obesity </a:t>
            </a:r>
            <a:endParaRPr lang="en-US" sz="11500" dirty="0"/>
          </a:p>
        </p:txBody>
      </p:sp>
      <p:pic>
        <p:nvPicPr>
          <p:cNvPr id="14338" name="Picture 2" descr="http://3.bp.blogspot.com/-N8-5dl1JyzA/UFoY3-LLb8I/AAAAAAAAC58/y6TM2XXE8kA/s1600/fat-kid.jpg"/>
          <p:cNvPicPr>
            <a:picLocks noChangeAspect="1" noChangeArrowheads="1"/>
          </p:cNvPicPr>
          <p:nvPr/>
        </p:nvPicPr>
        <p:blipFill>
          <a:blip r:embed="rId2" cstate="print"/>
          <a:srcRect/>
          <a:stretch>
            <a:fillRect/>
          </a:stretch>
        </p:blipFill>
        <p:spPr bwMode="auto">
          <a:xfrm>
            <a:off x="1943100" y="3810000"/>
            <a:ext cx="4000500" cy="28289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Frac.org:</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r>
              <a:rPr lang="en-US" dirty="0" smtClean="0"/>
              <a:t>In the U.S.:</a:t>
            </a:r>
          </a:p>
          <a:p>
            <a:r>
              <a:rPr lang="en-US" dirty="0" smtClean="0"/>
              <a:t> 68.8% of adults are overweight or obese; 35.7% are obese.</a:t>
            </a:r>
          </a:p>
          <a:p>
            <a:r>
              <a:rPr lang="en-US" dirty="0" smtClean="0"/>
              <a:t> 31.8% of children and adolescents are overweight or obese; 16.9% are obese.</a:t>
            </a:r>
          </a:p>
          <a:p>
            <a:r>
              <a:rPr lang="en-US" dirty="0" smtClean="0"/>
              <a:t> 30.5% of low-income preschoolers are overweight or obese.</a:t>
            </a:r>
          </a:p>
          <a:p>
            <a:r>
              <a:rPr lang="en-US" dirty="0" smtClean="0"/>
              <a:t> Disparities exist based on race-ethnicity, gender, age, geographic region, and socioeconomic status.</a:t>
            </a:r>
          </a:p>
          <a:p>
            <a:r>
              <a:rPr lang="en-US" dirty="0" smtClean="0"/>
              <a:t> </a:t>
            </a:r>
          </a:p>
          <a:p>
            <a:endParaRPr lang="en-US" dirty="0" smtClean="0"/>
          </a:p>
          <a:p>
            <a:r>
              <a:rPr lang="en-US" dirty="0" smtClean="0"/>
              <a:t>Obesity rates have more than doubled in adults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3.bp.blogspot.com/-UrckpPFvNlo/UE1gjwbOgJI/AAAAAAAAAJc/3H94jzEQq8o/s1600/obesity+%25281%2529.jpg">
            <a:hlinkClick r:id="rId2"/>
          </p:cNvPr>
          <p:cNvPicPr>
            <a:picLocks noChangeAspect="1" noChangeArrowheads="1"/>
          </p:cNvPicPr>
          <p:nvPr/>
        </p:nvPicPr>
        <p:blipFill>
          <a:blip r:embed="rId3" cstate="print"/>
          <a:srcRect/>
          <a:stretch>
            <a:fillRect/>
          </a:stretch>
        </p:blipFill>
        <p:spPr bwMode="auto">
          <a:xfrm>
            <a:off x="1143000" y="457200"/>
            <a:ext cx="6629400" cy="607439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According to http://clinical.diabetesjournals.org/content/22/1/1.full</a:t>
            </a:r>
            <a:endParaRPr lang="en-US" sz="2800" b="1" dirty="0"/>
          </a:p>
        </p:txBody>
      </p:sp>
      <p:sp>
        <p:nvSpPr>
          <p:cNvPr id="3" name="Content Placeholder 2"/>
          <p:cNvSpPr>
            <a:spLocks noGrp="1"/>
          </p:cNvSpPr>
          <p:nvPr>
            <p:ph idx="1"/>
          </p:nvPr>
        </p:nvSpPr>
        <p:spPr/>
        <p:txBody>
          <a:bodyPr>
            <a:normAutofit/>
          </a:bodyPr>
          <a:lstStyle/>
          <a:p>
            <a:r>
              <a:rPr lang="en-US" sz="2000" dirty="0" smtClean="0"/>
              <a:t>Nearly two-thirds of adult Americans are overweight or obese. Despite the attention of the health profession, the media, and the public, and mass educational campaigns about the benefits of healthier diets and increased physical activity, the prevalence of obesity in the United States has more than doubled over the past four decades.</a:t>
            </a:r>
          </a:p>
          <a:p>
            <a:pPr>
              <a:buNone/>
            </a:pPr>
            <a:endParaRPr lang="en-US" dirty="0"/>
          </a:p>
        </p:txBody>
      </p:sp>
      <p:pic>
        <p:nvPicPr>
          <p:cNvPr id="4" name="Picture 3" descr="http://www.haccpeuropa.com/wp-content/uploads/2012/12/Is-Food-Advertising-Responsible-for-Children-Obesity.jpg"/>
          <p:cNvPicPr/>
          <p:nvPr/>
        </p:nvPicPr>
        <p:blipFill>
          <a:blip r:embed="rId2" cstate="print"/>
          <a:srcRect/>
          <a:stretch>
            <a:fillRect/>
          </a:stretch>
        </p:blipFill>
        <p:spPr bwMode="auto">
          <a:xfrm>
            <a:off x="2362200" y="3962400"/>
            <a:ext cx="3619500" cy="234168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Add the relatively few Americans who practice the habit of regular physical activity to the many who practice the habit of “super-sizing,” and it is no surprise why this has occurred.</a:t>
            </a:r>
            <a:endParaRPr lang="en-US" sz="2400" dirty="0"/>
          </a:p>
        </p:txBody>
      </p:sp>
      <p:pic>
        <p:nvPicPr>
          <p:cNvPr id="4" name="Content Placeholder 3" descr="http://thecostaricanews.com/wp-content/uploads/2010/04/childhood-obesity.jpg"/>
          <p:cNvPicPr>
            <a:picLocks noGrp="1"/>
          </p:cNvPicPr>
          <p:nvPr>
            <p:ph idx="1"/>
          </p:nvPr>
        </p:nvPicPr>
        <p:blipFill>
          <a:blip r:embed="rId2" cstate="print"/>
          <a:srcRect/>
          <a:stretch>
            <a:fillRect/>
          </a:stretch>
        </p:blipFill>
        <p:spPr bwMode="auto">
          <a:xfrm>
            <a:off x="1219200" y="2057400"/>
            <a:ext cx="6350000" cy="4292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Our Children Today</a:t>
            </a:r>
            <a:endParaRPr lang="en-US" sz="3200" b="1" dirty="0"/>
          </a:p>
        </p:txBody>
      </p:sp>
      <p:pic>
        <p:nvPicPr>
          <p:cNvPr id="4" name="Content Placeholder 3" descr="http://www.illustrationsof.com/royalty-free-child-obesity-clipart-illustration-1104187.jpg"/>
          <p:cNvPicPr>
            <a:picLocks noGrp="1"/>
          </p:cNvPicPr>
          <p:nvPr>
            <p:ph idx="1"/>
          </p:nvPr>
        </p:nvPicPr>
        <p:blipFill>
          <a:blip r:embed="rId2" cstate="print"/>
          <a:srcRect/>
          <a:stretch>
            <a:fillRect/>
          </a:stretch>
        </p:blipFill>
        <p:spPr bwMode="auto">
          <a:xfrm>
            <a:off x="2743200" y="1905000"/>
            <a:ext cx="3929743" cy="40163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137</TotalTime>
  <Words>257</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Obesity in the United States</vt:lpstr>
      <vt:lpstr>Objectives</vt:lpstr>
      <vt:lpstr>Table of contents:</vt:lpstr>
      <vt:lpstr>What is one of the United States Major Health Issues?</vt:lpstr>
      <vt:lpstr>According to Frac.org:</vt:lpstr>
      <vt:lpstr>PowerPoint Presentation</vt:lpstr>
      <vt:lpstr>According to http://clinical.diabetesjournals.org/content/22/1/1.full</vt:lpstr>
      <vt:lpstr>Add the relatively few Americans who practice the habit of regular physical activity to the many who practice the habit of “super-sizing,” and it is no surprise why this has occurred.</vt:lpstr>
      <vt:lpstr>Our Children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fsuteam</dc:creator>
  <cp:lastModifiedBy>Joe Montecalvo</cp:lastModifiedBy>
  <cp:revision>13</cp:revision>
  <dcterms:created xsi:type="dcterms:W3CDTF">2013-01-31T18:05:20Z</dcterms:created>
  <dcterms:modified xsi:type="dcterms:W3CDTF">2013-02-27T15:53:32Z</dcterms:modified>
</cp:coreProperties>
</file>