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Geo" panose="020B0604020202020204"/>
      <p:regular r:id="rId12"/>
      <p:italic r:id="rId13"/>
    </p:embeddedFont>
    <p:embeddedFont>
      <p:font typeface="Wellfleet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6" clrIdx="0"/>
  <p:cmAuthor id="1" name="Kate E. O'Har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6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f7eb0e4b8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f7eb0e4b8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f7eb0e4b8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8f7eb0e4b8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f7eb0e4b8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8f7eb0e4b8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f7eb0e4b8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8f7eb0e4b8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8f7eb0e4b8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8f7eb0e4b8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f7eb0e4b8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8f7eb0e4b8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8f7eb0e4b8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8f7eb0e4b8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8f7eb0e4b8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8f7eb0e4b8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41172" y="841772"/>
            <a:ext cx="5457550" cy="253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eo"/>
              <a:buNone/>
              <a:defRPr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641171" y="3459707"/>
            <a:ext cx="5457550" cy="8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1400" cap="none"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Geo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37320" y="657227"/>
            <a:ext cx="7820880" cy="81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37318" y="1549488"/>
            <a:ext cx="7820881" cy="292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2pPr>
            <a:lvl3pPr marL="1371600" lvl="2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4pPr>
            <a:lvl5pPr marL="228600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3887" y="657224"/>
            <a:ext cx="5907541" cy="278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Geo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3888" y="3559627"/>
            <a:ext cx="5085976" cy="78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5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eo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37320" y="657227"/>
            <a:ext cx="7820880" cy="81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36356" y="1560388"/>
            <a:ext cx="3727593" cy="298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2pPr>
            <a:lvl3pPr marL="1371600" lvl="2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4pPr>
            <a:lvl5pPr marL="228600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733174" y="1560388"/>
            <a:ext cx="3727593" cy="298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2pPr>
            <a:lvl3pPr marL="1371600" lvl="2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4pPr>
            <a:lvl5pPr marL="228600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29841" y="428966"/>
            <a:ext cx="7830927" cy="10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33695" y="1487432"/>
            <a:ext cx="3755332" cy="61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500" b="0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Geo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637547" y="2110469"/>
            <a:ext cx="3755332" cy="243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2pPr>
            <a:lvl3pPr marL="1371600" lvl="2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4pPr>
            <a:lvl5pPr marL="228600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3"/>
          </p:nvPr>
        </p:nvSpPr>
        <p:spPr>
          <a:xfrm>
            <a:off x="4686941" y="1487432"/>
            <a:ext cx="3773827" cy="61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500" b="0" cap="none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Geo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4"/>
          </p:nvPr>
        </p:nvSpPr>
        <p:spPr>
          <a:xfrm>
            <a:off x="4686941" y="2110469"/>
            <a:ext cx="3773827" cy="243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2pPr>
            <a:lvl3pPr marL="1371600" lvl="2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4pPr>
            <a:lvl5pPr marL="228600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37319" y="671580"/>
            <a:ext cx="7603838" cy="137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Geo"/>
              <a:buNone/>
              <a:defRPr sz="4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2" y="747711"/>
            <a:ext cx="2284807" cy="110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eo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945597" y="657225"/>
            <a:ext cx="4318676" cy="38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92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900"/>
              <a:buChar char="•"/>
              <a:defRPr sz="27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Geo"/>
              <a:buNone/>
              <a:defRPr sz="2400"/>
            </a:lvl2pPr>
            <a:lvl3pPr marL="1371600" lvl="2" indent="-3238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21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None/>
              <a:defRPr sz="1800"/>
            </a:lvl4pPr>
            <a:lvl5pPr marL="2286000" lvl="4" indent="-3111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Char char="•"/>
              <a:defRPr sz="18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2" y="1999608"/>
            <a:ext cx="2284807" cy="2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700"/>
              <a:buFont typeface="Geo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5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5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7" name="Google Shape;107;p21"/>
          <p:cNvCxnSpPr/>
          <p:nvPr/>
        </p:nvCxnSpPr>
        <p:spPr>
          <a:xfrm>
            <a:off x="3457575" y="674242"/>
            <a:ext cx="0" cy="385409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629842" y="741986"/>
            <a:ext cx="2284807" cy="111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eo"/>
              <a:buNone/>
              <a:defRPr sz="1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pic" idx="2"/>
          </p:nvPr>
        </p:nvSpPr>
        <p:spPr>
          <a:xfrm>
            <a:off x="4000503" y="657225"/>
            <a:ext cx="4457697" cy="3886199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29842" y="1999607"/>
            <a:ext cx="2284807" cy="2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700"/>
              <a:buFont typeface="Geo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500"/>
              <a:buNone/>
              <a:defRPr sz="800"/>
            </a:lvl4pPr>
            <a:lvl5pPr marL="2286000" lvl="4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5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22"/>
          <p:cNvCxnSpPr/>
          <p:nvPr/>
        </p:nvCxnSpPr>
        <p:spPr>
          <a:xfrm>
            <a:off x="3457575" y="674242"/>
            <a:ext cx="0" cy="385409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637320" y="657227"/>
            <a:ext cx="7820880" cy="81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 rot="5400000">
            <a:off x="3084022" y="-897216"/>
            <a:ext cx="2927474" cy="782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2pPr>
            <a:lvl3pPr marL="1371600" lvl="2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4pPr>
            <a:lvl5pPr marL="228600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 rot="5400000">
            <a:off x="5586412" y="1614487"/>
            <a:ext cx="388620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 rot="5400000">
            <a:off x="1585912" y="-300038"/>
            <a:ext cx="3886201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2pPr>
            <a:lvl3pPr marL="1371600" lvl="2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/>
            </a:lvl4pPr>
            <a:lvl5pPr marL="2286000" lvl="4" indent="-28575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37320" y="657227"/>
            <a:ext cx="7820880" cy="81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eo"/>
              <a:buNone/>
              <a:defRPr sz="3300" b="0" i="0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37318" y="1549488"/>
            <a:ext cx="7820881" cy="292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Geo"/>
              <a:buNone/>
              <a:defRPr sz="14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2857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12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4pPr>
            <a:lvl5pPr marL="2286000" marR="0" lvl="4" indent="-2794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537129" y="4767263"/>
            <a:ext cx="25210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4406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115300" y="4767263"/>
            <a:ext cx="46325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1" u="none" strike="noStrike" cap="none">
                <a:solidFill>
                  <a:schemeClr val="lt2"/>
                </a:solidFill>
                <a:latin typeface="Geo"/>
                <a:ea typeface="Geo"/>
                <a:cs typeface="Geo"/>
                <a:sym typeface="G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714374" y="4689542"/>
            <a:ext cx="7743826" cy="0"/>
          </a:xfrm>
          <a:prstGeom prst="straightConnector1">
            <a:avLst/>
          </a:prstGeom>
          <a:noFill/>
          <a:ln w="107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hyperlink" Target="mailto:TWEISS12@SCHOOLS.NY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133" name="Google Shape;133;p25" descr="Colorful liquid art"/>
          <p:cNvPicPr preferRelativeResize="0"/>
          <p:nvPr/>
        </p:nvPicPr>
        <p:blipFill rotWithShape="1">
          <a:blip r:embed="rId3">
            <a:alphaModFix/>
          </a:blip>
          <a:srcRect t="10152" b="9490"/>
          <a:stretch/>
        </p:blipFill>
        <p:spPr>
          <a:xfrm>
            <a:off x="16" y="237074"/>
            <a:ext cx="9143984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ctrTitle"/>
          </p:nvPr>
        </p:nvSpPr>
        <p:spPr>
          <a:xfrm>
            <a:off x="4489250" y="870925"/>
            <a:ext cx="4339800" cy="18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"/>
              <a:buNone/>
            </a:pPr>
            <a:r>
              <a:rPr lang="en">
                <a:solidFill>
                  <a:srgbClr val="FFFFFF"/>
                </a:solidFill>
              </a:rPr>
              <a:t>Misbehavior During Class Time at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P.S 84 Steinway School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1"/>
          </p:nvPr>
        </p:nvSpPr>
        <p:spPr>
          <a:xfrm>
            <a:off x="5012250" y="3574125"/>
            <a:ext cx="34950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</a:pPr>
            <a:r>
              <a:rPr lang="en" sz="1600">
                <a:solidFill>
                  <a:srgbClr val="FFFFFF"/>
                </a:solidFill>
              </a:rPr>
              <a:t>TEDDI WEISS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</a:pPr>
            <a:r>
              <a:rPr lang="en" sz="1600">
                <a:solidFill>
                  <a:srgbClr val="FFFFFF"/>
                </a:solidFill>
              </a:rPr>
              <a:t>EMAIL: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TWEISS12@SCHOOLS.NYC.GOV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</a:pPr>
            <a:endParaRPr sz="1600">
              <a:solidFill>
                <a:srgbClr val="FFFFFF"/>
              </a:solidFill>
            </a:endParaRPr>
          </a:p>
        </p:txBody>
      </p:sp>
      <p:cxnSp>
        <p:nvCxnSpPr>
          <p:cNvPr id="137" name="Google Shape;137;p25"/>
          <p:cNvCxnSpPr/>
          <p:nvPr/>
        </p:nvCxnSpPr>
        <p:spPr>
          <a:xfrm>
            <a:off x="4582388" y="3002582"/>
            <a:ext cx="0" cy="1540843"/>
          </a:xfrm>
          <a:prstGeom prst="straightConnector1">
            <a:avLst/>
          </a:prstGeom>
          <a:noFill/>
          <a:ln w="107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" name="Google Shape;138;p25" descr="A teacher teaching her students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331" y="2124432"/>
            <a:ext cx="3058029" cy="17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26"/>
          <p:cNvCxnSpPr/>
          <p:nvPr/>
        </p:nvCxnSpPr>
        <p:spPr>
          <a:xfrm>
            <a:off x="714374" y="4689542"/>
            <a:ext cx="7743826" cy="0"/>
          </a:xfrm>
          <a:prstGeom prst="straightConnector1">
            <a:avLst/>
          </a:prstGeom>
          <a:noFill/>
          <a:ln w="107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716243" y="644965"/>
            <a:ext cx="3284257" cy="3898460"/>
          </a:xfrm>
          <a:custGeom>
            <a:avLst/>
            <a:gdLst/>
            <a:ahLst/>
            <a:cxnLst/>
            <a:rect l="l" t="t" r="r" b="b"/>
            <a:pathLst>
              <a:path w="4419600" h="5246128" extrusionOk="0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lt2">
              <a:alpha val="9803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092859" y="1349828"/>
            <a:ext cx="2531026" cy="138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eo"/>
              <a:buNone/>
            </a:pPr>
            <a:br>
              <a:rPr lang="en" sz="1800"/>
            </a:br>
            <a:br>
              <a:rPr lang="en" sz="1800"/>
            </a:br>
            <a:r>
              <a:rPr lang="en" sz="1800"/>
              <a:t>THE SIX STEPS OF THE  PUBLIC POLICY ANALYST (PPA)</a:t>
            </a:r>
            <a:br>
              <a:rPr lang="en" sz="1800"/>
            </a:br>
            <a:endParaRPr sz="1800"/>
          </a:p>
        </p:txBody>
      </p:sp>
      <p:cxnSp>
        <p:nvCxnSpPr>
          <p:cNvPr id="147" name="Google Shape;147;p26"/>
          <p:cNvCxnSpPr/>
          <p:nvPr/>
        </p:nvCxnSpPr>
        <p:spPr>
          <a:xfrm rot="10800000">
            <a:off x="1811465" y="3237221"/>
            <a:ext cx="1093814" cy="0"/>
          </a:xfrm>
          <a:prstGeom prst="straightConnector1">
            <a:avLst/>
          </a:prstGeom>
          <a:noFill/>
          <a:ln w="107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26" descr="Timeli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20929" y="1755851"/>
            <a:ext cx="4813083" cy="206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4490705" y="663779"/>
            <a:ext cx="3947084" cy="117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eo"/>
              <a:buNone/>
            </a:pPr>
            <a:r>
              <a:rPr lang="en"/>
              <a:t>STEP 1:</a:t>
            </a:r>
            <a:br>
              <a:rPr lang="en"/>
            </a:br>
            <a:r>
              <a:rPr lang="en"/>
              <a:t>Define the Problem</a:t>
            </a:r>
            <a:endParaRPr/>
          </a:p>
        </p:txBody>
      </p:sp>
      <p:pic>
        <p:nvPicPr>
          <p:cNvPr id="155" name="Google Shape;155;p27" descr="A teacher teaching her student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48348" r="5482" b="-2"/>
          <a:stretch/>
        </p:blipFill>
        <p:spPr>
          <a:xfrm>
            <a:off x="716243" y="656579"/>
            <a:ext cx="3294386" cy="3746215"/>
          </a:xfrm>
          <a:custGeom>
            <a:avLst/>
            <a:gdLst/>
            <a:ahLst/>
            <a:cxnLst/>
            <a:rect l="l" t="t" r="r" b="b"/>
            <a:pathLst>
              <a:path w="4392515" h="4994953" extrusionOk="0">
                <a:moveTo>
                  <a:pt x="2195998" y="0"/>
                </a:moveTo>
                <a:cubicBezTo>
                  <a:pt x="2196152" y="0"/>
                  <a:pt x="2196359" y="0"/>
                  <a:pt x="2196519" y="0"/>
                </a:cubicBezTo>
                <a:cubicBezTo>
                  <a:pt x="3409352" y="0"/>
                  <a:pt x="4392515" y="983187"/>
                  <a:pt x="4392515" y="2195998"/>
                </a:cubicBezTo>
                <a:lnTo>
                  <a:pt x="4392515" y="4994953"/>
                </a:lnTo>
                <a:lnTo>
                  <a:pt x="0" y="4994953"/>
                </a:lnTo>
                <a:lnTo>
                  <a:pt x="0" y="2195998"/>
                </a:lnTo>
                <a:cubicBezTo>
                  <a:pt x="0" y="983187"/>
                  <a:pt x="983161" y="0"/>
                  <a:pt x="219599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4490700" y="1393175"/>
            <a:ext cx="3947100" cy="3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6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69230"/>
              <a:buNone/>
            </a:pPr>
            <a:endParaRPr sz="1300" b="1">
              <a:latin typeface="Wellfleet"/>
              <a:ea typeface="Wellfleet"/>
              <a:cs typeface="Wellfleet"/>
              <a:sym typeface="Wellflee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69230"/>
              <a:buNone/>
            </a:pPr>
            <a:endParaRPr sz="1300" b="1">
              <a:latin typeface="Wellfleet"/>
              <a:ea typeface="Wellfleet"/>
              <a:cs typeface="Wellfleet"/>
              <a:sym typeface="Wellflee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46691"/>
              <a:buNone/>
            </a:pPr>
            <a:r>
              <a:rPr lang="en" sz="1927" b="1">
                <a:latin typeface="Wellfleet"/>
                <a:ea typeface="Wellfleet"/>
                <a:cs typeface="Wellfleet"/>
                <a:sym typeface="Wellfleet"/>
              </a:rPr>
              <a:t>Misbehavior during class time at P.S 84 Steinway School</a:t>
            </a:r>
            <a:endParaRPr sz="2127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46691"/>
              <a:buNone/>
            </a:pPr>
            <a:endParaRPr sz="1927">
              <a:latin typeface="Wellfleet"/>
              <a:ea typeface="Wellfleet"/>
              <a:cs typeface="Wellfleet"/>
              <a:sym typeface="Wellfleet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46691"/>
              <a:buNone/>
            </a:pPr>
            <a:r>
              <a:rPr lang="en" sz="1927">
                <a:latin typeface="Wellfleet"/>
                <a:ea typeface="Wellfleet"/>
                <a:cs typeface="Wellfleet"/>
                <a:sym typeface="Wellfleet"/>
              </a:rPr>
              <a:t>Our list to define what misbehavior in our school consists of: </a:t>
            </a:r>
            <a:endParaRPr sz="2127"/>
          </a:p>
          <a:p>
            <a:pPr marL="342900" lvl="0" indent="-2336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9624"/>
              <a:buFont typeface="Wellfleet"/>
              <a:buChar char="-"/>
            </a:pPr>
            <a:r>
              <a:rPr lang="en" sz="1927">
                <a:latin typeface="Wellfleet"/>
                <a:ea typeface="Wellfleet"/>
                <a:cs typeface="Wellfleet"/>
                <a:sym typeface="Wellfleet"/>
              </a:rPr>
              <a:t>Making fun of someone </a:t>
            </a:r>
            <a:endParaRPr sz="2127"/>
          </a:p>
          <a:p>
            <a:pPr marL="342900" lvl="0" indent="-2336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9624"/>
              <a:buFont typeface="Wellfleet"/>
              <a:buChar char="-"/>
            </a:pPr>
            <a:r>
              <a:rPr lang="en" sz="1927">
                <a:latin typeface="Wellfleet"/>
                <a:ea typeface="Wellfleet"/>
                <a:cs typeface="Wellfleet"/>
                <a:sym typeface="Wellfleet"/>
              </a:rPr>
              <a:t>Getting out of seats and walking around in the middle of lessons</a:t>
            </a:r>
            <a:endParaRPr sz="2127"/>
          </a:p>
          <a:p>
            <a:pPr marL="342900" lvl="0" indent="-2336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9624"/>
              <a:buFont typeface="Wellfleet"/>
              <a:buChar char="-"/>
            </a:pPr>
            <a:r>
              <a:rPr lang="en" sz="1927">
                <a:latin typeface="Wellfleet"/>
                <a:ea typeface="Wellfleet"/>
                <a:cs typeface="Wellfleet"/>
                <a:sym typeface="Wellfleet"/>
              </a:rPr>
              <a:t>Talking during lessons</a:t>
            </a:r>
            <a:endParaRPr sz="2127"/>
          </a:p>
          <a:p>
            <a:pPr marL="342900" lvl="0" indent="-2336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9624"/>
              <a:buFont typeface="Wellfleet"/>
              <a:buChar char="-"/>
            </a:pPr>
            <a:r>
              <a:rPr lang="en" sz="1927">
                <a:latin typeface="Wellfleet"/>
                <a:ea typeface="Wellfleet"/>
                <a:cs typeface="Wellfleet"/>
                <a:sym typeface="Wellfleet"/>
              </a:rPr>
              <a:t>Talking about someone or talking down to someone </a:t>
            </a:r>
            <a:endParaRPr sz="2127"/>
          </a:p>
          <a:p>
            <a:pPr marL="342900" lvl="0" indent="-2336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9624"/>
              <a:buFont typeface="Wellfleet"/>
              <a:buChar char="-"/>
            </a:pPr>
            <a:r>
              <a:rPr lang="en" sz="1927">
                <a:latin typeface="Wellfleet"/>
                <a:ea typeface="Wellfleet"/>
                <a:cs typeface="Wellfleet"/>
                <a:sym typeface="Wellfleet"/>
              </a:rPr>
              <a:t>Refusing to do work</a:t>
            </a:r>
            <a:endParaRPr sz="2127"/>
          </a:p>
          <a:p>
            <a:pPr marL="342900" lvl="0" indent="-23366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89624"/>
              <a:buFont typeface="Wellfleet"/>
              <a:buChar char="-"/>
            </a:pPr>
            <a:r>
              <a:rPr lang="en" sz="1927">
                <a:latin typeface="Wellfleet"/>
                <a:ea typeface="Wellfleet"/>
                <a:cs typeface="Wellfleet"/>
                <a:sym typeface="Wellfleet"/>
              </a:rPr>
              <a:t>Not listening to directions</a:t>
            </a:r>
            <a:endParaRPr sz="2127"/>
          </a:p>
          <a:p>
            <a:pPr marL="1143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55000"/>
              <a:buNone/>
            </a:pPr>
            <a:r>
              <a:rPr lang="en" sz="2000">
                <a:latin typeface="Wellfleet"/>
                <a:ea typeface="Wellfleet"/>
                <a:cs typeface="Wellfleet"/>
                <a:sym typeface="Wellfleet"/>
              </a:rPr>
              <a:t>*Constant misbehavior negatively affects all student learning. It is a distraction to everyone in the class, including the teacher*</a:t>
            </a:r>
            <a:endParaRPr/>
          </a:p>
          <a:p>
            <a:pPr marL="177800" lvl="0" indent="-1270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ct val="69230"/>
              <a:buNone/>
            </a:pPr>
            <a:endParaRPr sz="1300"/>
          </a:p>
        </p:txBody>
      </p:sp>
      <p:cxnSp>
        <p:nvCxnSpPr>
          <p:cNvPr id="157" name="Google Shape;157;p27"/>
          <p:cNvCxnSpPr/>
          <p:nvPr/>
        </p:nvCxnSpPr>
        <p:spPr>
          <a:xfrm rot="10800000">
            <a:off x="716242" y="4712948"/>
            <a:ext cx="7743825" cy="0"/>
          </a:xfrm>
          <a:prstGeom prst="straightConnector1">
            <a:avLst/>
          </a:prstGeom>
          <a:noFill/>
          <a:ln w="107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588686" y="671580"/>
            <a:ext cx="5097738" cy="113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eo"/>
              <a:buNone/>
            </a:pPr>
            <a:r>
              <a:rPr lang="en"/>
              <a:t>STEP 2:</a:t>
            </a:r>
            <a:br>
              <a:rPr lang="en"/>
            </a:br>
            <a:r>
              <a:rPr lang="en"/>
              <a:t>GATHER THE EVIDENCE</a:t>
            </a:r>
            <a:endParaRPr/>
          </a:p>
        </p:txBody>
      </p:sp>
      <p:cxnSp>
        <p:nvCxnSpPr>
          <p:cNvPr id="164" name="Google Shape;164;p28"/>
          <p:cNvCxnSpPr/>
          <p:nvPr/>
        </p:nvCxnSpPr>
        <p:spPr>
          <a:xfrm>
            <a:off x="714375" y="2099996"/>
            <a:ext cx="0" cy="2441603"/>
          </a:xfrm>
          <a:prstGeom prst="straightConnector1">
            <a:avLst/>
          </a:prstGeom>
          <a:noFill/>
          <a:ln w="107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884091" y="2414406"/>
            <a:ext cx="4506900" cy="25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342900" lvl="0" indent="-234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b="1"/>
              <a:t>How to collect evidence to show that misbehavior occurs in our school:</a:t>
            </a:r>
            <a:endParaRPr sz="1700"/>
          </a:p>
          <a:p>
            <a:pPr marL="11430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</a:pPr>
            <a:r>
              <a:rPr lang="en"/>
              <a:t>1. Survey students and ask if they see others engaging in specific behaviors</a:t>
            </a:r>
            <a:endParaRPr sz="1700"/>
          </a:p>
          <a:p>
            <a:pPr marL="1143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</a:pPr>
            <a:r>
              <a:rPr lang="en"/>
              <a:t>2. Keep a log of when misbehaviors occur and who is participating</a:t>
            </a:r>
            <a:endParaRPr sz="1700"/>
          </a:p>
          <a:p>
            <a:pPr marL="406400" lvl="1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eo"/>
              <a:buNone/>
            </a:pPr>
            <a:r>
              <a:rPr lang="en" sz="1500"/>
              <a:t>		a.  Anecdotal recording</a:t>
            </a:r>
            <a:endParaRPr sz="1600"/>
          </a:p>
          <a:p>
            <a:pPr marL="406400" lvl="1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eo"/>
              <a:buNone/>
            </a:pPr>
            <a:r>
              <a:rPr lang="en" sz="1500"/>
              <a:t>		b. Interval recording</a:t>
            </a:r>
            <a:endParaRPr sz="1600"/>
          </a:p>
          <a:p>
            <a:pPr marL="406400" lvl="1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eo"/>
              <a:buNone/>
            </a:pPr>
            <a:r>
              <a:rPr lang="en" sz="1500"/>
              <a:t>3. </a:t>
            </a:r>
            <a:r>
              <a:rPr lang="en" sz="1500" i="0"/>
              <a:t>Survey teachers to see if others are experiencing similar behavioral issues in their classes</a:t>
            </a:r>
            <a:endParaRPr sz="1500"/>
          </a:p>
          <a:p>
            <a:pPr marL="406400" lvl="1" indent="-254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eo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</a:pPr>
            <a:endParaRPr sz="1300" b="1"/>
          </a:p>
        </p:txBody>
      </p:sp>
      <p:pic>
        <p:nvPicPr>
          <p:cNvPr id="166" name="Google Shape;166;p2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0492" r="30659" b="2"/>
          <a:stretch/>
        </p:blipFill>
        <p:spPr>
          <a:xfrm>
            <a:off x="6228795" y="601901"/>
            <a:ext cx="2229959" cy="3939699"/>
          </a:xfrm>
          <a:custGeom>
            <a:avLst/>
            <a:gdLst/>
            <a:ahLst/>
            <a:cxnLst/>
            <a:rect l="l" t="t" r="r" b="b"/>
            <a:pathLst>
              <a:path w="2973279" h="5252932" extrusionOk="0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592886" y="600075"/>
            <a:ext cx="2959148" cy="108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Geo"/>
              <a:buNone/>
            </a:pPr>
            <a:r>
              <a:rPr lang="en" sz="2300"/>
              <a:t>STEP 3:</a:t>
            </a:r>
            <a:br>
              <a:rPr lang="en" sz="2300"/>
            </a:br>
            <a:r>
              <a:rPr lang="en" sz="2300"/>
              <a:t>IDENTIFY THE CAUSES</a:t>
            </a:r>
            <a:endParaRPr/>
          </a:p>
        </p:txBody>
      </p:sp>
      <p:cxnSp>
        <p:nvCxnSpPr>
          <p:cNvPr id="173" name="Google Shape;173;p29"/>
          <p:cNvCxnSpPr/>
          <p:nvPr/>
        </p:nvCxnSpPr>
        <p:spPr>
          <a:xfrm>
            <a:off x="3457575" y="1942363"/>
            <a:ext cx="0" cy="2601062"/>
          </a:xfrm>
          <a:prstGeom prst="straightConnector1">
            <a:avLst/>
          </a:prstGeom>
          <a:noFill/>
          <a:ln w="107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4" name="Google Shape;174;p29"/>
          <p:cNvGrpSpPr/>
          <p:nvPr/>
        </p:nvGrpSpPr>
        <p:grpSpPr>
          <a:xfrm>
            <a:off x="4000500" y="672524"/>
            <a:ext cx="4457699" cy="3855600"/>
            <a:chOff x="0" y="20399"/>
            <a:chExt cx="5943599" cy="5140800"/>
          </a:xfrm>
        </p:grpSpPr>
        <p:sp>
          <p:nvSpPr>
            <p:cNvPr id="175" name="Google Shape;175;p29"/>
            <p:cNvSpPr/>
            <p:nvPr/>
          </p:nvSpPr>
          <p:spPr>
            <a:xfrm>
              <a:off x="0" y="20399"/>
              <a:ext cx="5943599" cy="15514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 txBox="1"/>
            <p:nvPr/>
          </p:nvSpPr>
          <p:spPr>
            <a:xfrm>
              <a:off x="75734" y="96133"/>
              <a:ext cx="5792131" cy="1399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150" tIns="97150" rIns="97150" bIns="9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Geo"/>
                <a:buNone/>
              </a:pPr>
              <a:r>
                <a:rPr lang="en" sz="26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Some underlying factors that we believe contribute to misbehavior in our school:</a:t>
              </a:r>
              <a:endParaRPr sz="26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0" y="1571819"/>
              <a:ext cx="5943599" cy="3589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 txBox="1"/>
            <p:nvPr/>
          </p:nvSpPr>
          <p:spPr>
            <a:xfrm>
              <a:off x="0" y="1571819"/>
              <a:ext cx="5943599" cy="3589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1525" tIns="32375" rIns="181350" bIns="32375" anchor="t" anchorCtr="0">
              <a:noAutofit/>
            </a:bodyPr>
            <a:lstStyle/>
            <a:p>
              <a:pPr marL="177800" marR="0" lvl="1" indent="-50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"/>
                <a:buChar char="•"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Social recognition (ex: trying to “fit in”)</a:t>
              </a:r>
              <a:endParaRPr sz="20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"/>
                <a:buChar char="•"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Exercising power</a:t>
              </a:r>
              <a:endParaRPr sz="20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"/>
                <a:buChar char="•"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Attention seeking</a:t>
              </a:r>
              <a:endParaRPr sz="20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"/>
                <a:buChar char="•"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Underlying medical issues (ADD, ADHD, etc)</a:t>
              </a:r>
              <a:endParaRPr sz="20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"/>
                <a:buChar char="•"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Jealousy</a:t>
              </a:r>
              <a:endParaRPr sz="20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"/>
                <a:buChar char="•"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Just because </a:t>
              </a:r>
              <a:endParaRPr sz="20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77800" marR="0" lvl="1" indent="-1778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"/>
                <a:buChar char="•"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Escaping class work</a:t>
              </a:r>
              <a:endParaRPr sz="20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</p:grpSp>
      <p:pic>
        <p:nvPicPr>
          <p:cNvPr id="179" name="Google Shape;179;p29" descr="A person standing in front of a chalkboard in a classroo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18" y="1777955"/>
            <a:ext cx="3039139" cy="202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0" y="196338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714374" y="557491"/>
            <a:ext cx="2780992" cy="277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eo"/>
              <a:buNone/>
            </a:pPr>
            <a:r>
              <a:rPr lang="en"/>
              <a:t>	STEP 4:</a:t>
            </a:r>
            <a:br>
              <a:rPr lang="en"/>
            </a:br>
            <a:r>
              <a:rPr lang="en"/>
              <a:t>EVALUATE AN EXISTING POLICY</a:t>
            </a:r>
            <a:endParaRPr/>
          </a:p>
        </p:txBody>
      </p:sp>
      <p:cxnSp>
        <p:nvCxnSpPr>
          <p:cNvPr id="186" name="Google Shape;186;p30"/>
          <p:cNvCxnSpPr/>
          <p:nvPr/>
        </p:nvCxnSpPr>
        <p:spPr>
          <a:xfrm>
            <a:off x="4000500" y="657225"/>
            <a:ext cx="0" cy="3886200"/>
          </a:xfrm>
          <a:prstGeom prst="straightConnector1">
            <a:avLst/>
          </a:prstGeom>
          <a:noFill/>
          <a:ln w="107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7" name="Google Shape;187;p30"/>
          <p:cNvGrpSpPr/>
          <p:nvPr/>
        </p:nvGrpSpPr>
        <p:grpSpPr>
          <a:xfrm>
            <a:off x="4573897" y="992717"/>
            <a:ext cx="3882404" cy="3550735"/>
            <a:chOff x="2530" y="447323"/>
            <a:chExt cx="5176539" cy="4734313"/>
          </a:xfrm>
        </p:grpSpPr>
        <p:sp>
          <p:nvSpPr>
            <p:cNvPr id="188" name="Google Shape;188;p30"/>
            <p:cNvSpPr/>
            <p:nvPr/>
          </p:nvSpPr>
          <p:spPr>
            <a:xfrm>
              <a:off x="2530" y="447323"/>
              <a:ext cx="5176539" cy="4286951"/>
            </a:xfrm>
            <a:prstGeom prst="rect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0"/>
            <p:cNvSpPr txBox="1"/>
            <p:nvPr/>
          </p:nvSpPr>
          <p:spPr>
            <a:xfrm>
              <a:off x="2533" y="447336"/>
              <a:ext cx="5176500" cy="473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eo"/>
                <a:buNone/>
              </a:pPr>
              <a:r>
                <a:rPr lang="en" sz="18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Existing Policies in our school help deal with misbehavior: </a:t>
              </a:r>
              <a:endParaRPr sz="18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27000" marR="0" lvl="1" indent="-127000" algn="l" rtl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"/>
                <a:buChar char="•"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Positive reinforcement (raffle tickets)</a:t>
              </a:r>
              <a:endPara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27000" marR="0" lvl="1" indent="-127000" algn="l" rtl="0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"/>
                <a:buChar char="•"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Individualized token economy for higher needs students</a:t>
              </a:r>
              <a:endPara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27000" marR="0" lvl="1" indent="-127000" algn="l" rtl="0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"/>
                <a:buChar char="•"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Behavior rating system per period (whole class reflection)</a:t>
              </a:r>
              <a:endPara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27000" marR="0" lvl="1" indent="-127000" algn="l" rtl="0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"/>
                <a:buChar char="•"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Class earned marbles in a jar- When it is full the class gets a party</a:t>
              </a:r>
              <a:endParaRPr sz="14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127000" marR="0" lvl="1" indent="-127000" algn="l" rtl="0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eo"/>
                <a:buChar char="•"/>
              </a:pPr>
              <a:r>
                <a:rPr lang="en" sz="14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Individual daily behavior charts</a:t>
              </a:r>
              <a:endParaRPr sz="1100"/>
            </a:p>
          </p:txBody>
        </p:sp>
      </p:grpSp>
      <p:pic>
        <p:nvPicPr>
          <p:cNvPr id="190" name="Google Shape;190;p3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4" y="2747960"/>
            <a:ext cx="1838325" cy="2074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eo"/>
              <a:ea typeface="Geo"/>
              <a:cs typeface="Geo"/>
              <a:sym typeface="Geo"/>
            </a:endParaRPr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714374" y="557491"/>
            <a:ext cx="2780992" cy="277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eo"/>
              <a:buNone/>
            </a:pPr>
            <a:r>
              <a:rPr lang="en"/>
              <a:t>STEP 5:</a:t>
            </a:r>
            <a:br>
              <a:rPr lang="en"/>
            </a:br>
            <a:r>
              <a:rPr lang="en"/>
              <a:t>DEVELOP SOLUTIONS</a:t>
            </a:r>
            <a:endParaRPr/>
          </a:p>
        </p:txBody>
      </p:sp>
      <p:cxnSp>
        <p:nvCxnSpPr>
          <p:cNvPr id="197" name="Google Shape;197;p31"/>
          <p:cNvCxnSpPr/>
          <p:nvPr/>
        </p:nvCxnSpPr>
        <p:spPr>
          <a:xfrm>
            <a:off x="4000500" y="657225"/>
            <a:ext cx="0" cy="3886200"/>
          </a:xfrm>
          <a:prstGeom prst="straightConnector1">
            <a:avLst/>
          </a:prstGeom>
          <a:noFill/>
          <a:ln w="107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8" name="Google Shape;198;p31"/>
          <p:cNvGrpSpPr/>
          <p:nvPr/>
        </p:nvGrpSpPr>
        <p:grpSpPr>
          <a:xfrm>
            <a:off x="4572000" y="657225"/>
            <a:ext cx="3991386" cy="4079991"/>
            <a:chOff x="0" y="0"/>
            <a:chExt cx="5181599" cy="5181599"/>
          </a:xfrm>
        </p:grpSpPr>
        <p:sp>
          <p:nvSpPr>
            <p:cNvPr id="199" name="Google Shape;199;p31"/>
            <p:cNvSpPr/>
            <p:nvPr/>
          </p:nvSpPr>
          <p:spPr>
            <a:xfrm rot="5400000">
              <a:off x="1450848" y="932687"/>
              <a:ext cx="4145279" cy="331622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ADED3">
                <a:alpha val="89803"/>
              </a:srgbClr>
            </a:solidFill>
            <a:ln w="12700" cap="flat" cmpd="sng">
              <a:solidFill>
                <a:srgbClr val="EADED3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1"/>
            <p:cNvSpPr txBox="1"/>
            <p:nvPr/>
          </p:nvSpPr>
          <p:spPr>
            <a:xfrm>
              <a:off x="1865376" y="680045"/>
              <a:ext cx="3154339" cy="3821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215900" marR="0" lvl="1" indent="-209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eo"/>
                <a:buChar char="•"/>
              </a:pPr>
              <a:r>
                <a:rPr lang="en" sz="21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ISS for students who receive three strikes</a:t>
              </a:r>
              <a:endParaRPr sz="21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2159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eo"/>
                <a:buChar char="•"/>
              </a:pPr>
              <a:r>
                <a:rPr lang="en" sz="21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3-day suspension for students who get ISS a second time</a:t>
              </a:r>
              <a:endParaRPr sz="21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2159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eo"/>
                <a:buChar char="•"/>
              </a:pPr>
              <a:r>
                <a:rPr lang="en" sz="21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Lunch detention </a:t>
              </a:r>
              <a:endParaRPr sz="21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  <a:p>
              <a:pPr marL="215900" marR="0" lvl="1" indent="-20955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eo"/>
                <a:buChar char="•"/>
              </a:pPr>
              <a:r>
                <a:rPr lang="en" sz="21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Support squads (class discussion) twice a week</a:t>
              </a:r>
              <a:endParaRPr sz="21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0" y="0"/>
              <a:ext cx="1865376" cy="5181599"/>
            </a:xfrm>
            <a:prstGeom prst="roundRect">
              <a:avLst>
                <a:gd name="adj" fmla="val 16667"/>
              </a:avLst>
            </a:prstGeom>
            <a:solidFill>
              <a:srgbClr val="C39B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 txBox="1"/>
            <p:nvPr/>
          </p:nvSpPr>
          <p:spPr>
            <a:xfrm>
              <a:off x="91060" y="91060"/>
              <a:ext cx="1683256" cy="4999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0" tIns="30000" rIns="60000" bIns="3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eo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Geo"/>
                  <a:ea typeface="Geo"/>
                  <a:cs typeface="Geo"/>
                  <a:sym typeface="Geo"/>
                </a:rPr>
                <a:t>New Policies we want in our school that will help deal with misbehavior: </a:t>
              </a:r>
              <a:endParaRPr sz="16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endParaRPr>
            </a:p>
          </p:txBody>
        </p:sp>
      </p:grpSp>
      <p:pic>
        <p:nvPicPr>
          <p:cNvPr id="203" name="Google Shape;203;p3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012" y="2319034"/>
            <a:ext cx="3040922" cy="202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637320" y="657227"/>
            <a:ext cx="7820880" cy="81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Geo"/>
              <a:buNone/>
            </a:pPr>
            <a:r>
              <a:rPr lang="en"/>
              <a:t>STEP 6:</a:t>
            </a:r>
            <a:br>
              <a:rPr lang="en"/>
            </a:br>
            <a:r>
              <a:rPr lang="en"/>
              <a:t>SELECT THE BEST SOLUTION</a:t>
            </a:r>
            <a:endParaRPr/>
          </a:p>
        </p:txBody>
      </p:sp>
      <p:pic>
        <p:nvPicPr>
          <p:cNvPr id="209" name="Google Shape;209;p32" descr="A screenshot of a computer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0058" y="1558527"/>
            <a:ext cx="6215405" cy="292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ult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On-screen Show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Geo</vt:lpstr>
      <vt:lpstr>Arial</vt:lpstr>
      <vt:lpstr>Wellfleet</vt:lpstr>
      <vt:lpstr>Simple Light</vt:lpstr>
      <vt:lpstr>VaultVTI</vt:lpstr>
      <vt:lpstr>Misbehavior During Class Time at P.S 84 Steinway School</vt:lpstr>
      <vt:lpstr>  THE SIX STEPS OF THE  PUBLIC POLICY ANALYST (PPA) </vt:lpstr>
      <vt:lpstr>STEP 1: Define the Problem</vt:lpstr>
      <vt:lpstr>STEP 2: GATHER THE EVIDENCE</vt:lpstr>
      <vt:lpstr>STEP 3: IDENTIFY THE CAUSES</vt:lpstr>
      <vt:lpstr> STEP 4: EVALUATE AN EXISTING POLICY</vt:lpstr>
      <vt:lpstr>STEP 5: DEVELOP SOLUTIONS</vt:lpstr>
      <vt:lpstr>STEP 6: SELECT THE BEST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Misbehavior During Class Time at P.S 84 Steinway School</dc:title>
  <cp:lastModifiedBy>Joseph Montecalvo</cp:lastModifiedBy>
  <cp:revision>1</cp:revision>
  <dcterms:modified xsi:type="dcterms:W3CDTF">2022-11-30T22:08:10Z</dcterms:modified>
</cp:coreProperties>
</file>