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Source Code Pro"/>
      <p:regular r:id="rId15"/>
      <p:bold r:id="rId16"/>
      <p:italic r:id="rId17"/>
      <p:boldItalic r:id="rId18"/>
    </p:embeddedFont>
    <p:embeddedFont>
      <p:font typeface="Oswald"/>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B10AC7C-3A2E-4F0E-8AD3-2663758208E6}">
  <a:tblStyle styleId="{DB10AC7C-3A2E-4F0E-8AD3-2663758208E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swald-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SourceCodePro-regular.fntdata"/><Relationship Id="rId14" Type="http://schemas.openxmlformats.org/officeDocument/2006/relationships/slide" Target="slides/slide8.xml"/><Relationship Id="rId17" Type="http://schemas.openxmlformats.org/officeDocument/2006/relationships/font" Target="fonts/SourceCodePro-italic.fntdata"/><Relationship Id="rId16" Type="http://schemas.openxmlformats.org/officeDocument/2006/relationships/font" Target="fonts/SourceCodePro-bold.fntdata"/><Relationship Id="rId5" Type="http://schemas.openxmlformats.org/officeDocument/2006/relationships/slideMaster" Target="slideMasters/slideMaster1.xml"/><Relationship Id="rId19" Type="http://schemas.openxmlformats.org/officeDocument/2006/relationships/font" Target="fonts/Oswald-regular.fntdata"/><Relationship Id="rId6" Type="http://schemas.openxmlformats.org/officeDocument/2006/relationships/notesMaster" Target="notesMasters/notesMaster1.xml"/><Relationship Id="rId18" Type="http://schemas.openxmlformats.org/officeDocument/2006/relationships/font" Target="fonts/SourceCodePro-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1edd8190ee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1edd8190ee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20ef4f40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20ef4f40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2400"/>
              </a:spcBef>
              <a:spcAft>
                <a:spcPts val="0"/>
              </a:spcAft>
              <a:buClr>
                <a:schemeClr val="dk1"/>
              </a:buClr>
              <a:buSzPts val="1100"/>
              <a:buFont typeface="Arial"/>
              <a:buNone/>
            </a:pPr>
            <a:r>
              <a:rPr b="1" lang="en" sz="1200">
                <a:solidFill>
                  <a:schemeClr val="dk1"/>
                </a:solidFill>
                <a:latin typeface="Courier New"/>
                <a:ea typeface="Courier New"/>
                <a:cs typeface="Courier New"/>
                <a:sym typeface="Courier New"/>
              </a:rPr>
              <a:t>Worksheet1:  Defining the Social Problem</a:t>
            </a:r>
            <a:endParaRPr b="1" sz="1200">
              <a:solidFill>
                <a:schemeClr val="dk1"/>
              </a:solidFill>
              <a:latin typeface="Courier New"/>
              <a:ea typeface="Courier New"/>
              <a:cs typeface="Courier New"/>
              <a:sym typeface="Courier New"/>
            </a:endParaRPr>
          </a:p>
          <a:p>
            <a:pPr indent="-298450" lvl="0" marL="457200" rtl="0" algn="l">
              <a:lnSpc>
                <a:spcPct val="150000"/>
              </a:lnSpc>
              <a:spcBef>
                <a:spcPts val="600"/>
              </a:spcBef>
              <a:spcAft>
                <a:spcPts val="0"/>
              </a:spcAft>
              <a:buClr>
                <a:schemeClr val="dk1"/>
              </a:buClr>
              <a:buSzPts val="1100"/>
              <a:buAutoNum type="arabicPeriod"/>
            </a:pPr>
            <a:r>
              <a:rPr lang="en" sz="1200">
                <a:solidFill>
                  <a:schemeClr val="dk1"/>
                </a:solidFill>
                <a:latin typeface="Courier New"/>
                <a:ea typeface="Courier New"/>
                <a:cs typeface="Courier New"/>
                <a:sym typeface="Courier New"/>
              </a:rPr>
              <a:t>In one or two sentences, state the nature of the social problem.</a:t>
            </a:r>
            <a:endParaRPr b="1" sz="1600">
              <a:solidFill>
                <a:schemeClr val="dk1"/>
              </a:solidFill>
              <a:latin typeface="Courier New"/>
              <a:ea typeface="Courier New"/>
              <a:cs typeface="Courier New"/>
              <a:sym typeface="Courier New"/>
            </a:endParaRPr>
          </a:p>
          <a:p>
            <a:pPr indent="0" lvl="0" marL="0" rtl="0" algn="l">
              <a:lnSpc>
                <a:spcPct val="150000"/>
              </a:lnSpc>
              <a:spcBef>
                <a:spcPts val="1200"/>
              </a:spcBef>
              <a:spcAft>
                <a:spcPts val="0"/>
              </a:spcAft>
              <a:buNone/>
            </a:pPr>
            <a:r>
              <a:rPr lang="en" sz="1200">
                <a:solidFill>
                  <a:schemeClr val="dk1"/>
                </a:solidFill>
                <a:latin typeface="Courier New"/>
                <a:ea typeface="Courier New"/>
                <a:cs typeface="Courier New"/>
                <a:sym typeface="Courier New"/>
              </a:rPr>
              <a:t>The Socioeconomic Digital Divide: Is there a learning gap between students that have access to reliable internet service and those who lack it.</a:t>
            </a:r>
            <a:endParaRPr sz="1200">
              <a:solidFill>
                <a:schemeClr val="dk1"/>
              </a:solidFill>
              <a:latin typeface="Courier New"/>
              <a:ea typeface="Courier New"/>
              <a:cs typeface="Courier New"/>
              <a:sym typeface="Courier New"/>
            </a:endParaRPr>
          </a:p>
          <a:p>
            <a:pPr indent="-304800" lvl="0" marL="457200" rtl="0" algn="l">
              <a:lnSpc>
                <a:spcPct val="150000"/>
              </a:lnSpc>
              <a:spcBef>
                <a:spcPts val="1200"/>
              </a:spcBef>
              <a:spcAft>
                <a:spcPts val="0"/>
              </a:spcAft>
              <a:buClr>
                <a:schemeClr val="dk1"/>
              </a:buClr>
              <a:buSzPts val="1200"/>
              <a:buFont typeface="Courier New"/>
              <a:buAutoNum type="arabicPeriod"/>
            </a:pPr>
            <a:r>
              <a:rPr lang="en" sz="1200">
                <a:solidFill>
                  <a:schemeClr val="dk1"/>
                </a:solidFill>
                <a:latin typeface="Courier New"/>
                <a:ea typeface="Courier New"/>
                <a:cs typeface="Courier New"/>
                <a:sym typeface="Courier New"/>
              </a:rPr>
              <a:t>What is the specific community location of the social problem?   Your answer should include both the governmental authority (e.g.  school-board, city council) and the particular geographic location.</a:t>
            </a:r>
            <a:endParaRPr sz="1200">
              <a:solidFill>
                <a:schemeClr val="dk1"/>
              </a:solidFill>
              <a:latin typeface="Courier New"/>
              <a:ea typeface="Courier New"/>
              <a:cs typeface="Courier New"/>
              <a:sym typeface="Courier New"/>
            </a:endParaRPr>
          </a:p>
          <a:p>
            <a:pPr indent="0" lvl="0" marL="0" rtl="0" algn="l">
              <a:lnSpc>
                <a:spcPct val="150000"/>
              </a:lnSpc>
              <a:spcBef>
                <a:spcPts val="1200"/>
              </a:spcBef>
              <a:spcAft>
                <a:spcPts val="0"/>
              </a:spcAft>
              <a:buNone/>
            </a:pPr>
            <a:r>
              <a:rPr lang="en" sz="1200">
                <a:solidFill>
                  <a:schemeClr val="dk1"/>
                </a:solidFill>
                <a:latin typeface="Courier New"/>
                <a:ea typeface="Courier New"/>
                <a:cs typeface="Courier New"/>
                <a:sym typeface="Courier New"/>
              </a:rPr>
              <a:t>School Community: Our individual school (PS92Q).</a:t>
            </a:r>
            <a:endParaRPr sz="1200">
              <a:solidFill>
                <a:schemeClr val="dk1"/>
              </a:solidFill>
              <a:latin typeface="Courier New"/>
              <a:ea typeface="Courier New"/>
              <a:cs typeface="Courier New"/>
              <a:sym typeface="Courier New"/>
            </a:endParaRPr>
          </a:p>
          <a:p>
            <a:pPr indent="-304800" lvl="0" marL="457200" rtl="0" algn="l">
              <a:lnSpc>
                <a:spcPct val="150000"/>
              </a:lnSpc>
              <a:spcBef>
                <a:spcPts val="1200"/>
              </a:spcBef>
              <a:spcAft>
                <a:spcPts val="0"/>
              </a:spcAft>
              <a:buClr>
                <a:schemeClr val="dk1"/>
              </a:buClr>
              <a:buSzPts val="1200"/>
              <a:buFont typeface="Courier New"/>
              <a:buAutoNum type="arabicPeriod"/>
            </a:pPr>
            <a:r>
              <a:rPr lang="en" sz="1200">
                <a:solidFill>
                  <a:schemeClr val="dk1"/>
                </a:solidFill>
                <a:latin typeface="Courier New"/>
                <a:ea typeface="Courier New"/>
                <a:cs typeface="Courier New"/>
                <a:sym typeface="Courier New"/>
              </a:rPr>
              <a:t> List three undesirable social conditions that result from this problem:</a:t>
            </a:r>
            <a:endParaRPr sz="1200">
              <a:solidFill>
                <a:schemeClr val="dk1"/>
              </a:solidFill>
              <a:latin typeface="Courier New"/>
              <a:ea typeface="Courier New"/>
              <a:cs typeface="Courier New"/>
              <a:sym typeface="Courier New"/>
            </a:endParaRPr>
          </a:p>
          <a:p>
            <a:pPr indent="-304800" lvl="0" marL="457200" rtl="0" algn="l">
              <a:lnSpc>
                <a:spcPct val="150000"/>
              </a:lnSpc>
              <a:spcBef>
                <a:spcPts val="0"/>
              </a:spcBef>
              <a:spcAft>
                <a:spcPts val="0"/>
              </a:spcAft>
              <a:buSzPts val="1200"/>
              <a:buFont typeface="Courier New"/>
              <a:buChar char="●"/>
            </a:pPr>
            <a:r>
              <a:rPr lang="en" sz="1200">
                <a:latin typeface="Courier New"/>
                <a:ea typeface="Courier New"/>
                <a:cs typeface="Courier New"/>
                <a:sym typeface="Courier New"/>
              </a:rPr>
              <a:t>Incomplete assignments</a:t>
            </a:r>
            <a:endParaRPr sz="1200">
              <a:latin typeface="Courier New"/>
              <a:ea typeface="Courier New"/>
              <a:cs typeface="Courier New"/>
              <a:sym typeface="Courier New"/>
            </a:endParaRPr>
          </a:p>
          <a:p>
            <a:pPr indent="-304800" lvl="0" marL="457200" rtl="0" algn="l">
              <a:lnSpc>
                <a:spcPct val="150000"/>
              </a:lnSpc>
              <a:spcBef>
                <a:spcPts val="0"/>
              </a:spcBef>
              <a:spcAft>
                <a:spcPts val="0"/>
              </a:spcAft>
              <a:buSzPts val="1200"/>
              <a:buFont typeface="Courier New"/>
              <a:buChar char="●"/>
            </a:pPr>
            <a:r>
              <a:rPr lang="en" sz="1200">
                <a:latin typeface="Courier New"/>
                <a:ea typeface="Courier New"/>
                <a:cs typeface="Courier New"/>
                <a:sym typeface="Courier New"/>
              </a:rPr>
              <a:t>Low marking grades</a:t>
            </a:r>
            <a:endParaRPr sz="1200">
              <a:latin typeface="Courier New"/>
              <a:ea typeface="Courier New"/>
              <a:cs typeface="Courier New"/>
              <a:sym typeface="Courier New"/>
            </a:endParaRPr>
          </a:p>
          <a:p>
            <a:pPr indent="-304800" lvl="0" marL="457200" rtl="0" algn="l">
              <a:lnSpc>
                <a:spcPct val="150000"/>
              </a:lnSpc>
              <a:spcBef>
                <a:spcPts val="0"/>
              </a:spcBef>
              <a:spcAft>
                <a:spcPts val="0"/>
              </a:spcAft>
              <a:buSzPts val="1200"/>
              <a:buFont typeface="Courier New"/>
              <a:buChar char="●"/>
            </a:pPr>
            <a:r>
              <a:rPr lang="en" sz="1200">
                <a:latin typeface="Courier New"/>
                <a:ea typeface="Courier New"/>
                <a:cs typeface="Courier New"/>
                <a:sym typeface="Courier New"/>
              </a:rPr>
              <a:t>Unable to attend remote learning environments.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20ef4f405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20ef4f405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2400"/>
              </a:spcBef>
              <a:spcAft>
                <a:spcPts val="0"/>
              </a:spcAft>
              <a:buClr>
                <a:schemeClr val="dk1"/>
              </a:buClr>
              <a:buSzPts val="1100"/>
              <a:buFont typeface="Arial"/>
              <a:buNone/>
            </a:pPr>
            <a:r>
              <a:rPr b="1" lang="en" sz="1200">
                <a:solidFill>
                  <a:schemeClr val="dk1"/>
                </a:solidFill>
                <a:latin typeface="Courier New"/>
                <a:ea typeface="Courier New"/>
                <a:cs typeface="Courier New"/>
                <a:sym typeface="Courier New"/>
              </a:rPr>
              <a:t>Worksheet2:  Gathering evidence of the problem</a:t>
            </a:r>
            <a:endParaRPr b="1" sz="1200">
              <a:solidFill>
                <a:schemeClr val="dk1"/>
              </a:solidFill>
              <a:latin typeface="Courier New"/>
              <a:ea typeface="Courier New"/>
              <a:cs typeface="Courier New"/>
              <a:sym typeface="Courier New"/>
            </a:endParaRPr>
          </a:p>
          <a:p>
            <a:pPr indent="0" lvl="0" marL="0" rtl="0" algn="l">
              <a:lnSpc>
                <a:spcPct val="200000"/>
              </a:lnSpc>
              <a:spcBef>
                <a:spcPts val="1200"/>
              </a:spcBef>
              <a:spcAft>
                <a:spcPts val="0"/>
              </a:spcAft>
              <a:buClr>
                <a:schemeClr val="dk1"/>
              </a:buClr>
              <a:buSzPts val="1100"/>
              <a:buFont typeface="Arial"/>
              <a:buNone/>
            </a:pPr>
            <a:r>
              <a:rPr b="1" lang="en" sz="1200">
                <a:solidFill>
                  <a:schemeClr val="dk1"/>
                </a:solidFill>
                <a:latin typeface="Courier New"/>
                <a:ea typeface="Courier New"/>
                <a:cs typeface="Courier New"/>
                <a:sym typeface="Courier New"/>
              </a:rPr>
              <a:t> Digital Divide in our school</a:t>
            </a:r>
            <a:endParaRPr sz="1200">
              <a:solidFill>
                <a:schemeClr val="dk1"/>
              </a:solidFill>
              <a:latin typeface="Courier New"/>
              <a:ea typeface="Courier New"/>
              <a:cs typeface="Courier New"/>
              <a:sym typeface="Courier New"/>
            </a:endParaRPr>
          </a:p>
          <a:p>
            <a:pPr indent="0" lvl="0" marL="0" rtl="0" algn="l">
              <a:lnSpc>
                <a:spcPct val="200000"/>
              </a:lnSpc>
              <a:spcBef>
                <a:spcPts val="1200"/>
              </a:spcBef>
              <a:spcAft>
                <a:spcPts val="0"/>
              </a:spcAft>
              <a:buNone/>
            </a:pPr>
            <a:r>
              <a:rPr lang="en" sz="1200">
                <a:solidFill>
                  <a:schemeClr val="dk1"/>
                </a:solidFill>
                <a:latin typeface="Courier New"/>
                <a:ea typeface="Courier New"/>
                <a:cs typeface="Courier New"/>
                <a:sym typeface="Courier New"/>
              </a:rPr>
              <a:t>Present evidence that a problem exists.  Be as specific as possible and cite at least one source of data:</a:t>
            </a:r>
            <a:endParaRPr sz="1200">
              <a:solidFill>
                <a:schemeClr val="dk1"/>
              </a:solidFill>
              <a:latin typeface="Courier New"/>
              <a:ea typeface="Courier New"/>
              <a:cs typeface="Courier New"/>
              <a:sym typeface="Courier New"/>
            </a:endParaRPr>
          </a:p>
          <a:p>
            <a:pPr indent="-304800" lvl="0" marL="457200" rtl="0" algn="l">
              <a:lnSpc>
                <a:spcPct val="200000"/>
              </a:lnSpc>
              <a:spcBef>
                <a:spcPts val="1200"/>
              </a:spcBef>
              <a:spcAft>
                <a:spcPts val="0"/>
              </a:spcAft>
              <a:buClr>
                <a:schemeClr val="dk1"/>
              </a:buClr>
              <a:buSzPts val="1200"/>
              <a:buFont typeface="Courier New"/>
              <a:buChar char="●"/>
            </a:pPr>
            <a:r>
              <a:rPr lang="en" sz="1200">
                <a:solidFill>
                  <a:schemeClr val="dk1"/>
                </a:solidFill>
                <a:latin typeface="Courier New"/>
                <a:ea typeface="Courier New"/>
                <a:cs typeface="Courier New"/>
                <a:sym typeface="Courier New"/>
              </a:rPr>
              <a:t>Student discussion.</a:t>
            </a:r>
            <a:endParaRPr sz="1200">
              <a:solidFill>
                <a:schemeClr val="dk1"/>
              </a:solidFill>
              <a:latin typeface="Courier New"/>
              <a:ea typeface="Courier New"/>
              <a:cs typeface="Courier New"/>
              <a:sym typeface="Courier New"/>
            </a:endParaRPr>
          </a:p>
          <a:p>
            <a:pPr indent="-304800" lvl="0" marL="457200" rtl="0" algn="l">
              <a:lnSpc>
                <a:spcPct val="200000"/>
              </a:lnSpc>
              <a:spcBef>
                <a:spcPts val="0"/>
              </a:spcBef>
              <a:spcAft>
                <a:spcPts val="0"/>
              </a:spcAft>
              <a:buClr>
                <a:schemeClr val="dk1"/>
              </a:buClr>
              <a:buSzPts val="1200"/>
              <a:buFont typeface="Courier New"/>
              <a:buChar char="●"/>
            </a:pPr>
            <a:r>
              <a:rPr lang="en" sz="1200">
                <a:solidFill>
                  <a:schemeClr val="dk1"/>
                </a:solidFill>
                <a:latin typeface="Courier New"/>
                <a:ea typeface="Courier New"/>
                <a:cs typeface="Courier New"/>
                <a:sym typeface="Courier New"/>
              </a:rPr>
              <a:t>News Clip</a:t>
            </a:r>
            <a:endParaRPr sz="1200">
              <a:solidFill>
                <a:schemeClr val="dk1"/>
              </a:solidFill>
              <a:latin typeface="Courier New"/>
              <a:ea typeface="Courier New"/>
              <a:cs typeface="Courier New"/>
              <a:sym typeface="Courier New"/>
            </a:endParaRPr>
          </a:p>
          <a:p>
            <a:pPr indent="-304800" lvl="0" marL="457200" rtl="0" algn="l">
              <a:lnSpc>
                <a:spcPct val="200000"/>
              </a:lnSpc>
              <a:spcBef>
                <a:spcPts val="0"/>
              </a:spcBef>
              <a:spcAft>
                <a:spcPts val="0"/>
              </a:spcAft>
              <a:buClr>
                <a:schemeClr val="dk1"/>
              </a:buClr>
              <a:buSzPts val="1200"/>
              <a:buFont typeface="Courier New"/>
              <a:buChar char="●"/>
            </a:pPr>
            <a:r>
              <a:rPr lang="en" sz="1200">
                <a:solidFill>
                  <a:schemeClr val="dk1"/>
                </a:solidFill>
                <a:latin typeface="Courier New"/>
                <a:ea typeface="Courier New"/>
                <a:cs typeface="Courier New"/>
                <a:sym typeface="Courier New"/>
              </a:rPr>
              <a:t>Create a school survey via Google Classroom.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20ef4f405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20ef4f405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lnSpc>
                <a:spcPct val="200000"/>
              </a:lnSpc>
              <a:spcBef>
                <a:spcPts val="2400"/>
              </a:spcBef>
              <a:spcAft>
                <a:spcPts val="0"/>
              </a:spcAft>
              <a:buClr>
                <a:schemeClr val="dk1"/>
              </a:buClr>
              <a:buSzPts val="1100"/>
              <a:buFont typeface="Arial"/>
              <a:buNone/>
            </a:pPr>
            <a:r>
              <a:rPr b="1" lang="en" sz="1200">
                <a:solidFill>
                  <a:schemeClr val="dk1"/>
                </a:solidFill>
                <a:latin typeface="Courier New"/>
                <a:ea typeface="Courier New"/>
                <a:cs typeface="Courier New"/>
                <a:sym typeface="Courier New"/>
              </a:rPr>
              <a:t>Worksheet3:  Identifying the causes of the problem</a:t>
            </a:r>
            <a:endParaRPr b="1" sz="1200">
              <a:solidFill>
                <a:schemeClr val="dk1"/>
              </a:solidFill>
              <a:latin typeface="Courier New"/>
              <a:ea typeface="Courier New"/>
              <a:cs typeface="Courier New"/>
              <a:sym typeface="Courier New"/>
            </a:endParaRPr>
          </a:p>
          <a:p>
            <a:pPr indent="0" lvl="0" marL="0" rtl="0" algn="l">
              <a:lnSpc>
                <a:spcPct val="200000"/>
              </a:lnSpc>
              <a:spcBef>
                <a:spcPts val="1200"/>
              </a:spcBef>
              <a:spcAft>
                <a:spcPts val="0"/>
              </a:spcAft>
              <a:buClr>
                <a:schemeClr val="dk1"/>
              </a:buClr>
              <a:buSzPts val="1100"/>
              <a:buFont typeface="Arial"/>
              <a:buNone/>
            </a:pPr>
            <a:r>
              <a:rPr lang="en" sz="1200">
                <a:solidFill>
                  <a:schemeClr val="dk1"/>
                </a:solidFill>
                <a:latin typeface="Courier New"/>
                <a:ea typeface="Courier New"/>
                <a:cs typeface="Courier New"/>
                <a:sym typeface="Courier New"/>
              </a:rPr>
              <a:t>Briefly list several underlying factors that contribute to the problem that you have identified (support these factors with evidence:</a:t>
            </a:r>
            <a:endParaRPr sz="1200">
              <a:solidFill>
                <a:schemeClr val="dk1"/>
              </a:solidFill>
              <a:latin typeface="Courier New"/>
              <a:ea typeface="Courier New"/>
              <a:cs typeface="Courier New"/>
              <a:sym typeface="Courier New"/>
            </a:endParaRPr>
          </a:p>
          <a:p>
            <a:pPr indent="0" lvl="0" marL="0" rtl="0" algn="l">
              <a:lnSpc>
                <a:spcPct val="200000"/>
              </a:lnSpc>
              <a:spcBef>
                <a:spcPts val="1200"/>
              </a:spcBef>
              <a:spcAft>
                <a:spcPts val="0"/>
              </a:spcAft>
              <a:buNone/>
            </a:pPr>
            <a:r>
              <a:rPr b="1" lang="en" sz="1200">
                <a:solidFill>
                  <a:schemeClr val="dk1"/>
                </a:solidFill>
                <a:latin typeface="Courier New"/>
                <a:ea typeface="Courier New"/>
                <a:cs typeface="Courier New"/>
                <a:sym typeface="Courier New"/>
              </a:rPr>
              <a:t> Socioeconomic Digital Divide in our school</a:t>
            </a:r>
            <a:endParaRPr b="1" sz="1200">
              <a:solidFill>
                <a:schemeClr val="dk1"/>
              </a:solidFill>
              <a:latin typeface="Courier New"/>
              <a:ea typeface="Courier New"/>
              <a:cs typeface="Courier New"/>
              <a:sym typeface="Courier New"/>
            </a:endParaRPr>
          </a:p>
          <a:p>
            <a:pPr indent="0" lvl="0" marL="0" rtl="0" algn="l">
              <a:lnSpc>
                <a:spcPct val="200000"/>
              </a:lnSpc>
              <a:spcBef>
                <a:spcPts val="1200"/>
              </a:spcBef>
              <a:spcAft>
                <a:spcPts val="0"/>
              </a:spcAft>
              <a:buNone/>
            </a:pPr>
            <a:r>
              <a:rPr lang="en" sz="1200">
                <a:latin typeface="Courier New"/>
                <a:ea typeface="Courier New"/>
                <a:cs typeface="Courier New"/>
                <a:sym typeface="Courier New"/>
              </a:rPr>
              <a:t>1. </a:t>
            </a:r>
            <a:r>
              <a:rPr lang="en" sz="1200">
                <a:latin typeface="Courier New"/>
                <a:ea typeface="Courier New"/>
                <a:cs typeface="Courier New"/>
                <a:sym typeface="Courier New"/>
              </a:rPr>
              <a:t>Title 1 school</a:t>
            </a:r>
            <a:endParaRPr sz="1200">
              <a:latin typeface="Courier New"/>
              <a:ea typeface="Courier New"/>
              <a:cs typeface="Courier New"/>
              <a:sym typeface="Courier New"/>
            </a:endParaRPr>
          </a:p>
          <a:p>
            <a:pPr indent="0" lvl="0" marL="0" rtl="0" algn="l">
              <a:lnSpc>
                <a:spcPct val="200000"/>
              </a:lnSpc>
              <a:spcBef>
                <a:spcPts val="1200"/>
              </a:spcBef>
              <a:spcAft>
                <a:spcPts val="0"/>
              </a:spcAft>
              <a:buNone/>
            </a:pPr>
            <a:r>
              <a:rPr lang="en" sz="1200">
                <a:latin typeface="Courier New"/>
                <a:ea typeface="Courier New"/>
                <a:cs typeface="Courier New"/>
                <a:sym typeface="Courier New"/>
              </a:rPr>
              <a:t>2. Large population of students have a loaned device with cellular data.</a:t>
            </a:r>
            <a:endParaRPr sz="1200">
              <a:latin typeface="Courier New"/>
              <a:ea typeface="Courier New"/>
              <a:cs typeface="Courier New"/>
              <a:sym typeface="Courier New"/>
            </a:endParaRPr>
          </a:p>
          <a:p>
            <a:pPr indent="0" lvl="0" marL="0" rtl="0" algn="l">
              <a:lnSpc>
                <a:spcPct val="200000"/>
              </a:lnSpc>
              <a:spcBef>
                <a:spcPts val="1200"/>
              </a:spcBef>
              <a:spcAft>
                <a:spcPts val="0"/>
              </a:spcAft>
              <a:buNone/>
            </a:pPr>
            <a:r>
              <a:rPr lang="en" sz="1200">
                <a:latin typeface="Courier New"/>
                <a:ea typeface="Courier New"/>
                <a:cs typeface="Courier New"/>
                <a:sym typeface="Courier New"/>
              </a:rPr>
              <a:t>3. Large number of new admits who are English Language Learners that have migrated from Latin America countries.</a:t>
            </a:r>
            <a:endParaRPr sz="1200">
              <a:latin typeface="Courier New"/>
              <a:ea typeface="Courier New"/>
              <a:cs typeface="Courier New"/>
              <a:sym typeface="Courier New"/>
            </a:endParaRPr>
          </a:p>
          <a:p>
            <a:pPr indent="0" lvl="0" marL="0" rtl="0" algn="l">
              <a:lnSpc>
                <a:spcPct val="200000"/>
              </a:lnSpc>
              <a:spcBef>
                <a:spcPts val="1200"/>
              </a:spcBef>
              <a:spcAft>
                <a:spcPts val="0"/>
              </a:spcAft>
              <a:buNone/>
            </a:pPr>
            <a:r>
              <a:rPr lang="en" sz="1200">
                <a:latin typeface="Courier New"/>
                <a:ea typeface="Courier New"/>
                <a:cs typeface="Courier New"/>
                <a:sym typeface="Courier New"/>
              </a:rPr>
              <a:t> </a:t>
            </a:r>
            <a:endParaRPr sz="1200">
              <a:latin typeface="Courier New"/>
              <a:ea typeface="Courier New"/>
              <a:cs typeface="Courier New"/>
              <a:sym typeface="Courier New"/>
            </a:endParaRPr>
          </a:p>
          <a:p>
            <a:pPr indent="0" lvl="0" marL="0" rtl="0" algn="l">
              <a:lnSpc>
                <a:spcPct val="200000"/>
              </a:lnSpc>
              <a:spcBef>
                <a:spcPts val="1200"/>
              </a:spcBef>
              <a:spcAft>
                <a:spcPts val="1200"/>
              </a:spcAft>
              <a:buClr>
                <a:schemeClr val="dk1"/>
              </a:buClr>
              <a:buSzPts val="1100"/>
              <a:buFont typeface="Arial"/>
              <a:buNone/>
            </a:pPr>
            <a:r>
              <a:t/>
            </a:r>
            <a:endParaRPr b="1" sz="1200">
              <a:solidFill>
                <a:schemeClr val="dk1"/>
              </a:solidFill>
              <a:latin typeface="Courier New"/>
              <a:ea typeface="Courier New"/>
              <a:cs typeface="Courier New"/>
              <a:sym typeface="Courier New"/>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20ef4f405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20ef4f405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2400"/>
              </a:spcBef>
              <a:spcAft>
                <a:spcPts val="0"/>
              </a:spcAft>
              <a:buClr>
                <a:schemeClr val="dk1"/>
              </a:buClr>
              <a:buSzPts val="1100"/>
              <a:buFont typeface="Arial"/>
              <a:buNone/>
            </a:pPr>
            <a:r>
              <a:rPr b="1" lang="en" sz="1200">
                <a:solidFill>
                  <a:schemeClr val="dk1"/>
                </a:solidFill>
                <a:latin typeface="Courier New"/>
                <a:ea typeface="Courier New"/>
                <a:cs typeface="Courier New"/>
                <a:sym typeface="Courier New"/>
              </a:rPr>
              <a:t>Worksheet4:  Evaluating existing public policies</a:t>
            </a:r>
            <a:endParaRPr b="1" sz="1200">
              <a:solidFill>
                <a:schemeClr val="dk1"/>
              </a:solidFill>
              <a:latin typeface="Courier New"/>
              <a:ea typeface="Courier New"/>
              <a:cs typeface="Courier New"/>
              <a:sym typeface="Courier New"/>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Courier New"/>
                <a:ea typeface="Courier New"/>
                <a:cs typeface="Courier New"/>
                <a:sym typeface="Courier New"/>
              </a:rPr>
              <a:t> </a:t>
            </a:r>
            <a:r>
              <a:rPr b="1" lang="en" sz="1200">
                <a:solidFill>
                  <a:schemeClr val="dk1"/>
                </a:solidFill>
                <a:latin typeface="Courier New"/>
                <a:ea typeface="Courier New"/>
                <a:cs typeface="Courier New"/>
                <a:sym typeface="Courier New"/>
              </a:rPr>
              <a:t> Digital Divide in our school</a:t>
            </a:r>
            <a:endParaRPr sz="1200">
              <a:solidFill>
                <a:schemeClr val="dk1"/>
              </a:solidFill>
              <a:latin typeface="Courier New"/>
              <a:ea typeface="Courier New"/>
              <a:cs typeface="Courier New"/>
              <a:sym typeface="Courier New"/>
            </a:endParaRPr>
          </a:p>
          <a:p>
            <a:pPr indent="0" lvl="0" marL="228600" rtl="0" algn="l">
              <a:lnSpc>
                <a:spcPct val="115000"/>
              </a:lnSpc>
              <a:spcBef>
                <a:spcPts val="1200"/>
              </a:spcBef>
              <a:spcAft>
                <a:spcPts val="0"/>
              </a:spcAft>
              <a:buNone/>
            </a:pPr>
            <a:r>
              <a:rPr lang="en" sz="1200">
                <a:solidFill>
                  <a:schemeClr val="dk1"/>
                </a:solidFill>
                <a:latin typeface="Courier New"/>
                <a:ea typeface="Courier New"/>
                <a:cs typeface="Courier New"/>
                <a:sym typeface="Courier New"/>
              </a:rPr>
              <a:t>1.</a:t>
            </a:r>
            <a:r>
              <a:rPr lang="en" sz="700">
                <a:solidFill>
                  <a:schemeClr val="dk1"/>
                </a:solidFill>
                <a:latin typeface="Times New Roman"/>
                <a:ea typeface="Times New Roman"/>
                <a:cs typeface="Times New Roman"/>
                <a:sym typeface="Times New Roman"/>
              </a:rPr>
              <a:t> </a:t>
            </a:r>
            <a:r>
              <a:rPr lang="en" sz="1200">
                <a:solidFill>
                  <a:schemeClr val="dk1"/>
                </a:solidFill>
                <a:latin typeface="Courier New"/>
                <a:ea typeface="Courier New"/>
                <a:cs typeface="Courier New"/>
                <a:sym typeface="Courier New"/>
              </a:rPr>
              <a:t>State one of the major existing policies that attempts to deal with the social problem:</a:t>
            </a:r>
            <a:endParaRPr sz="1200">
              <a:solidFill>
                <a:schemeClr val="dk1"/>
              </a:solidFill>
              <a:latin typeface="Courier New"/>
              <a:ea typeface="Courier New"/>
              <a:cs typeface="Courier New"/>
              <a:sym typeface="Courier New"/>
            </a:endParaRPr>
          </a:p>
          <a:p>
            <a:pPr indent="0" lvl="0" marL="228600" rtl="0" algn="l">
              <a:lnSpc>
                <a:spcPct val="115000"/>
              </a:lnSpc>
              <a:spcBef>
                <a:spcPts val="1200"/>
              </a:spcBef>
              <a:spcAft>
                <a:spcPts val="0"/>
              </a:spcAft>
              <a:buNone/>
            </a:pPr>
            <a:r>
              <a:rPr lang="en" sz="1200">
                <a:solidFill>
                  <a:schemeClr val="dk1"/>
                </a:solidFill>
                <a:latin typeface="Courier New"/>
                <a:ea typeface="Courier New"/>
                <a:cs typeface="Courier New"/>
                <a:sym typeface="Courier New"/>
              </a:rPr>
              <a:t>The New York City Department of Education has provided devices with internet access to students that request them.</a:t>
            </a:r>
            <a:endParaRPr sz="1200">
              <a:solidFill>
                <a:schemeClr val="dk1"/>
              </a:solidFill>
              <a:latin typeface="Courier New"/>
              <a:ea typeface="Courier New"/>
              <a:cs typeface="Courier New"/>
              <a:sym typeface="Courier New"/>
            </a:endParaRPr>
          </a:p>
          <a:p>
            <a:pPr indent="0" lvl="0" marL="228600" rtl="0" algn="l">
              <a:lnSpc>
                <a:spcPct val="115000"/>
              </a:lnSpc>
              <a:spcBef>
                <a:spcPts val="1200"/>
              </a:spcBef>
              <a:spcAft>
                <a:spcPts val="0"/>
              </a:spcAft>
              <a:buNone/>
            </a:pPr>
            <a:r>
              <a:rPr lang="en" sz="1200">
                <a:solidFill>
                  <a:schemeClr val="dk1"/>
                </a:solidFill>
                <a:latin typeface="Courier New"/>
                <a:ea typeface="Courier New"/>
                <a:cs typeface="Courier New"/>
                <a:sym typeface="Courier New"/>
              </a:rPr>
              <a:t>2.</a:t>
            </a:r>
            <a:r>
              <a:rPr lang="en" sz="700">
                <a:solidFill>
                  <a:schemeClr val="dk1"/>
                </a:solidFill>
                <a:latin typeface="Times New Roman"/>
                <a:ea typeface="Times New Roman"/>
                <a:cs typeface="Times New Roman"/>
                <a:sym typeface="Times New Roman"/>
              </a:rPr>
              <a:t> </a:t>
            </a:r>
            <a:r>
              <a:rPr lang="en" sz="1200">
                <a:solidFill>
                  <a:schemeClr val="dk1"/>
                </a:solidFill>
                <a:latin typeface="Courier New"/>
                <a:ea typeface="Courier New"/>
                <a:cs typeface="Courier New"/>
                <a:sym typeface="Courier New"/>
              </a:rPr>
              <a:t>What are the advantages of this policy (consider effectiveness, costs, enforcement, public acceptance):</a:t>
            </a:r>
            <a:endParaRPr sz="1200">
              <a:solidFill>
                <a:schemeClr val="dk1"/>
              </a:solidFill>
              <a:latin typeface="Courier New"/>
              <a:ea typeface="Courier New"/>
              <a:cs typeface="Courier New"/>
              <a:sym typeface="Courier New"/>
            </a:endParaRPr>
          </a:p>
          <a:p>
            <a:pPr indent="0" lvl="0" marL="228600" rtl="0" algn="l">
              <a:lnSpc>
                <a:spcPct val="115000"/>
              </a:lnSpc>
              <a:spcBef>
                <a:spcPts val="1200"/>
              </a:spcBef>
              <a:spcAft>
                <a:spcPts val="0"/>
              </a:spcAft>
              <a:buNone/>
            </a:pPr>
            <a:r>
              <a:rPr lang="en" sz="1200">
                <a:solidFill>
                  <a:schemeClr val="dk1"/>
                </a:solidFill>
                <a:latin typeface="Courier New"/>
                <a:ea typeface="Courier New"/>
                <a:cs typeface="Courier New"/>
                <a:sym typeface="Courier New"/>
              </a:rPr>
              <a:t>Students have access to learning devices and internet access to complete assignments and attend remote learning environments.</a:t>
            </a:r>
            <a:endParaRPr sz="1200">
              <a:solidFill>
                <a:schemeClr val="dk1"/>
              </a:solidFill>
              <a:latin typeface="Courier New"/>
              <a:ea typeface="Courier New"/>
              <a:cs typeface="Courier New"/>
              <a:sym typeface="Courier New"/>
            </a:endParaRPr>
          </a:p>
          <a:p>
            <a:pPr indent="0" lvl="0" marL="228600" rtl="0" algn="l">
              <a:lnSpc>
                <a:spcPct val="115000"/>
              </a:lnSpc>
              <a:spcBef>
                <a:spcPts val="1200"/>
              </a:spcBef>
              <a:spcAft>
                <a:spcPts val="0"/>
              </a:spcAft>
              <a:buNone/>
            </a:pPr>
            <a:r>
              <a:rPr lang="en" sz="1200">
                <a:solidFill>
                  <a:schemeClr val="dk1"/>
                </a:solidFill>
                <a:latin typeface="Courier New"/>
                <a:ea typeface="Courier New"/>
                <a:cs typeface="Courier New"/>
                <a:sym typeface="Courier New"/>
              </a:rPr>
              <a:t>3.</a:t>
            </a:r>
            <a:r>
              <a:rPr lang="en" sz="700">
                <a:solidFill>
                  <a:schemeClr val="dk1"/>
                </a:solidFill>
                <a:latin typeface="Times New Roman"/>
                <a:ea typeface="Times New Roman"/>
                <a:cs typeface="Times New Roman"/>
                <a:sym typeface="Times New Roman"/>
              </a:rPr>
              <a:t> </a:t>
            </a:r>
            <a:r>
              <a:rPr lang="en" sz="1200">
                <a:solidFill>
                  <a:schemeClr val="dk1"/>
                </a:solidFill>
                <a:latin typeface="Courier New"/>
                <a:ea typeface="Courier New"/>
                <a:cs typeface="Courier New"/>
                <a:sym typeface="Courier New"/>
              </a:rPr>
              <a:t>What are the disadvantages of this policy?  Consider effectiveness, costs, enforcement, public acceptance):</a:t>
            </a:r>
            <a:endParaRPr sz="1200">
              <a:solidFill>
                <a:schemeClr val="dk1"/>
              </a:solidFill>
              <a:latin typeface="Courier New"/>
              <a:ea typeface="Courier New"/>
              <a:cs typeface="Courier New"/>
              <a:sym typeface="Courier New"/>
            </a:endParaRPr>
          </a:p>
          <a:p>
            <a:pPr indent="0" lvl="0" marL="228600" rtl="0" algn="l">
              <a:lnSpc>
                <a:spcPct val="115000"/>
              </a:lnSpc>
              <a:spcBef>
                <a:spcPts val="1200"/>
              </a:spcBef>
              <a:spcAft>
                <a:spcPts val="0"/>
              </a:spcAft>
              <a:buNone/>
            </a:pPr>
            <a:r>
              <a:rPr lang="en" sz="1200">
                <a:solidFill>
                  <a:schemeClr val="dk1"/>
                </a:solidFill>
                <a:latin typeface="Courier New"/>
                <a:ea typeface="Courier New"/>
                <a:cs typeface="Courier New"/>
                <a:sym typeface="Courier New"/>
              </a:rPr>
              <a:t>Some students and families need assistance in operating some of the devices.</a:t>
            </a:r>
            <a:endParaRPr sz="1200">
              <a:solidFill>
                <a:schemeClr val="dk1"/>
              </a:solidFill>
              <a:latin typeface="Courier New"/>
              <a:ea typeface="Courier New"/>
              <a:cs typeface="Courier New"/>
              <a:sym typeface="Courier New"/>
            </a:endParaRPr>
          </a:p>
          <a:p>
            <a:pPr indent="0" lvl="0" marL="228600" rtl="0" algn="l">
              <a:lnSpc>
                <a:spcPct val="115000"/>
              </a:lnSpc>
              <a:spcBef>
                <a:spcPts val="1200"/>
              </a:spcBef>
              <a:spcAft>
                <a:spcPts val="0"/>
              </a:spcAft>
              <a:buNone/>
            </a:pPr>
            <a:r>
              <a:rPr lang="en" sz="1200">
                <a:solidFill>
                  <a:schemeClr val="dk1"/>
                </a:solidFill>
                <a:latin typeface="Courier New"/>
                <a:ea typeface="Courier New"/>
                <a:cs typeface="Courier New"/>
                <a:sym typeface="Courier New"/>
              </a:rPr>
              <a:t>4.</a:t>
            </a:r>
            <a:r>
              <a:rPr lang="en" sz="700">
                <a:solidFill>
                  <a:schemeClr val="dk1"/>
                </a:solidFill>
                <a:latin typeface="Times New Roman"/>
                <a:ea typeface="Times New Roman"/>
                <a:cs typeface="Times New Roman"/>
                <a:sym typeface="Times New Roman"/>
              </a:rPr>
              <a:t> </a:t>
            </a:r>
            <a:r>
              <a:rPr lang="en" sz="1200">
                <a:solidFill>
                  <a:schemeClr val="dk1"/>
                </a:solidFill>
                <a:latin typeface="Courier New"/>
                <a:ea typeface="Courier New"/>
                <a:cs typeface="Courier New"/>
                <a:sym typeface="Courier New"/>
              </a:rPr>
              <a:t>Based on your evaluation of the advantages and disadvantages, should the current policy be totally replaced, strengthened, or improved?  What advantages, if any, from the current policy should be retained?  What disadvantages, if any, should be eliminated?</a:t>
            </a:r>
            <a:endParaRPr sz="1200">
              <a:solidFill>
                <a:schemeClr val="dk1"/>
              </a:solidFill>
              <a:latin typeface="Courier New"/>
              <a:ea typeface="Courier New"/>
              <a:cs typeface="Courier New"/>
              <a:sym typeface="Courier New"/>
            </a:endParaRPr>
          </a:p>
          <a:p>
            <a:pPr indent="0" lvl="0" marL="228600" rtl="0" algn="l">
              <a:lnSpc>
                <a:spcPct val="115000"/>
              </a:lnSpc>
              <a:spcBef>
                <a:spcPts val="1200"/>
              </a:spcBef>
              <a:spcAft>
                <a:spcPts val="0"/>
              </a:spcAft>
              <a:buNone/>
            </a:pPr>
            <a:r>
              <a:rPr lang="en" sz="1200">
                <a:solidFill>
                  <a:schemeClr val="dk1"/>
                </a:solidFill>
                <a:latin typeface="Courier New"/>
                <a:ea typeface="Courier New"/>
                <a:cs typeface="Courier New"/>
                <a:sym typeface="Courier New"/>
              </a:rPr>
              <a:t>The current policy can be strengthened or improved by providing families with live support and access to language translation services.</a:t>
            </a:r>
            <a:endParaRPr sz="1200">
              <a:solidFill>
                <a:schemeClr val="dk1"/>
              </a:solidFill>
              <a:latin typeface="Courier New"/>
              <a:ea typeface="Courier New"/>
              <a:cs typeface="Courier New"/>
              <a:sym typeface="Courier New"/>
            </a:endParaRPr>
          </a:p>
          <a:p>
            <a:pPr indent="0" lvl="0" marL="228600" rtl="0" algn="l">
              <a:lnSpc>
                <a:spcPct val="115000"/>
              </a:lnSpc>
              <a:spcBef>
                <a:spcPts val="1200"/>
              </a:spcBef>
              <a:spcAft>
                <a:spcPts val="0"/>
              </a:spcAft>
              <a:buNone/>
            </a:pPr>
            <a:r>
              <a:t/>
            </a:r>
            <a:endParaRPr sz="1200">
              <a:solidFill>
                <a:schemeClr val="dk1"/>
              </a:solidFill>
              <a:latin typeface="Courier New"/>
              <a:ea typeface="Courier New"/>
              <a:cs typeface="Courier New"/>
              <a:sym typeface="Courier New"/>
            </a:endParaRPr>
          </a:p>
          <a:p>
            <a:pPr indent="0" lvl="0" marL="228600" rtl="0" algn="l">
              <a:lnSpc>
                <a:spcPct val="115000"/>
              </a:lnSpc>
              <a:spcBef>
                <a:spcPts val="1200"/>
              </a:spcBef>
              <a:spcAft>
                <a:spcPts val="0"/>
              </a:spcAft>
              <a:buNone/>
            </a:pPr>
            <a:r>
              <a:t/>
            </a:r>
            <a:endParaRPr sz="1200">
              <a:solidFill>
                <a:schemeClr val="dk1"/>
              </a:solidFill>
              <a:latin typeface="Courier New"/>
              <a:ea typeface="Courier New"/>
              <a:cs typeface="Courier New"/>
              <a:sym typeface="Courier New"/>
            </a:endParaRPr>
          </a:p>
          <a:p>
            <a:pPr indent="0" lvl="0" marL="228600" rtl="0" algn="l">
              <a:lnSpc>
                <a:spcPct val="115000"/>
              </a:lnSpc>
              <a:spcBef>
                <a:spcPts val="1200"/>
              </a:spcBef>
              <a:spcAft>
                <a:spcPts val="1200"/>
              </a:spcAft>
              <a:buClr>
                <a:schemeClr val="dk1"/>
              </a:buClr>
              <a:buSzPts val="1100"/>
              <a:buFont typeface="Arial"/>
              <a:buNone/>
            </a:pPr>
            <a:r>
              <a:t/>
            </a:r>
            <a:endParaRPr sz="1200">
              <a:solidFill>
                <a:schemeClr val="dk1"/>
              </a:solidFill>
              <a:latin typeface="Courier New"/>
              <a:ea typeface="Courier New"/>
              <a:cs typeface="Courier New"/>
              <a:sym typeface="Courier New"/>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20ef4f405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20ef4f405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2400"/>
              </a:spcBef>
              <a:spcAft>
                <a:spcPts val="0"/>
              </a:spcAft>
              <a:buClr>
                <a:schemeClr val="dk1"/>
              </a:buClr>
              <a:buSzPts val="1100"/>
              <a:buFont typeface="Arial"/>
              <a:buNone/>
            </a:pPr>
            <a:r>
              <a:rPr b="1" lang="en" sz="1200">
                <a:solidFill>
                  <a:schemeClr val="dk1"/>
                </a:solidFill>
                <a:latin typeface="Courier New"/>
                <a:ea typeface="Courier New"/>
                <a:cs typeface="Courier New"/>
                <a:sym typeface="Courier New"/>
              </a:rPr>
              <a:t>Worksheet5:  Developing public policy solutions</a:t>
            </a:r>
            <a:endParaRPr b="1" sz="1200">
              <a:solidFill>
                <a:schemeClr val="dk1"/>
              </a:solidFill>
              <a:latin typeface="Courier New"/>
              <a:ea typeface="Courier New"/>
              <a:cs typeface="Courier New"/>
              <a:sym typeface="Courier New"/>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Courier New"/>
                <a:ea typeface="Courier New"/>
                <a:cs typeface="Courier New"/>
                <a:sym typeface="Courier New"/>
              </a:rPr>
              <a:t> </a:t>
            </a:r>
            <a:r>
              <a:rPr b="1" lang="en" sz="1200">
                <a:solidFill>
                  <a:schemeClr val="dk1"/>
                </a:solidFill>
                <a:latin typeface="Courier New"/>
                <a:ea typeface="Courier New"/>
                <a:cs typeface="Courier New"/>
                <a:sym typeface="Courier New"/>
              </a:rPr>
              <a:t> Digital Divide in our school</a:t>
            </a:r>
            <a:endParaRPr sz="1200">
              <a:solidFill>
                <a:schemeClr val="dk1"/>
              </a:solidFill>
              <a:latin typeface="Courier New"/>
              <a:ea typeface="Courier New"/>
              <a:cs typeface="Courier New"/>
              <a:sym typeface="Courier New"/>
            </a:endParaRPr>
          </a:p>
          <a:p>
            <a:pPr indent="0" lvl="0" marL="0" rtl="0" algn="l">
              <a:lnSpc>
                <a:spcPct val="115000"/>
              </a:lnSpc>
              <a:spcBef>
                <a:spcPts val="1200"/>
              </a:spcBef>
              <a:spcAft>
                <a:spcPts val="0"/>
              </a:spcAft>
              <a:buNone/>
            </a:pPr>
            <a:r>
              <a:rPr lang="en" sz="1200">
                <a:solidFill>
                  <a:schemeClr val="dk1"/>
                </a:solidFill>
                <a:latin typeface="Courier New"/>
                <a:ea typeface="Courier New"/>
                <a:cs typeface="Courier New"/>
                <a:sym typeface="Courier New"/>
              </a:rPr>
              <a:t>1.  Propose at least three new/original public policy alternatives.  Be sure that all of your public policy alternatives are at the same geopolitical level as your social problem.  Each alternative must specify the actual government or agency that will carry out the proposed action.</a:t>
            </a:r>
            <a:endParaRPr sz="1200">
              <a:solidFill>
                <a:schemeClr val="dk1"/>
              </a:solidFill>
              <a:latin typeface="Courier New"/>
              <a:ea typeface="Courier New"/>
              <a:cs typeface="Courier New"/>
              <a:sym typeface="Courier New"/>
            </a:endParaRPr>
          </a:p>
          <a:p>
            <a:pPr indent="0" lvl="0" marL="0" rtl="0" algn="l">
              <a:lnSpc>
                <a:spcPct val="115000"/>
              </a:lnSpc>
              <a:spcBef>
                <a:spcPts val="1200"/>
              </a:spcBef>
              <a:spcAft>
                <a:spcPts val="0"/>
              </a:spcAft>
              <a:buNone/>
            </a:pPr>
            <a:r>
              <a:t/>
            </a:r>
            <a:endParaRPr sz="1200">
              <a:solidFill>
                <a:schemeClr val="dk1"/>
              </a:solidFill>
              <a:latin typeface="Courier New"/>
              <a:ea typeface="Courier New"/>
              <a:cs typeface="Courier New"/>
              <a:sym typeface="Courier New"/>
            </a:endParaRPr>
          </a:p>
          <a:p>
            <a:pPr indent="0" lvl="0" marL="0" rtl="0" algn="l">
              <a:lnSpc>
                <a:spcPct val="115000"/>
              </a:lnSpc>
              <a:spcBef>
                <a:spcPts val="1200"/>
              </a:spcBef>
              <a:spcAft>
                <a:spcPts val="1200"/>
              </a:spcAft>
              <a:buClr>
                <a:schemeClr val="dk1"/>
              </a:buClr>
              <a:buSzPts val="1100"/>
              <a:buFont typeface="Arial"/>
              <a:buNone/>
            </a:pPr>
            <a:r>
              <a:t/>
            </a:r>
            <a:endParaRPr sz="1200">
              <a:solidFill>
                <a:schemeClr val="dk1"/>
              </a:solidFill>
              <a:latin typeface="Courier New"/>
              <a:ea typeface="Courier New"/>
              <a:cs typeface="Courier New"/>
              <a:sym typeface="Courier New"/>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20ef4f405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20ef4f405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1"/>
              </a:buClr>
              <a:buSzPts val="1100"/>
              <a:buFont typeface="Arial"/>
              <a:buNone/>
            </a:pPr>
            <a:r>
              <a:rPr b="1" lang="en" sz="1200">
                <a:solidFill>
                  <a:schemeClr val="dk1"/>
                </a:solidFill>
                <a:latin typeface="Courier New"/>
                <a:ea typeface="Courier New"/>
                <a:cs typeface="Courier New"/>
                <a:sym typeface="Courier New"/>
              </a:rPr>
              <a:t>Worksheet6:  Selecting the best public policy solution</a:t>
            </a:r>
            <a:endParaRPr b="1" sz="1200">
              <a:solidFill>
                <a:schemeClr val="dk1"/>
              </a:solidFill>
              <a:latin typeface="Courier New"/>
              <a:ea typeface="Courier New"/>
              <a:cs typeface="Courier New"/>
              <a:sym typeface="Courier New"/>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Courier New"/>
                <a:ea typeface="Courier New"/>
                <a:cs typeface="Courier New"/>
                <a:sym typeface="Courier New"/>
              </a:rPr>
              <a:t> </a:t>
            </a:r>
            <a:endParaRPr sz="1200">
              <a:solidFill>
                <a:schemeClr val="dk1"/>
              </a:solidFill>
              <a:latin typeface="Courier New"/>
              <a:ea typeface="Courier New"/>
              <a:cs typeface="Courier New"/>
              <a:sym typeface="Courier New"/>
            </a:endParaRPr>
          </a:p>
          <a:p>
            <a:pPr indent="0" lvl="0" marL="0" rtl="0" algn="l">
              <a:lnSpc>
                <a:spcPct val="115000"/>
              </a:lnSpc>
              <a:spcBef>
                <a:spcPts val="1200"/>
              </a:spcBef>
              <a:spcAft>
                <a:spcPts val="0"/>
              </a:spcAft>
              <a:buNone/>
            </a:pPr>
            <a:r>
              <a:rPr lang="en" sz="1200">
                <a:solidFill>
                  <a:schemeClr val="dk1"/>
                </a:solidFill>
                <a:latin typeface="Courier New"/>
                <a:ea typeface="Courier New"/>
                <a:cs typeface="Courier New"/>
                <a:sym typeface="Courier New"/>
              </a:rPr>
              <a:t>1.  List the three public policy alternatives from Worksheet 5.  Create a short word or abbreviation to summarize each policy and write it at the end of each policy.</a:t>
            </a:r>
            <a:endParaRPr sz="1200">
              <a:solidFill>
                <a:schemeClr val="dk1"/>
              </a:solidFill>
              <a:latin typeface="Courier New"/>
              <a:ea typeface="Courier New"/>
              <a:cs typeface="Courier New"/>
              <a:sym typeface="Courier New"/>
            </a:endParaRPr>
          </a:p>
          <a:p>
            <a:pPr indent="-304800" lvl="0" marL="457200" rtl="0" algn="l">
              <a:lnSpc>
                <a:spcPct val="115000"/>
              </a:lnSpc>
              <a:spcBef>
                <a:spcPts val="1200"/>
              </a:spcBef>
              <a:spcAft>
                <a:spcPts val="0"/>
              </a:spcAft>
              <a:buClr>
                <a:schemeClr val="dk1"/>
              </a:buClr>
              <a:buSzPts val="1200"/>
              <a:buFont typeface="Courier New"/>
              <a:buAutoNum type="alphaUcPeriod"/>
            </a:pPr>
            <a:r>
              <a:rPr lang="en" sz="1200">
                <a:solidFill>
                  <a:schemeClr val="dk1"/>
                </a:solidFill>
                <a:latin typeface="Courier New"/>
                <a:ea typeface="Courier New"/>
                <a:cs typeface="Courier New"/>
                <a:sym typeface="Courier New"/>
              </a:rPr>
              <a:t>Free cable WIFI</a:t>
            </a:r>
            <a:endParaRPr sz="1200">
              <a:solidFill>
                <a:schemeClr val="dk1"/>
              </a:solidFill>
              <a:latin typeface="Courier New"/>
              <a:ea typeface="Courier New"/>
              <a:cs typeface="Courier New"/>
              <a:sym typeface="Courier New"/>
            </a:endParaRPr>
          </a:p>
          <a:p>
            <a:pPr indent="-304800" lvl="0" marL="457200" rtl="0" algn="l">
              <a:lnSpc>
                <a:spcPct val="115000"/>
              </a:lnSpc>
              <a:spcBef>
                <a:spcPts val="0"/>
              </a:spcBef>
              <a:spcAft>
                <a:spcPts val="0"/>
              </a:spcAft>
              <a:buClr>
                <a:schemeClr val="dk1"/>
              </a:buClr>
              <a:buSzPts val="1200"/>
              <a:buFont typeface="Courier New"/>
              <a:buAutoNum type="alphaUcPeriod"/>
            </a:pPr>
            <a:r>
              <a:rPr lang="en" sz="1200">
                <a:solidFill>
                  <a:schemeClr val="dk1"/>
                </a:solidFill>
                <a:latin typeface="Courier New"/>
                <a:ea typeface="Courier New"/>
                <a:cs typeface="Courier New"/>
                <a:sym typeface="Courier New"/>
              </a:rPr>
              <a:t>Reduced WIFI Cost</a:t>
            </a:r>
            <a:endParaRPr sz="1200">
              <a:solidFill>
                <a:schemeClr val="dk1"/>
              </a:solidFill>
              <a:latin typeface="Courier New"/>
              <a:ea typeface="Courier New"/>
              <a:cs typeface="Courier New"/>
              <a:sym typeface="Courier New"/>
            </a:endParaRPr>
          </a:p>
          <a:p>
            <a:pPr indent="-304800" lvl="0" marL="457200" rtl="0" algn="l">
              <a:lnSpc>
                <a:spcPct val="115000"/>
              </a:lnSpc>
              <a:spcBef>
                <a:spcPts val="0"/>
              </a:spcBef>
              <a:spcAft>
                <a:spcPts val="0"/>
              </a:spcAft>
              <a:buClr>
                <a:schemeClr val="dk1"/>
              </a:buClr>
              <a:buSzPts val="1200"/>
              <a:buFont typeface="Courier New"/>
              <a:buAutoNum type="alphaUcPeriod"/>
            </a:pPr>
            <a:r>
              <a:rPr lang="en" sz="1200">
                <a:solidFill>
                  <a:schemeClr val="dk1"/>
                </a:solidFill>
                <a:latin typeface="Courier New"/>
                <a:ea typeface="Courier New"/>
                <a:cs typeface="Courier New"/>
                <a:sym typeface="Courier New"/>
              </a:rPr>
              <a:t>Government WIFI</a:t>
            </a:r>
            <a:endParaRPr sz="1200">
              <a:solidFill>
                <a:schemeClr val="dk1"/>
              </a:solidFill>
              <a:latin typeface="Courier New"/>
              <a:ea typeface="Courier New"/>
              <a:cs typeface="Courier New"/>
              <a:sym typeface="Courier New"/>
            </a:endParaRPr>
          </a:p>
          <a:p>
            <a:pPr indent="0" lvl="0" marL="0" rtl="0" algn="l">
              <a:spcBef>
                <a:spcPts val="1200"/>
              </a:spcBef>
              <a:spcAft>
                <a:spcPts val="0"/>
              </a:spcAft>
              <a:buNone/>
            </a:pPr>
            <a:r>
              <a:t/>
            </a:r>
            <a:endParaRPr/>
          </a:p>
          <a:p>
            <a:pPr indent="0" lvl="0" marL="0" rtl="0" algn="l">
              <a:lnSpc>
                <a:spcPct val="115000"/>
              </a:lnSpc>
              <a:spcBef>
                <a:spcPts val="1200"/>
              </a:spcBef>
              <a:spcAft>
                <a:spcPts val="0"/>
              </a:spcAft>
              <a:buNone/>
            </a:pPr>
            <a:r>
              <a:rPr lang="en" sz="1200">
                <a:solidFill>
                  <a:schemeClr val="dk1"/>
                </a:solidFill>
                <a:latin typeface="Courier New"/>
                <a:ea typeface="Courier New"/>
                <a:cs typeface="Courier New"/>
                <a:sym typeface="Courier New"/>
              </a:rPr>
              <a:t>2.   Use the format in the example to complete the matrix below: See Slide#8</a:t>
            </a:r>
            <a:endParaRPr sz="1200">
              <a:solidFill>
                <a:schemeClr val="dk1"/>
              </a:solidFill>
              <a:latin typeface="Courier New"/>
              <a:ea typeface="Courier New"/>
              <a:cs typeface="Courier New"/>
              <a:sym typeface="Courier New"/>
            </a:endParaRPr>
          </a:p>
          <a:p>
            <a:pPr indent="0" lvl="0" marL="0" rtl="0" algn="l">
              <a:lnSpc>
                <a:spcPct val="115000"/>
              </a:lnSpc>
              <a:spcBef>
                <a:spcPts val="1200"/>
              </a:spcBef>
              <a:spcAft>
                <a:spcPts val="0"/>
              </a:spcAft>
              <a:buNone/>
            </a:pPr>
            <a:r>
              <a:t/>
            </a:r>
            <a:endParaRPr sz="1200">
              <a:solidFill>
                <a:schemeClr val="dk1"/>
              </a:solidFill>
              <a:latin typeface="Courier New"/>
              <a:ea typeface="Courier New"/>
              <a:cs typeface="Courier New"/>
              <a:sym typeface="Courier New"/>
            </a:endParaRPr>
          </a:p>
          <a:p>
            <a:pPr indent="0" lvl="0" marL="0" rtl="0" algn="l">
              <a:lnSpc>
                <a:spcPct val="150000"/>
              </a:lnSpc>
              <a:spcBef>
                <a:spcPts val="1200"/>
              </a:spcBef>
              <a:spcAft>
                <a:spcPts val="0"/>
              </a:spcAft>
              <a:buNone/>
            </a:pPr>
            <a:r>
              <a:rPr lang="en" sz="1200">
                <a:latin typeface="Courier New"/>
                <a:ea typeface="Courier New"/>
                <a:cs typeface="Courier New"/>
                <a:sym typeface="Courier New"/>
              </a:rPr>
              <a:t>3.   Discuss the reasons for your decisions in the matrix.</a:t>
            </a:r>
            <a:endParaRPr sz="1200">
              <a:latin typeface="Courier New"/>
              <a:ea typeface="Courier New"/>
              <a:cs typeface="Courier New"/>
              <a:sym typeface="Courier New"/>
            </a:endParaRPr>
          </a:p>
          <a:p>
            <a:pPr indent="0" lvl="0" marL="0" rtl="0" algn="l">
              <a:lnSpc>
                <a:spcPct val="150000"/>
              </a:lnSpc>
              <a:spcBef>
                <a:spcPts val="1200"/>
              </a:spcBef>
              <a:spcAft>
                <a:spcPts val="0"/>
              </a:spcAft>
              <a:buNone/>
            </a:pPr>
            <a:r>
              <a:t/>
            </a:r>
            <a:endParaRPr sz="1200">
              <a:latin typeface="Courier New"/>
              <a:ea typeface="Courier New"/>
              <a:cs typeface="Courier New"/>
              <a:sym typeface="Courier New"/>
            </a:endParaRPr>
          </a:p>
          <a:p>
            <a:pPr indent="0" lvl="0" marL="0" rtl="0" algn="l">
              <a:lnSpc>
                <a:spcPct val="150000"/>
              </a:lnSpc>
              <a:spcBef>
                <a:spcPts val="1200"/>
              </a:spcBef>
              <a:spcAft>
                <a:spcPts val="1200"/>
              </a:spcAft>
              <a:buClr>
                <a:schemeClr val="dk1"/>
              </a:buClr>
              <a:buSzPts val="1100"/>
              <a:buFont typeface="Arial"/>
              <a:buNone/>
            </a:pPr>
            <a:r>
              <a:rPr lang="en" sz="1200">
                <a:solidFill>
                  <a:schemeClr val="dk1"/>
                </a:solidFill>
                <a:latin typeface="Courier New"/>
                <a:ea typeface="Courier New"/>
                <a:cs typeface="Courier New"/>
                <a:sym typeface="Courier New"/>
              </a:rPr>
              <a:t>4.</a:t>
            </a:r>
            <a:r>
              <a:rPr lang="en" sz="700">
                <a:solidFill>
                  <a:schemeClr val="dk1"/>
                </a:solidFill>
                <a:latin typeface="Times New Roman"/>
                <a:ea typeface="Times New Roman"/>
                <a:cs typeface="Times New Roman"/>
                <a:sym typeface="Times New Roman"/>
              </a:rPr>
              <a:t>      </a:t>
            </a:r>
            <a:r>
              <a:rPr lang="en" sz="1200">
                <a:solidFill>
                  <a:schemeClr val="dk1"/>
                </a:solidFill>
                <a:latin typeface="Courier New"/>
                <a:ea typeface="Courier New"/>
                <a:cs typeface="Courier New"/>
                <a:sym typeface="Courier New"/>
              </a:rPr>
              <a:t>Discuss why your group prefers one alternative over the other two.</a:t>
            </a:r>
            <a:endParaRPr sz="1200">
              <a:latin typeface="Courier New"/>
              <a:ea typeface="Courier New"/>
              <a:cs typeface="Courier New"/>
              <a:sym typeface="Courier New"/>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flippedtips.com/plegal/tips/select.html" TargetMode="External"/><Relationship Id="rId4" Type="http://schemas.openxmlformats.org/officeDocument/2006/relationships/hyperlink" Target="https://flippedtips.com/plegal/tips/gather.html" TargetMode="External"/><Relationship Id="rId5" Type="http://schemas.openxmlformats.org/officeDocument/2006/relationships/hyperlink" Target="https://flippedtips.com/plegal/tips/identify.html" TargetMode="External"/><Relationship Id="rId6" Type="http://schemas.openxmlformats.org/officeDocument/2006/relationships/hyperlink" Target="https://flippedtips.com/plegal/tips/existing.html" TargetMode="External"/><Relationship Id="rId7" Type="http://schemas.openxmlformats.org/officeDocument/2006/relationships/hyperlink" Target="https://flippedtips.com/plegal/tips/solutions.html" TargetMode="External"/><Relationship Id="rId8" Type="http://schemas.openxmlformats.org/officeDocument/2006/relationships/hyperlink" Target="https://flippedtips.com/plegal/tips/bestsol.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z3pHIgQY_vw" TargetMode="External"/><Relationship Id="rId4" Type="http://schemas.openxmlformats.org/officeDocument/2006/relationships/image" Target="../media/image1.jpg"/><Relationship Id="rId5" Type="http://schemas.openxmlformats.org/officeDocument/2006/relationships/hyperlink" Target="https://docs.google.com/forms/d/e/1FAIpQLSeRcW78KweWpQbOxTmil507mpvbBqjSVHWffOpl1IK2f8Fk8g/viewform?usp=sf_link" TargetMode="External"/><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schools.nyc.gov/learning/digital-learning/ipads-and-laptops/your-doe-loaned-ipad-or-laptop"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lin ang="5400012" scaled="0"/>
        </a:gradFill>
      </p:bgPr>
    </p:bg>
    <p:spTree>
      <p:nvGrpSpPr>
        <p:cNvPr id="61" name="Shape 61"/>
        <p:cNvGrpSpPr/>
        <p:nvPr/>
      </p:nvGrpSpPr>
      <p:grpSpPr>
        <a:xfrm>
          <a:off x="0" y="0"/>
          <a:ext cx="0" cy="0"/>
          <a:chOff x="0" y="0"/>
          <a:chExt cx="0" cy="0"/>
        </a:xfrm>
      </p:grpSpPr>
      <p:sp>
        <p:nvSpPr>
          <p:cNvPr id="62" name="Google Shape;62;p13"/>
          <p:cNvSpPr txBox="1"/>
          <p:nvPr>
            <p:ph type="ctrTitle"/>
          </p:nvPr>
        </p:nvSpPr>
        <p:spPr>
          <a:xfrm>
            <a:off x="52600" y="330425"/>
            <a:ext cx="2995500" cy="1529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8000"/>
              <a:t>Digital</a:t>
            </a:r>
            <a:r>
              <a:rPr b="1" lang="en" sz="6950"/>
              <a:t> </a:t>
            </a:r>
            <a:endParaRPr b="1" sz="6950"/>
          </a:p>
        </p:txBody>
      </p:sp>
      <p:sp>
        <p:nvSpPr>
          <p:cNvPr id="63" name="Google Shape;63;p13"/>
          <p:cNvSpPr txBox="1"/>
          <p:nvPr>
            <p:ph idx="1" type="subTitle"/>
          </p:nvPr>
        </p:nvSpPr>
        <p:spPr>
          <a:xfrm>
            <a:off x="430800" y="3633575"/>
            <a:ext cx="8282400" cy="126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2400">
                <a:latin typeface="Comic Sans MS"/>
                <a:ea typeface="Comic Sans MS"/>
                <a:cs typeface="Comic Sans MS"/>
                <a:sym typeface="Comic Sans MS"/>
              </a:rPr>
              <a:t>Elmer Ventura ~ Grade 4 ~ PS92Q (30Q092)</a:t>
            </a:r>
            <a:endParaRPr b="1" sz="2400">
              <a:latin typeface="Comic Sans MS"/>
              <a:ea typeface="Comic Sans MS"/>
              <a:cs typeface="Comic Sans MS"/>
              <a:sym typeface="Comic Sans MS"/>
            </a:endParaRPr>
          </a:p>
        </p:txBody>
      </p:sp>
      <p:sp>
        <p:nvSpPr>
          <p:cNvPr id="64" name="Google Shape;64;p13"/>
          <p:cNvSpPr txBox="1"/>
          <p:nvPr>
            <p:ph type="ctrTitle"/>
          </p:nvPr>
        </p:nvSpPr>
        <p:spPr>
          <a:xfrm>
            <a:off x="6443375" y="1275150"/>
            <a:ext cx="2830800" cy="159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8000"/>
              <a:t>Divide</a:t>
            </a:r>
            <a:endParaRPr b="1" sz="8000"/>
          </a:p>
        </p:txBody>
      </p:sp>
      <p:pic>
        <p:nvPicPr>
          <p:cNvPr id="65" name="Google Shape;65;p13"/>
          <p:cNvPicPr preferRelativeResize="0"/>
          <p:nvPr/>
        </p:nvPicPr>
        <p:blipFill>
          <a:blip r:embed="rId3">
            <a:alphaModFix/>
          </a:blip>
          <a:stretch>
            <a:fillRect/>
          </a:stretch>
        </p:blipFill>
        <p:spPr>
          <a:xfrm>
            <a:off x="3098525" y="152200"/>
            <a:ext cx="3294424" cy="2197794"/>
          </a:xfrm>
          <a:prstGeom prst="rect">
            <a:avLst/>
          </a:prstGeom>
          <a:noFill/>
          <a:ln cap="flat" cmpd="sng" w="9525">
            <a:solidFill>
              <a:srgbClr val="000000"/>
            </a:solidFill>
            <a:prstDash val="solid"/>
            <a:round/>
            <a:headEnd len="sm" w="sm" type="none"/>
            <a:tailEnd len="sm" w="sm" type="none"/>
          </a:ln>
        </p:spPr>
      </p:pic>
      <p:pic>
        <p:nvPicPr>
          <p:cNvPr id="66" name="Google Shape;66;p13"/>
          <p:cNvPicPr preferRelativeResize="0"/>
          <p:nvPr/>
        </p:nvPicPr>
        <p:blipFill>
          <a:blip r:embed="rId4">
            <a:alphaModFix/>
          </a:blip>
          <a:stretch>
            <a:fillRect/>
          </a:stretch>
        </p:blipFill>
        <p:spPr>
          <a:xfrm>
            <a:off x="3098525" y="1888976"/>
            <a:ext cx="3294424" cy="1884924"/>
          </a:xfrm>
          <a:prstGeom prst="rect">
            <a:avLst/>
          </a:prstGeom>
          <a:noFill/>
          <a:ln cap="flat" cmpd="sng" w="9525">
            <a:solidFill>
              <a:srgbClr val="000000"/>
            </a:solidFill>
            <a:prstDash val="solid"/>
            <a:bevel/>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lin ang="5400012" scaled="0"/>
        </a:gradFill>
      </p:bgPr>
    </p:bg>
    <p:spTree>
      <p:nvGrpSpPr>
        <p:cNvPr id="70" name="Shape 70"/>
        <p:cNvGrpSpPr/>
        <p:nvPr/>
      </p:nvGrpSpPr>
      <p:grpSpPr>
        <a:xfrm>
          <a:off x="0" y="0"/>
          <a:ext cx="0" cy="0"/>
          <a:chOff x="0" y="0"/>
          <a:chExt cx="0" cy="0"/>
        </a:xfrm>
      </p:grpSpPr>
      <p:sp>
        <p:nvSpPr>
          <p:cNvPr id="71" name="Google Shape;71;p14"/>
          <p:cNvSpPr txBox="1"/>
          <p:nvPr>
            <p:ph type="title"/>
          </p:nvPr>
        </p:nvSpPr>
        <p:spPr>
          <a:xfrm>
            <a:off x="311700" y="372500"/>
            <a:ext cx="8520600" cy="733500"/>
          </a:xfrm>
          <a:prstGeom prst="rect">
            <a:avLst/>
          </a:prstGeom>
          <a:solidFill>
            <a:schemeClr val="dk1"/>
          </a:solidFill>
          <a:ln cap="rnd"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lt1"/>
                </a:solidFill>
                <a:highlight>
                  <a:schemeClr val="dk1"/>
                </a:highlight>
              </a:rPr>
              <a:t>Overview of the 6 steps Public Policy Analyst (PPA):</a:t>
            </a:r>
            <a:endParaRPr>
              <a:solidFill>
                <a:schemeClr val="lt1"/>
              </a:solidFill>
              <a:highlight>
                <a:schemeClr val="dk1"/>
              </a:highlight>
            </a:endParaRPr>
          </a:p>
        </p:txBody>
      </p:sp>
      <p:sp>
        <p:nvSpPr>
          <p:cNvPr id="72" name="Google Shape;72;p14"/>
          <p:cNvSpPr txBox="1"/>
          <p:nvPr>
            <p:ph idx="1" type="body"/>
          </p:nvPr>
        </p:nvSpPr>
        <p:spPr>
          <a:xfrm>
            <a:off x="311700" y="1468825"/>
            <a:ext cx="8520600" cy="30999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lnSpcReduction="10000"/>
          </a:bodyPr>
          <a:lstStyle/>
          <a:p>
            <a:pPr indent="0" lvl="0" marL="457200" rtl="0" algn="l">
              <a:spcBef>
                <a:spcPts val="0"/>
              </a:spcBef>
              <a:spcAft>
                <a:spcPts val="0"/>
              </a:spcAft>
              <a:buNone/>
            </a:pPr>
            <a:r>
              <a:rPr lang="en" sz="2600">
                <a:solidFill>
                  <a:srgbClr val="365F91"/>
                </a:solidFill>
                <a:highlight>
                  <a:srgbClr val="FFFFFF"/>
                </a:highlight>
                <a:latin typeface="Calibri"/>
                <a:ea typeface="Calibri"/>
                <a:cs typeface="Calibri"/>
                <a:sym typeface="Calibri"/>
              </a:rPr>
              <a:t>1.</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latin typeface="Calibri"/>
                <a:ea typeface="Calibri"/>
                <a:cs typeface="Calibri"/>
                <a:sym typeface="Calibri"/>
                <a:hlinkClick r:id="rId3">
                  <a:extLst>
                    <a:ext uri="{A12FA001-AC4F-418D-AE19-62706E023703}">
                      <ahyp:hlinkClr val="tx"/>
                    </a:ext>
                  </a:extLst>
                </a:hlinkClick>
              </a:rPr>
              <a:t>Define the Problem</a:t>
            </a:r>
            <a:endParaRPr sz="2600" u="sng">
              <a:solidFill>
                <a:srgbClr val="0000FF"/>
              </a:solidFill>
              <a:highlight>
                <a:srgbClr val="FFFFFF"/>
              </a:highlight>
              <a:latin typeface="Calibri"/>
              <a:ea typeface="Calibri"/>
              <a:cs typeface="Calibri"/>
              <a:sym typeface="Calibri"/>
            </a:endParaRPr>
          </a:p>
          <a:p>
            <a:pPr indent="0" lvl="0" marL="457200" rtl="0" algn="l">
              <a:spcBef>
                <a:spcPts val="0"/>
              </a:spcBef>
              <a:spcAft>
                <a:spcPts val="0"/>
              </a:spcAft>
              <a:buNone/>
            </a:pPr>
            <a:r>
              <a:rPr lang="en" sz="2600">
                <a:solidFill>
                  <a:srgbClr val="365F91"/>
                </a:solidFill>
                <a:highlight>
                  <a:srgbClr val="FFFFFF"/>
                </a:highlight>
                <a:latin typeface="Calibri"/>
                <a:ea typeface="Calibri"/>
                <a:cs typeface="Calibri"/>
                <a:sym typeface="Calibri"/>
              </a:rPr>
              <a:t>2.</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latin typeface="Calibri"/>
                <a:ea typeface="Calibri"/>
                <a:cs typeface="Calibri"/>
                <a:sym typeface="Calibri"/>
                <a:hlinkClick r:id="rId4">
                  <a:extLst>
                    <a:ext uri="{A12FA001-AC4F-418D-AE19-62706E023703}">
                      <ahyp:hlinkClr val="tx"/>
                    </a:ext>
                  </a:extLst>
                </a:hlinkClick>
              </a:rPr>
              <a:t>Gather the Evidence</a:t>
            </a:r>
            <a:endParaRPr sz="2600" u="sng">
              <a:solidFill>
                <a:srgbClr val="0000FF"/>
              </a:solidFill>
              <a:highlight>
                <a:srgbClr val="FFFFFF"/>
              </a:highlight>
              <a:latin typeface="Calibri"/>
              <a:ea typeface="Calibri"/>
              <a:cs typeface="Calibri"/>
              <a:sym typeface="Calibri"/>
            </a:endParaRPr>
          </a:p>
          <a:p>
            <a:pPr indent="0" lvl="0" marL="457200" rtl="0" algn="l">
              <a:spcBef>
                <a:spcPts val="0"/>
              </a:spcBef>
              <a:spcAft>
                <a:spcPts val="0"/>
              </a:spcAft>
              <a:buNone/>
            </a:pPr>
            <a:r>
              <a:rPr lang="en" sz="2600">
                <a:solidFill>
                  <a:srgbClr val="365F91"/>
                </a:solidFill>
                <a:highlight>
                  <a:srgbClr val="FFFFFF"/>
                </a:highlight>
                <a:latin typeface="Calibri"/>
                <a:ea typeface="Calibri"/>
                <a:cs typeface="Calibri"/>
                <a:sym typeface="Calibri"/>
              </a:rPr>
              <a:t>3.</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latin typeface="Calibri"/>
                <a:ea typeface="Calibri"/>
                <a:cs typeface="Calibri"/>
                <a:sym typeface="Calibri"/>
                <a:hlinkClick r:id="rId5">
                  <a:extLst>
                    <a:ext uri="{A12FA001-AC4F-418D-AE19-62706E023703}">
                      <ahyp:hlinkClr val="tx"/>
                    </a:ext>
                  </a:extLst>
                </a:hlinkClick>
              </a:rPr>
              <a:t>Identify the Causes</a:t>
            </a:r>
            <a:endParaRPr sz="2600" u="sng">
              <a:solidFill>
                <a:srgbClr val="0000FF"/>
              </a:solidFill>
              <a:highlight>
                <a:srgbClr val="FFFFFF"/>
              </a:highlight>
              <a:latin typeface="Calibri"/>
              <a:ea typeface="Calibri"/>
              <a:cs typeface="Calibri"/>
              <a:sym typeface="Calibri"/>
            </a:endParaRPr>
          </a:p>
          <a:p>
            <a:pPr indent="0" lvl="0" marL="457200" rtl="0" algn="l">
              <a:spcBef>
                <a:spcPts val="0"/>
              </a:spcBef>
              <a:spcAft>
                <a:spcPts val="0"/>
              </a:spcAft>
              <a:buNone/>
            </a:pPr>
            <a:r>
              <a:rPr lang="en" sz="2600">
                <a:solidFill>
                  <a:srgbClr val="365F91"/>
                </a:solidFill>
                <a:highlight>
                  <a:srgbClr val="FFFFFF"/>
                </a:highlight>
                <a:latin typeface="Calibri"/>
                <a:ea typeface="Calibri"/>
                <a:cs typeface="Calibri"/>
                <a:sym typeface="Calibri"/>
              </a:rPr>
              <a:t>4.</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latin typeface="Calibri"/>
                <a:ea typeface="Calibri"/>
                <a:cs typeface="Calibri"/>
                <a:sym typeface="Calibri"/>
                <a:hlinkClick r:id="rId6">
                  <a:extLst>
                    <a:ext uri="{A12FA001-AC4F-418D-AE19-62706E023703}">
                      <ahyp:hlinkClr val="tx"/>
                    </a:ext>
                  </a:extLst>
                </a:hlinkClick>
              </a:rPr>
              <a:t>Evaluate an Existing Policy</a:t>
            </a:r>
            <a:endParaRPr sz="2600" u="sng">
              <a:solidFill>
                <a:srgbClr val="0000FF"/>
              </a:solidFill>
              <a:highlight>
                <a:srgbClr val="FFFFFF"/>
              </a:highlight>
              <a:latin typeface="Calibri"/>
              <a:ea typeface="Calibri"/>
              <a:cs typeface="Calibri"/>
              <a:sym typeface="Calibri"/>
            </a:endParaRPr>
          </a:p>
          <a:p>
            <a:pPr indent="0" lvl="0" marL="457200" rtl="0" algn="l">
              <a:spcBef>
                <a:spcPts val="0"/>
              </a:spcBef>
              <a:spcAft>
                <a:spcPts val="0"/>
              </a:spcAft>
              <a:buNone/>
            </a:pPr>
            <a:r>
              <a:rPr lang="en" sz="2600">
                <a:solidFill>
                  <a:srgbClr val="365F91"/>
                </a:solidFill>
                <a:highlight>
                  <a:srgbClr val="FFFFFF"/>
                </a:highlight>
                <a:latin typeface="Calibri"/>
                <a:ea typeface="Calibri"/>
                <a:cs typeface="Calibri"/>
                <a:sym typeface="Calibri"/>
              </a:rPr>
              <a:t>5.</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latin typeface="Calibri"/>
                <a:ea typeface="Calibri"/>
                <a:cs typeface="Calibri"/>
                <a:sym typeface="Calibri"/>
                <a:hlinkClick r:id="rId7">
                  <a:extLst>
                    <a:ext uri="{A12FA001-AC4F-418D-AE19-62706E023703}">
                      <ahyp:hlinkClr val="tx"/>
                    </a:ext>
                  </a:extLst>
                </a:hlinkClick>
              </a:rPr>
              <a:t>Develop Solutions</a:t>
            </a:r>
            <a:endParaRPr sz="2600" u="sng">
              <a:solidFill>
                <a:srgbClr val="0000FF"/>
              </a:solidFill>
              <a:highlight>
                <a:srgbClr val="FFFFFF"/>
              </a:highlight>
              <a:latin typeface="Calibri"/>
              <a:ea typeface="Calibri"/>
              <a:cs typeface="Calibri"/>
              <a:sym typeface="Calibri"/>
            </a:endParaRPr>
          </a:p>
          <a:p>
            <a:pPr indent="0" lvl="0" marL="457200" rtl="0" algn="l">
              <a:spcBef>
                <a:spcPts val="0"/>
              </a:spcBef>
              <a:spcAft>
                <a:spcPts val="0"/>
              </a:spcAft>
              <a:buNone/>
            </a:pPr>
            <a:r>
              <a:rPr lang="en" sz="2600">
                <a:solidFill>
                  <a:srgbClr val="365F91"/>
                </a:solidFill>
                <a:highlight>
                  <a:srgbClr val="FFFFFF"/>
                </a:highlight>
                <a:latin typeface="Calibri"/>
                <a:ea typeface="Calibri"/>
                <a:cs typeface="Calibri"/>
                <a:sym typeface="Calibri"/>
              </a:rPr>
              <a:t>6.</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latin typeface="Calibri"/>
                <a:ea typeface="Calibri"/>
                <a:cs typeface="Calibri"/>
                <a:sym typeface="Calibri"/>
                <a:hlinkClick r:id="rId8">
                  <a:extLst>
                    <a:ext uri="{A12FA001-AC4F-418D-AE19-62706E023703}">
                      <ahyp:hlinkClr val="tx"/>
                    </a:ext>
                  </a:extLst>
                </a:hlinkClick>
              </a:rPr>
              <a:t>Select the Best Solution </a:t>
            </a:r>
            <a:r>
              <a:rPr lang="en" sz="2600">
                <a:solidFill>
                  <a:srgbClr val="365F91"/>
                </a:solidFill>
                <a:highlight>
                  <a:srgbClr val="FFFFFF"/>
                </a:highlight>
                <a:latin typeface="Calibri"/>
                <a:ea typeface="Calibri"/>
                <a:cs typeface="Calibri"/>
                <a:sym typeface="Calibri"/>
              </a:rPr>
              <a:t> (Feasibility vs. Effectiveness)</a:t>
            </a:r>
            <a:endParaRPr sz="2600">
              <a:solidFill>
                <a:srgbClr val="365F91"/>
              </a:solidFill>
              <a:highlight>
                <a:srgbClr val="FFFFFF"/>
              </a:highlight>
              <a:latin typeface="Calibri"/>
              <a:ea typeface="Calibri"/>
              <a:cs typeface="Calibri"/>
              <a:sym typeface="Calibri"/>
            </a:endParaRPr>
          </a:p>
          <a:p>
            <a:pPr indent="0" lvl="0" marL="0" rtl="0" algn="l">
              <a:spcBef>
                <a:spcPts val="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lin ang="5400012" scaled="0"/>
        </a:gradFill>
      </p:bgPr>
    </p:bg>
    <p:spTree>
      <p:nvGrpSpPr>
        <p:cNvPr id="76" name="Shape 76"/>
        <p:cNvGrpSpPr/>
        <p:nvPr/>
      </p:nvGrpSpPr>
      <p:grpSpPr>
        <a:xfrm>
          <a:off x="0" y="0"/>
          <a:ext cx="0" cy="0"/>
          <a:chOff x="0" y="0"/>
          <a:chExt cx="0" cy="0"/>
        </a:xfrm>
      </p:grpSpPr>
      <p:sp>
        <p:nvSpPr>
          <p:cNvPr id="77" name="Google Shape;77;p15"/>
          <p:cNvSpPr txBox="1"/>
          <p:nvPr>
            <p:ph type="title"/>
          </p:nvPr>
        </p:nvSpPr>
        <p:spPr>
          <a:xfrm>
            <a:off x="311700" y="372500"/>
            <a:ext cx="8520600" cy="733500"/>
          </a:xfrm>
          <a:prstGeom prst="rect">
            <a:avLst/>
          </a:prstGeom>
          <a:solidFill>
            <a:schemeClr val="dk1"/>
          </a:solidFill>
          <a:ln cap="flat"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lt1"/>
                </a:solidFill>
                <a:highlight>
                  <a:schemeClr val="dk1"/>
                </a:highlight>
              </a:rPr>
              <a:t>Step One: Define Problem</a:t>
            </a:r>
            <a:endParaRPr>
              <a:solidFill>
                <a:schemeClr val="lt1"/>
              </a:solidFill>
              <a:highlight>
                <a:schemeClr val="dk1"/>
              </a:highlight>
            </a:endParaRPr>
          </a:p>
        </p:txBody>
      </p:sp>
      <p:pic>
        <p:nvPicPr>
          <p:cNvPr id="78" name="Google Shape;78;p15"/>
          <p:cNvPicPr preferRelativeResize="0"/>
          <p:nvPr/>
        </p:nvPicPr>
        <p:blipFill>
          <a:blip r:embed="rId3">
            <a:alphaModFix/>
          </a:blip>
          <a:stretch>
            <a:fillRect/>
          </a:stretch>
        </p:blipFill>
        <p:spPr>
          <a:xfrm>
            <a:off x="4571997" y="2087900"/>
            <a:ext cx="4218950" cy="2204500"/>
          </a:xfrm>
          <a:prstGeom prst="rect">
            <a:avLst/>
          </a:prstGeom>
          <a:noFill/>
          <a:ln>
            <a:noFill/>
          </a:ln>
        </p:spPr>
      </p:pic>
      <p:sp>
        <p:nvSpPr>
          <p:cNvPr id="79" name="Google Shape;79;p15"/>
          <p:cNvSpPr txBox="1"/>
          <p:nvPr/>
        </p:nvSpPr>
        <p:spPr>
          <a:xfrm>
            <a:off x="147225" y="1579625"/>
            <a:ext cx="4319100" cy="310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Comic Sans MS"/>
                <a:ea typeface="Comic Sans MS"/>
                <a:cs typeface="Comic Sans MS"/>
                <a:sym typeface="Comic Sans MS"/>
              </a:rPr>
              <a:t>What is the digital divide?</a:t>
            </a:r>
            <a:endParaRPr b="1" sz="2000">
              <a:latin typeface="Comic Sans MS"/>
              <a:ea typeface="Comic Sans MS"/>
              <a:cs typeface="Comic Sans MS"/>
              <a:sym typeface="Comic Sans MS"/>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rPr lang="en" sz="1900"/>
              <a:t>The digital divide describes the gap between people who have access to affordable, reliable internet service (and the skills and gadgets necessary to take advantage of that access) and those who lack it.</a:t>
            </a:r>
            <a:endParaRPr sz="1900"/>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lin ang="5400012" scaled="0"/>
        </a:gradFill>
      </p:bgPr>
    </p:bg>
    <p:spTree>
      <p:nvGrpSpPr>
        <p:cNvPr id="83" name="Shape 83"/>
        <p:cNvGrpSpPr/>
        <p:nvPr/>
      </p:nvGrpSpPr>
      <p:grpSpPr>
        <a:xfrm>
          <a:off x="0" y="0"/>
          <a:ext cx="0" cy="0"/>
          <a:chOff x="0" y="0"/>
          <a:chExt cx="0" cy="0"/>
        </a:xfrm>
      </p:grpSpPr>
      <p:sp>
        <p:nvSpPr>
          <p:cNvPr id="84" name="Google Shape;84;p16"/>
          <p:cNvSpPr txBox="1"/>
          <p:nvPr>
            <p:ph type="title"/>
          </p:nvPr>
        </p:nvSpPr>
        <p:spPr>
          <a:xfrm>
            <a:off x="311700" y="372500"/>
            <a:ext cx="8520600" cy="733500"/>
          </a:xfrm>
          <a:prstGeom prst="rect">
            <a:avLst/>
          </a:prstGeom>
          <a:solidFill>
            <a:schemeClr val="dk1"/>
          </a:solidFill>
          <a:ln cap="flat"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lt1"/>
                </a:solidFill>
                <a:highlight>
                  <a:schemeClr val="dk1"/>
                </a:highlight>
              </a:rPr>
              <a:t>Step Two: Gather Evidence</a:t>
            </a:r>
            <a:endParaRPr>
              <a:solidFill>
                <a:schemeClr val="lt1"/>
              </a:solidFill>
              <a:highlight>
                <a:schemeClr val="dk1"/>
              </a:highlight>
            </a:endParaRPr>
          </a:p>
        </p:txBody>
      </p:sp>
      <p:sp>
        <p:nvSpPr>
          <p:cNvPr id="85" name="Google Shape;85;p16"/>
          <p:cNvSpPr txBox="1"/>
          <p:nvPr>
            <p:ph idx="1" type="body"/>
          </p:nvPr>
        </p:nvSpPr>
        <p:spPr>
          <a:xfrm>
            <a:off x="311700" y="1468825"/>
            <a:ext cx="3839400" cy="9849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1200"/>
              </a:spcBef>
              <a:spcAft>
                <a:spcPts val="1200"/>
              </a:spcAft>
              <a:buSzPts val="935"/>
              <a:buNone/>
            </a:pPr>
            <a:r>
              <a:rPr b="1" lang="en" sz="1760">
                <a:solidFill>
                  <a:srgbClr val="000000"/>
                </a:solidFill>
                <a:latin typeface="Comic Sans MS"/>
                <a:ea typeface="Comic Sans MS"/>
                <a:cs typeface="Comic Sans MS"/>
                <a:sym typeface="Comic Sans MS"/>
              </a:rPr>
              <a:t>Click on the video below to watch a news clip about the digital divide.</a:t>
            </a:r>
            <a:endParaRPr b="1" sz="2270">
              <a:latin typeface="Comic Sans MS"/>
              <a:ea typeface="Comic Sans MS"/>
              <a:cs typeface="Comic Sans MS"/>
              <a:sym typeface="Comic Sans MS"/>
            </a:endParaRPr>
          </a:p>
        </p:txBody>
      </p:sp>
      <p:pic>
        <p:nvPicPr>
          <p:cNvPr descr="As stay-at-home orders for some U.S. states remains in place, it is putting a spotlight on the country’s “digital divide.&quot; With schools closed across the country, access to the internet is now an essential part of a child’s education. But as Giles Gibson reports, many families can’t access the broadband their children need to keep studying." id="86" name="Google Shape;86;p16" title="&quot;Digital divide&quot; poses challenges for children with limited internet access">
            <a:hlinkClick r:id="rId3"/>
          </p:cNvPr>
          <p:cNvPicPr preferRelativeResize="0"/>
          <p:nvPr/>
        </p:nvPicPr>
        <p:blipFill>
          <a:blip r:embed="rId4">
            <a:alphaModFix/>
          </a:blip>
          <a:stretch>
            <a:fillRect/>
          </a:stretch>
        </p:blipFill>
        <p:spPr>
          <a:xfrm>
            <a:off x="602725" y="2571750"/>
            <a:ext cx="3079500" cy="2309625"/>
          </a:xfrm>
          <a:prstGeom prst="rect">
            <a:avLst/>
          </a:prstGeom>
          <a:noFill/>
          <a:ln>
            <a:noFill/>
          </a:ln>
        </p:spPr>
      </p:pic>
      <p:sp>
        <p:nvSpPr>
          <p:cNvPr id="87" name="Google Shape;87;p16"/>
          <p:cNvSpPr txBox="1"/>
          <p:nvPr/>
        </p:nvSpPr>
        <p:spPr>
          <a:xfrm>
            <a:off x="4878700" y="1468825"/>
            <a:ext cx="3751800" cy="1062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latin typeface="Comic Sans MS"/>
                <a:ea typeface="Comic Sans MS"/>
                <a:cs typeface="Comic Sans MS"/>
                <a:sym typeface="Comic Sans MS"/>
              </a:rPr>
              <a:t>Click on the image below to complete the “Digital Divide Survey”.</a:t>
            </a:r>
            <a:endParaRPr b="1" sz="1900">
              <a:latin typeface="Comic Sans MS"/>
              <a:ea typeface="Comic Sans MS"/>
              <a:cs typeface="Comic Sans MS"/>
              <a:sym typeface="Comic Sans MS"/>
            </a:endParaRPr>
          </a:p>
        </p:txBody>
      </p:sp>
      <p:pic>
        <p:nvPicPr>
          <p:cNvPr id="88" name="Google Shape;88;p16">
            <a:hlinkClick r:id="rId5"/>
          </p:cNvPr>
          <p:cNvPicPr preferRelativeResize="0"/>
          <p:nvPr/>
        </p:nvPicPr>
        <p:blipFill>
          <a:blip r:embed="rId6">
            <a:alphaModFix/>
          </a:blip>
          <a:stretch>
            <a:fillRect/>
          </a:stretch>
        </p:blipFill>
        <p:spPr>
          <a:xfrm>
            <a:off x="5214850" y="2834550"/>
            <a:ext cx="3079500" cy="20468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lin ang="5400012" scaled="0"/>
        </a:gradFill>
      </p:bgPr>
    </p:bg>
    <p:spTree>
      <p:nvGrpSpPr>
        <p:cNvPr id="92" name="Shape 92"/>
        <p:cNvGrpSpPr/>
        <p:nvPr/>
      </p:nvGrpSpPr>
      <p:grpSpPr>
        <a:xfrm>
          <a:off x="0" y="0"/>
          <a:ext cx="0" cy="0"/>
          <a:chOff x="0" y="0"/>
          <a:chExt cx="0" cy="0"/>
        </a:xfrm>
      </p:grpSpPr>
      <p:sp>
        <p:nvSpPr>
          <p:cNvPr id="93" name="Google Shape;93;p17"/>
          <p:cNvSpPr txBox="1"/>
          <p:nvPr>
            <p:ph type="title"/>
          </p:nvPr>
        </p:nvSpPr>
        <p:spPr>
          <a:xfrm>
            <a:off x="311700" y="372500"/>
            <a:ext cx="8520600" cy="733500"/>
          </a:xfrm>
          <a:prstGeom prst="rect">
            <a:avLst/>
          </a:prstGeom>
          <a:solidFill>
            <a:schemeClr val="dk1"/>
          </a:solidFill>
          <a:ln cap="flat"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lt1"/>
                </a:solidFill>
                <a:highlight>
                  <a:schemeClr val="dk1"/>
                </a:highlight>
              </a:rPr>
              <a:t>Step Three: Identify the Causes</a:t>
            </a:r>
            <a:endParaRPr>
              <a:solidFill>
                <a:schemeClr val="lt1"/>
              </a:solidFill>
              <a:highlight>
                <a:schemeClr val="dk1"/>
              </a:highlight>
            </a:endParaRPr>
          </a:p>
        </p:txBody>
      </p:sp>
      <p:sp>
        <p:nvSpPr>
          <p:cNvPr id="94" name="Google Shape;94;p17"/>
          <p:cNvSpPr txBox="1"/>
          <p:nvPr>
            <p:ph idx="1" type="body"/>
          </p:nvPr>
        </p:nvSpPr>
        <p:spPr>
          <a:xfrm>
            <a:off x="311700" y="1468825"/>
            <a:ext cx="8520600" cy="30999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fontScale="25000" lnSpcReduction="20000"/>
          </a:bodyPr>
          <a:lstStyle/>
          <a:p>
            <a:pPr indent="0" lvl="0" marL="0" rtl="0" algn="l">
              <a:lnSpc>
                <a:spcPct val="200000"/>
              </a:lnSpc>
              <a:spcBef>
                <a:spcPts val="1200"/>
              </a:spcBef>
              <a:spcAft>
                <a:spcPts val="0"/>
              </a:spcAft>
              <a:buNone/>
            </a:pPr>
            <a:r>
              <a:rPr b="1" lang="en" sz="8184">
                <a:solidFill>
                  <a:srgbClr val="000000"/>
                </a:solidFill>
                <a:latin typeface="Courier New"/>
                <a:ea typeface="Courier New"/>
                <a:cs typeface="Courier New"/>
                <a:sym typeface="Courier New"/>
              </a:rPr>
              <a:t> Socioeconomic Digital Divide in our school:</a:t>
            </a:r>
            <a:endParaRPr b="1" sz="8184">
              <a:solidFill>
                <a:srgbClr val="000000"/>
              </a:solidFill>
              <a:latin typeface="Courier New"/>
              <a:ea typeface="Courier New"/>
              <a:cs typeface="Courier New"/>
              <a:sym typeface="Courier New"/>
            </a:endParaRPr>
          </a:p>
          <a:p>
            <a:pPr indent="0" lvl="0" marL="0" rtl="0" algn="l">
              <a:lnSpc>
                <a:spcPct val="200000"/>
              </a:lnSpc>
              <a:spcBef>
                <a:spcPts val="1200"/>
              </a:spcBef>
              <a:spcAft>
                <a:spcPts val="0"/>
              </a:spcAft>
              <a:buNone/>
            </a:pPr>
            <a:r>
              <a:rPr lang="en" sz="7132">
                <a:solidFill>
                  <a:srgbClr val="000000"/>
                </a:solidFill>
                <a:latin typeface="Comic Sans MS"/>
                <a:ea typeface="Comic Sans MS"/>
                <a:cs typeface="Comic Sans MS"/>
                <a:sym typeface="Comic Sans MS"/>
              </a:rPr>
              <a:t>1. Title 1 school</a:t>
            </a:r>
            <a:endParaRPr sz="7132">
              <a:solidFill>
                <a:srgbClr val="000000"/>
              </a:solidFill>
              <a:latin typeface="Comic Sans MS"/>
              <a:ea typeface="Comic Sans MS"/>
              <a:cs typeface="Comic Sans MS"/>
              <a:sym typeface="Comic Sans MS"/>
            </a:endParaRPr>
          </a:p>
          <a:p>
            <a:pPr indent="0" lvl="0" marL="0" rtl="0" algn="l">
              <a:lnSpc>
                <a:spcPct val="200000"/>
              </a:lnSpc>
              <a:spcBef>
                <a:spcPts val="1200"/>
              </a:spcBef>
              <a:spcAft>
                <a:spcPts val="0"/>
              </a:spcAft>
              <a:buNone/>
            </a:pPr>
            <a:r>
              <a:rPr lang="en" sz="7132">
                <a:solidFill>
                  <a:srgbClr val="000000"/>
                </a:solidFill>
                <a:latin typeface="Comic Sans MS"/>
                <a:ea typeface="Comic Sans MS"/>
                <a:cs typeface="Comic Sans MS"/>
                <a:sym typeface="Comic Sans MS"/>
              </a:rPr>
              <a:t>2. Large population of students have a loaned device with cellular data.</a:t>
            </a:r>
            <a:endParaRPr sz="7132">
              <a:solidFill>
                <a:srgbClr val="000000"/>
              </a:solidFill>
              <a:latin typeface="Comic Sans MS"/>
              <a:ea typeface="Comic Sans MS"/>
              <a:cs typeface="Comic Sans MS"/>
              <a:sym typeface="Comic Sans MS"/>
            </a:endParaRPr>
          </a:p>
          <a:p>
            <a:pPr indent="0" lvl="0" marL="0" rtl="0" algn="l">
              <a:lnSpc>
                <a:spcPct val="200000"/>
              </a:lnSpc>
              <a:spcBef>
                <a:spcPts val="1200"/>
              </a:spcBef>
              <a:spcAft>
                <a:spcPts val="0"/>
              </a:spcAft>
              <a:buNone/>
            </a:pPr>
            <a:r>
              <a:rPr lang="en" sz="7132">
                <a:solidFill>
                  <a:srgbClr val="000000"/>
                </a:solidFill>
                <a:latin typeface="Comic Sans MS"/>
                <a:ea typeface="Comic Sans MS"/>
                <a:cs typeface="Comic Sans MS"/>
                <a:sym typeface="Comic Sans MS"/>
              </a:rPr>
              <a:t>3. Large number of new admits who are English Language Learners that have migrated from Latin America countries.</a:t>
            </a:r>
            <a:endParaRPr b="1" sz="7132">
              <a:solidFill>
                <a:srgbClr val="000000"/>
              </a:solidFill>
              <a:latin typeface="Comic Sans MS"/>
              <a:ea typeface="Comic Sans MS"/>
              <a:cs typeface="Comic Sans MS"/>
              <a:sym typeface="Comic Sans MS"/>
            </a:endParaRPr>
          </a:p>
          <a:p>
            <a:pPr indent="0" lvl="0" marL="0" rtl="0" algn="l">
              <a:lnSpc>
                <a:spcPct val="200000"/>
              </a:lnSpc>
              <a:spcBef>
                <a:spcPts val="1200"/>
              </a:spcBef>
              <a:spcAft>
                <a:spcPts val="0"/>
              </a:spcAft>
              <a:buNone/>
            </a:pPr>
            <a:r>
              <a:t/>
            </a:r>
            <a:endParaRPr b="1" sz="1200">
              <a:solidFill>
                <a:srgbClr val="000000"/>
              </a:solidFill>
              <a:latin typeface="Courier New"/>
              <a:ea typeface="Courier New"/>
              <a:cs typeface="Courier New"/>
              <a:sym typeface="Courier New"/>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lin ang="5400012" scaled="0"/>
        </a:gradFill>
      </p:bgPr>
    </p:bg>
    <p:spTree>
      <p:nvGrpSpPr>
        <p:cNvPr id="98" name="Shape 98"/>
        <p:cNvGrpSpPr/>
        <p:nvPr/>
      </p:nvGrpSpPr>
      <p:grpSpPr>
        <a:xfrm>
          <a:off x="0" y="0"/>
          <a:ext cx="0" cy="0"/>
          <a:chOff x="0" y="0"/>
          <a:chExt cx="0" cy="0"/>
        </a:xfrm>
      </p:grpSpPr>
      <p:sp>
        <p:nvSpPr>
          <p:cNvPr id="99" name="Google Shape;99;p18"/>
          <p:cNvSpPr txBox="1"/>
          <p:nvPr>
            <p:ph type="title"/>
          </p:nvPr>
        </p:nvSpPr>
        <p:spPr>
          <a:xfrm>
            <a:off x="311700" y="372500"/>
            <a:ext cx="8520600" cy="733500"/>
          </a:xfrm>
          <a:prstGeom prst="rect">
            <a:avLst/>
          </a:prstGeom>
          <a:solidFill>
            <a:schemeClr val="dk1"/>
          </a:solidFill>
          <a:ln cap="flat"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lt1"/>
                </a:solidFill>
                <a:highlight>
                  <a:schemeClr val="dk1"/>
                </a:highlight>
              </a:rPr>
              <a:t>Step Four: Evaluate an Existing Policy</a:t>
            </a:r>
            <a:endParaRPr>
              <a:solidFill>
                <a:schemeClr val="lt1"/>
              </a:solidFill>
              <a:highlight>
                <a:schemeClr val="dk1"/>
              </a:highlight>
            </a:endParaRPr>
          </a:p>
        </p:txBody>
      </p:sp>
      <p:pic>
        <p:nvPicPr>
          <p:cNvPr id="100" name="Google Shape;100;p18">
            <a:hlinkClick r:id="rId3"/>
          </p:cNvPr>
          <p:cNvPicPr preferRelativeResize="0"/>
          <p:nvPr/>
        </p:nvPicPr>
        <p:blipFill>
          <a:blip r:embed="rId4">
            <a:alphaModFix/>
          </a:blip>
          <a:stretch>
            <a:fillRect/>
          </a:stretch>
        </p:blipFill>
        <p:spPr>
          <a:xfrm>
            <a:off x="3600825" y="1300425"/>
            <a:ext cx="5141950" cy="3403451"/>
          </a:xfrm>
          <a:prstGeom prst="rect">
            <a:avLst/>
          </a:prstGeom>
          <a:noFill/>
          <a:ln>
            <a:noFill/>
          </a:ln>
        </p:spPr>
      </p:pic>
      <p:sp>
        <p:nvSpPr>
          <p:cNvPr id="101" name="Google Shape;101;p18"/>
          <p:cNvSpPr txBox="1"/>
          <p:nvPr/>
        </p:nvSpPr>
        <p:spPr>
          <a:xfrm>
            <a:off x="220575" y="1509400"/>
            <a:ext cx="3100200" cy="32325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lang="en" sz="2200">
                <a:latin typeface="Comic Sans MS"/>
                <a:ea typeface="Comic Sans MS"/>
                <a:cs typeface="Comic Sans MS"/>
                <a:sym typeface="Comic Sans MS"/>
              </a:rPr>
              <a:t>Click on the image to access information on how the NYC Department of Education is providing learning devices to students.</a:t>
            </a:r>
            <a:endParaRPr sz="2200">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lin ang="5400012" scaled="0"/>
        </a:gradFill>
      </p:bgPr>
    </p:bg>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372500"/>
            <a:ext cx="8520600" cy="733500"/>
          </a:xfrm>
          <a:prstGeom prst="rect">
            <a:avLst/>
          </a:prstGeom>
          <a:solidFill>
            <a:schemeClr val="dk1"/>
          </a:solidFill>
          <a:ln cap="flat"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lt1"/>
                </a:solidFill>
                <a:highlight>
                  <a:schemeClr val="dk1"/>
                </a:highlight>
              </a:rPr>
              <a:t>Step Five: Develop Solutions</a:t>
            </a:r>
            <a:endParaRPr>
              <a:solidFill>
                <a:schemeClr val="lt1"/>
              </a:solidFill>
              <a:highlight>
                <a:schemeClr val="dk1"/>
              </a:highlight>
            </a:endParaRPr>
          </a:p>
        </p:txBody>
      </p:sp>
      <p:sp>
        <p:nvSpPr>
          <p:cNvPr id="107" name="Google Shape;107;p19"/>
          <p:cNvSpPr txBox="1"/>
          <p:nvPr>
            <p:ph idx="1" type="body"/>
          </p:nvPr>
        </p:nvSpPr>
        <p:spPr>
          <a:xfrm>
            <a:off x="311700" y="1468825"/>
            <a:ext cx="8520600" cy="30999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fontScale="62500"/>
          </a:bodyPr>
          <a:lstStyle/>
          <a:p>
            <a:pPr indent="0" lvl="0" marL="0" rtl="0" algn="l">
              <a:spcBef>
                <a:spcPts val="0"/>
              </a:spcBef>
              <a:spcAft>
                <a:spcPts val="0"/>
              </a:spcAft>
              <a:buNone/>
            </a:pPr>
            <a:r>
              <a:rPr b="1" lang="en" sz="3028"/>
              <a:t>Public Policy Alternatives:</a:t>
            </a:r>
            <a:endParaRPr b="1" sz="3028"/>
          </a:p>
          <a:p>
            <a:pPr indent="0" lvl="0" marL="0" rtl="0" algn="l">
              <a:spcBef>
                <a:spcPts val="1200"/>
              </a:spcBef>
              <a:spcAft>
                <a:spcPts val="0"/>
              </a:spcAft>
              <a:buNone/>
            </a:pPr>
            <a:r>
              <a:rPr lang="en" sz="2948"/>
              <a:t>1- Free cable WIFI for all students.</a:t>
            </a:r>
            <a:endParaRPr sz="2948"/>
          </a:p>
          <a:p>
            <a:pPr indent="0" lvl="0" marL="0" rtl="0" algn="l">
              <a:spcBef>
                <a:spcPts val="1200"/>
              </a:spcBef>
              <a:spcAft>
                <a:spcPts val="0"/>
              </a:spcAft>
              <a:buNone/>
            </a:pPr>
            <a:r>
              <a:rPr lang="en" sz="2948"/>
              <a:t>2- Reduced WIFI cost for families with enrolled students.</a:t>
            </a:r>
            <a:endParaRPr sz="2948"/>
          </a:p>
          <a:p>
            <a:pPr indent="0" lvl="0" marL="0" rtl="0" algn="l">
              <a:spcBef>
                <a:spcPts val="1200"/>
              </a:spcBef>
              <a:spcAft>
                <a:spcPts val="0"/>
              </a:spcAft>
              <a:buNone/>
            </a:pPr>
            <a:r>
              <a:rPr lang="en" sz="2948"/>
              <a:t>3- Government; Free learning devices with internet access for all students.</a:t>
            </a:r>
            <a:endParaRPr sz="2948"/>
          </a:p>
          <a:p>
            <a:pPr indent="0" lvl="0" marL="0" rtl="0" algn="l">
              <a:spcBef>
                <a:spcPts val="1200"/>
              </a:spcBef>
              <a:spcAft>
                <a:spcPts val="1200"/>
              </a:spcAft>
              <a:buNone/>
            </a:pPr>
            <a:r>
              <a:rPr lang="en" sz="2948"/>
              <a:t>4- Donors Choose or similar agencies to provide affordable learning devices and internet access.</a:t>
            </a:r>
            <a:endParaRPr sz="2948"/>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lin ang="5400012" scaled="0"/>
        </a:gradFill>
      </p:bgPr>
    </p:bg>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372500"/>
            <a:ext cx="8520600" cy="733500"/>
          </a:xfrm>
          <a:prstGeom prst="rect">
            <a:avLst/>
          </a:prstGeom>
          <a:solidFill>
            <a:schemeClr val="dk1"/>
          </a:solidFill>
          <a:ln cap="flat" cmpd="sng" w="9525">
            <a:solidFill>
              <a:schemeClr val="dk2"/>
            </a:solidFill>
            <a:prstDash val="solid"/>
            <a:round/>
            <a:headEnd len="sm" w="sm" type="none"/>
            <a:tailEnd len="sm" w="sm" type="none"/>
          </a:ln>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lt1"/>
                </a:solidFill>
                <a:highlight>
                  <a:schemeClr val="dk1"/>
                </a:highlight>
              </a:rPr>
              <a:t>Step Six: Select the Best Solutions</a:t>
            </a:r>
            <a:endParaRPr>
              <a:solidFill>
                <a:schemeClr val="lt1"/>
              </a:solidFill>
              <a:highlight>
                <a:schemeClr val="dk1"/>
              </a:highlight>
            </a:endParaRPr>
          </a:p>
        </p:txBody>
      </p:sp>
      <p:graphicFrame>
        <p:nvGraphicFramePr>
          <p:cNvPr id="113" name="Google Shape;113;p20"/>
          <p:cNvGraphicFramePr/>
          <p:nvPr/>
        </p:nvGraphicFramePr>
        <p:xfrm>
          <a:off x="952500" y="1809750"/>
          <a:ext cx="3000000" cy="3000000"/>
        </p:xfrm>
        <a:graphic>
          <a:graphicData uri="http://schemas.openxmlformats.org/drawingml/2006/table">
            <a:tbl>
              <a:tblPr>
                <a:noFill/>
                <a:tableStyleId>{DB10AC7C-3A2E-4F0E-8AD3-2663758208E6}</a:tableStyleId>
              </a:tblPr>
              <a:tblGrid>
                <a:gridCol w="1809750"/>
                <a:gridCol w="1809750"/>
                <a:gridCol w="1809750"/>
                <a:gridCol w="1809750"/>
              </a:tblGrid>
              <a:tr h="626875">
                <a:tc>
                  <a:txBody>
                    <a:bodyPr/>
                    <a:lstStyle/>
                    <a:p>
                      <a:pPr indent="0" lvl="0" marL="0" rtl="0" algn="ctr">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HIGH</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MEDIUM</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LOW</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26875">
                <a:tc>
                  <a:txBody>
                    <a:bodyPr/>
                    <a:lstStyle/>
                    <a:p>
                      <a:pPr indent="0" lvl="0" marL="0" rtl="0" algn="ctr">
                        <a:spcBef>
                          <a:spcPts val="0"/>
                        </a:spcBef>
                        <a:spcAft>
                          <a:spcPts val="0"/>
                        </a:spcAft>
                        <a:buNone/>
                      </a:pPr>
                      <a:r>
                        <a:rPr lang="en"/>
                        <a:t>HIGH</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Government Free WIFI</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Free Cable WIFI</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26875">
                <a:tc>
                  <a:txBody>
                    <a:bodyPr/>
                    <a:lstStyle/>
                    <a:p>
                      <a:pPr indent="0" lvl="0" marL="0" rtl="0" algn="ctr">
                        <a:spcBef>
                          <a:spcPts val="0"/>
                        </a:spcBef>
                        <a:spcAft>
                          <a:spcPts val="0"/>
                        </a:spcAft>
                        <a:buNone/>
                      </a:pPr>
                      <a:r>
                        <a:rPr lang="en"/>
                        <a:t>MEDIUM</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t>Reduced WIFI Cost</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26875">
                <a:tc>
                  <a:txBody>
                    <a:bodyPr/>
                    <a:lstStyle/>
                    <a:p>
                      <a:pPr indent="0" lvl="0" marL="0" rtl="0" algn="ctr">
                        <a:spcBef>
                          <a:spcPts val="0"/>
                        </a:spcBef>
                        <a:spcAft>
                          <a:spcPts val="0"/>
                        </a:spcAft>
                        <a:buNone/>
                      </a:pPr>
                      <a:r>
                        <a:rPr lang="en"/>
                        <a:t>LOW</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114" name="Google Shape;114;p20"/>
          <p:cNvSpPr txBox="1"/>
          <p:nvPr/>
        </p:nvSpPr>
        <p:spPr>
          <a:xfrm>
            <a:off x="3288275" y="1257775"/>
            <a:ext cx="2797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Comic Sans MS"/>
                <a:ea typeface="Comic Sans MS"/>
                <a:cs typeface="Comic Sans MS"/>
                <a:sym typeface="Comic Sans MS"/>
              </a:rPr>
              <a:t>FEASIBILITY</a:t>
            </a:r>
            <a:endParaRPr b="1" sz="2000">
              <a:latin typeface="Comic Sans MS"/>
              <a:ea typeface="Comic Sans MS"/>
              <a:cs typeface="Comic Sans MS"/>
              <a:sym typeface="Comic Sans MS"/>
            </a:endParaRPr>
          </a:p>
        </p:txBody>
      </p:sp>
      <p:sp>
        <p:nvSpPr>
          <p:cNvPr id="115" name="Google Shape;115;p20"/>
          <p:cNvSpPr txBox="1"/>
          <p:nvPr/>
        </p:nvSpPr>
        <p:spPr>
          <a:xfrm flipH="1" rot="-5400000">
            <a:off x="-666150" y="2728225"/>
            <a:ext cx="24327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latin typeface="Comic Sans MS"/>
                <a:ea typeface="Comic Sans MS"/>
                <a:cs typeface="Comic Sans MS"/>
                <a:sym typeface="Comic Sans MS"/>
              </a:rPr>
              <a:t>EFFECTIVENESS</a:t>
            </a:r>
            <a:endParaRPr b="1" sz="1900">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