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oboto Medium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Joe Montecalv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22" Type="http://schemas.openxmlformats.org/officeDocument/2006/relationships/font" Target="fonts/RobotoMedium-boldItalic.fntdata"/><Relationship Id="rId21" Type="http://schemas.openxmlformats.org/officeDocument/2006/relationships/font" Target="fonts/RobotoMedium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obotoMedium-regular.fntdata"/><Relationship Id="rId18" Type="http://schemas.openxmlformats.org/officeDocument/2006/relationships/font" Target="fonts/Roboto-bold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21T13:17:15.452">
    <p:pos x="6000" y="0"/>
    <p:text>because this is for your students, you can list the problem on this slide as well as perhaps an image of/from the book.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3-21T13:16:34.307">
    <p:pos x="6000" y="0"/>
    <p:text>This sounds like a great way to analyze a problem from a book you're already reading with your students.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3-21T13:18:04.995">
    <p:pos x="6000" y="0"/>
    <p:text>Excellent way to make your students find evidence from the book as well as real-life examples.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03-21T13:19:43.094">
    <p:pos x="6000" y="0"/>
    <p:text>Nice use of a diagrams you chose to address the steps.  You just need to find examples from the book and fill them in.  Glad to have you back in the project.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b1a1f2d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b1a1f2d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d5c387369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d5c387369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d5c387369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d5c38736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d5c387369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d5c387369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d5c387369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d5c387369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d5c387369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d5c387369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d5c387369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d5c387369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onlinemswprograms.com/resources/support-resources-immigrants-refugee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92525" y="1248725"/>
            <a:ext cx="5893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LTC-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11">
                <a:latin typeface="Nunito"/>
                <a:ea typeface="Nunito"/>
                <a:cs typeface="Nunito"/>
                <a:sym typeface="Nunito"/>
              </a:rPr>
              <a:t>Addressing the gaps of support for immigrant/refugee individuals</a:t>
            </a:r>
            <a:endParaRPr i="1" sz="281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81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811">
                <a:latin typeface="Nunito"/>
                <a:ea typeface="Nunito"/>
                <a:cs typeface="Nunito"/>
                <a:sym typeface="Nunito"/>
              </a:rPr>
              <a:t>What else can be provided to newcomers to help them assimilate to their new country?</a:t>
            </a:r>
            <a:endParaRPr i="1" sz="281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Toro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 234 Q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875" y="3596300"/>
            <a:ext cx="35528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609375" y="333500"/>
            <a:ext cx="8116200" cy="9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steps of the Public Policy Analyst</a:t>
            </a:r>
            <a:endParaRPr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824000" y="1546750"/>
            <a:ext cx="54075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Define the Problem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Gather the Evidence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Identify the Causes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Examine an Existing Policy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Develop New Policies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Best Solution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social problem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0847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Our class is in the midst of reading the test “Home of the Brave” by Katherine Applegate. </a:t>
            </a:r>
            <a:r>
              <a:rPr lang="en" sz="1700"/>
              <a:t>The text sheds light on the struggles of immigrants </a:t>
            </a:r>
            <a:r>
              <a:rPr lang="en" sz="1700"/>
              <a:t>particularly</a:t>
            </a:r>
            <a:r>
              <a:rPr lang="en" sz="1700"/>
              <a:t> refugees. The young boy Kek is an elementary student displaced from his home of Sudan Africa due to war.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He is adjusting to new norms,culture,language, weather and being without his family. Life is not easy for him but he shows resilience. Students are developing empathy and understanding for </a:t>
            </a:r>
            <a:r>
              <a:rPr lang="en" sz="1700"/>
              <a:t>individuals</a:t>
            </a:r>
            <a:r>
              <a:rPr lang="en" sz="1700"/>
              <a:t> in similar situations.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This year our social problem of focus is: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700"/>
              <a:t>“ Addressing the gaps of support for immigrant/refugee </a:t>
            </a:r>
            <a:r>
              <a:rPr b="1" i="1" lang="en" sz="1700"/>
              <a:t>individuals”</a:t>
            </a:r>
            <a:endParaRPr b="1" i="1" sz="1700"/>
          </a:p>
        </p:txBody>
      </p:sp>
      <p:pic>
        <p:nvPicPr>
          <p:cNvPr descr="Home of the Brave: Applegate, Katherine: 9780312535636: Amazon.com: Books" id="292" name="Google Shape;2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6250" y="216148"/>
            <a:ext cx="1015250" cy="14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of the problem</a:t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374475" y="1377400"/>
            <a:ext cx="3430500" cy="31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In the text:</a:t>
            </a:r>
            <a:endParaRPr sz="18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/>
              <a:t>Ms.Toros example: Kek arrives and does not know English well and makes many mistakes.</a:t>
            </a:r>
            <a:endParaRPr i="1" sz="1800"/>
          </a:p>
        </p:txBody>
      </p:sp>
      <p:sp>
        <p:nvSpPr>
          <p:cNvPr id="299" name="Google Shape;299;p16"/>
          <p:cNvSpPr txBox="1"/>
          <p:nvPr>
            <p:ph idx="2" type="body"/>
          </p:nvPr>
        </p:nvSpPr>
        <p:spPr>
          <a:xfrm>
            <a:off x="4903650" y="1294425"/>
            <a:ext cx="3430500" cy="32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In the real world:</a:t>
            </a:r>
            <a:endParaRPr sz="17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700"/>
              <a:t>Many immigrants arrive each year and have to learn English as they live here unless they have taken classes prior.</a:t>
            </a:r>
            <a:endParaRPr i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216900" y="-1185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the problem</a:t>
            </a:r>
            <a:endParaRPr/>
          </a:p>
        </p:txBody>
      </p:sp>
      <p:grpSp>
        <p:nvGrpSpPr>
          <p:cNvPr id="305" name="Google Shape;305;p17"/>
          <p:cNvGrpSpPr/>
          <p:nvPr/>
        </p:nvGrpSpPr>
        <p:grpSpPr>
          <a:xfrm>
            <a:off x="4516850" y="1587975"/>
            <a:ext cx="3175200" cy="3175200"/>
            <a:chOff x="2820225" y="891450"/>
            <a:chExt cx="3175200" cy="3175200"/>
          </a:xfrm>
        </p:grpSpPr>
        <p:sp>
          <p:nvSpPr>
            <p:cNvPr id="306" name="Google Shape;306;p17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6827000" y="3119200"/>
            <a:ext cx="1332300" cy="914700"/>
            <a:chOff x="5130375" y="2422675"/>
            <a:chExt cx="1332300" cy="914700"/>
          </a:xfrm>
        </p:grpSpPr>
        <p:sp>
          <p:nvSpPr>
            <p:cNvPr id="309" name="Google Shape;309;p17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Kek didn’t know his birthday because that wasn’t celebrated in his culture.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CULTURE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5494700" y="1405775"/>
            <a:ext cx="1332300" cy="914700"/>
            <a:chOff x="3798075" y="709250"/>
            <a:chExt cx="1332300" cy="914700"/>
          </a:xfrm>
        </p:grpSpPr>
        <p:sp>
          <p:nvSpPr>
            <p:cNvPr id="312" name="Google Shape;312;p17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Kek broke his aunts dishes because he put them in the washing machine.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LANGUAGE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14" name="Google Shape;314;p17"/>
          <p:cNvGrpSpPr/>
          <p:nvPr/>
        </p:nvGrpSpPr>
        <p:grpSpPr>
          <a:xfrm>
            <a:off x="4162400" y="3119200"/>
            <a:ext cx="1332300" cy="914700"/>
            <a:chOff x="2465775" y="2422675"/>
            <a:chExt cx="1332300" cy="914700"/>
          </a:xfrm>
        </p:grpSpPr>
        <p:sp>
          <p:nvSpPr>
            <p:cNvPr id="315" name="Google Shape;315;p17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Gangwar felt like he would never belong in America.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COMMUNITY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descr="Learning a Foreign Language can be Incredibly Beneficial for Children" id="317" name="Google Shape;3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478" y="1235450"/>
            <a:ext cx="2498921" cy="140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mily icons set traditional culture Royalty Free Vector" id="318" name="Google Shape;318;p17"/>
          <p:cNvPicPr preferRelativeResize="0"/>
          <p:nvPr/>
        </p:nvPicPr>
        <p:blipFill rotWithShape="1">
          <a:blip r:embed="rId5">
            <a:alphaModFix/>
          </a:blip>
          <a:srcRect b="8750" l="0" r="0" t="0"/>
          <a:stretch/>
        </p:blipFill>
        <p:spPr>
          <a:xfrm>
            <a:off x="7748325" y="1687200"/>
            <a:ext cx="1267436" cy="124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,400 Urban Community Illustrations &amp; Clip Art - iStock" id="319" name="Google Shape;3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00" y="2936245"/>
            <a:ext cx="3175200" cy="181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Policy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We can think of this on different scales both in the larger world and observations we can make in our world </a:t>
            </a:r>
            <a:endParaRPr sz="1900"/>
          </a:p>
        </p:txBody>
      </p:sp>
      <p:sp>
        <p:nvSpPr>
          <p:cNvPr id="325" name="Google Shape;325;p18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180" u="sng">
                <a:solidFill>
                  <a:schemeClr val="hlink"/>
                </a:solidFill>
                <a:hlinkClick r:id="rId3"/>
              </a:rPr>
              <a:t>https://www.onlinemswprograms.com/resources/support-resources-immigrants-refugees/</a:t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180"/>
              <a:t>Let’s use this site to see some government supports that </a:t>
            </a:r>
            <a:r>
              <a:rPr lang="en" sz="1180"/>
              <a:t>exist</a:t>
            </a:r>
            <a:r>
              <a:rPr lang="en" sz="1180"/>
              <a:t>!</a:t>
            </a:r>
            <a:endParaRPr sz="1180"/>
          </a:p>
        </p:txBody>
      </p:sp>
      <p:sp>
        <p:nvSpPr>
          <p:cNvPr id="326" name="Google Shape;326;p18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Schools including our offer ELL (</a:t>
            </a:r>
            <a:r>
              <a:rPr lang="en"/>
              <a:t>English</a:t>
            </a:r>
            <a:r>
              <a:rPr lang="en"/>
              <a:t> language learning programs) for families of students.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neighbor school that is on the 4th floor of our school building is for </a:t>
            </a:r>
            <a:r>
              <a:rPr lang="en"/>
              <a:t>newcomers</a:t>
            </a:r>
            <a:r>
              <a:rPr lang="en"/>
              <a:t> to the country for 6th, 7th and 8th grade students.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Fill in another policy here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Fill in another </a:t>
            </a:r>
            <a:r>
              <a:rPr lang="en"/>
              <a:t>policy</a:t>
            </a:r>
            <a:r>
              <a:rPr lang="en"/>
              <a:t> 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grpSp>
        <p:nvGrpSpPr>
          <p:cNvPr id="332" name="Google Shape;332;p19"/>
          <p:cNvGrpSpPr/>
          <p:nvPr/>
        </p:nvGrpSpPr>
        <p:grpSpPr>
          <a:xfrm>
            <a:off x="1236563" y="1249575"/>
            <a:ext cx="2486829" cy="3711155"/>
            <a:chOff x="1118224" y="283725"/>
            <a:chExt cx="2090826" cy="4076400"/>
          </a:xfrm>
        </p:grpSpPr>
        <p:sp>
          <p:nvSpPr>
            <p:cNvPr id="333" name="Google Shape;333;p1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Idea #1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Explain your idea ….</a:t>
              </a:r>
              <a:endParaRPr sz="12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Who will be </a:t>
              </a: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involved</a:t>
              </a: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who is directly impacted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" name="Google Shape;339;p19"/>
          <p:cNvGrpSpPr/>
          <p:nvPr/>
        </p:nvGrpSpPr>
        <p:grpSpPr>
          <a:xfrm>
            <a:off x="3785781" y="1249575"/>
            <a:ext cx="2486829" cy="3711155"/>
            <a:chOff x="1118224" y="283725"/>
            <a:chExt cx="2090826" cy="4076400"/>
          </a:xfrm>
        </p:grpSpPr>
        <p:sp>
          <p:nvSpPr>
            <p:cNvPr id="340" name="Google Shape;340;p1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Idea #2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Explain your idea ….</a:t>
              </a:r>
              <a:endParaRPr sz="7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Who will be involved and who is directly impacted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6335000" y="1249575"/>
            <a:ext cx="2486829" cy="3711155"/>
            <a:chOff x="1118224" y="283725"/>
            <a:chExt cx="2090826" cy="4076400"/>
          </a:xfrm>
        </p:grpSpPr>
        <p:sp>
          <p:nvSpPr>
            <p:cNvPr id="347" name="Google Shape;347;p1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Idea #3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Explain your idea ….</a:t>
              </a:r>
              <a:endParaRPr sz="7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Who will be involved and who is directly impacted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Best Policy!</a:t>
            </a:r>
            <a:endParaRPr/>
          </a:p>
        </p:txBody>
      </p:sp>
      <p:sp>
        <p:nvSpPr>
          <p:cNvPr id="358" name="Google Shape;358;p20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vote on it!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