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omic Sans MS" panose="030F0702030302020204" pitchFamily="66" charset="0"/>
      <p:regular r:id="rId13"/>
      <p:bold r:id="rId14"/>
      <p:italic r:id="rId15"/>
      <p:boldItalic r:id="rId16"/>
    </p:embeddedFont>
    <p:embeddedFont>
      <p:font typeface="Georgia" panose="02040502050405020303" pitchFamily="18" charset="0"/>
      <p:regular r:id="rId17"/>
      <p:bold r:id="rId18"/>
      <p:italic r:id="rId19"/>
      <p:boldItalic r:id="rId20"/>
    </p:embeddedFont>
    <p:embeddedFont>
      <p:font typeface="Lobster" panose="00000500000000000000"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3" clrIdx="0"/>
  <p:cmAuthor id="1" name="LYNDA SODOMSKY" initials="" lastIdx="1" clrIdx="1"/>
  <p:cmAuthor id="2" name="Kate E. O'Hara"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e46f8a7b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e46f8a7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defa8fbd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defa8fbd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f0185a20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f0185a2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defa8fb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defa8fb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defa8fbd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defa8fbd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defa8fbd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defa8fbd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defa8fbd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1defa8fbd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1defa8fbd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1defa8fbd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ec3bf6e1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ec3bf6e1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defa8fbd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defa8fbd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flippedtips.com/plegal/tips/solutions.html" TargetMode="External"/><Relationship Id="rId3" Type="http://schemas.openxmlformats.org/officeDocument/2006/relationships/hyperlink" Target="https://flippedtips.com/plegal/ppae/ppae1.html" TargetMode="External"/><Relationship Id="rId7" Type="http://schemas.openxmlformats.org/officeDocument/2006/relationships/hyperlink" Target="https://flippedtips.com/plegal/tips/existing.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flippedtips.com/plegal/tips/identify.html" TargetMode="External"/><Relationship Id="rId5" Type="http://schemas.openxmlformats.org/officeDocument/2006/relationships/hyperlink" Target="https://flippedtips.com/plegal/tips/gather.html" TargetMode="External"/><Relationship Id="rId4" Type="http://schemas.openxmlformats.org/officeDocument/2006/relationships/hyperlink" Target="https://flippedtips.com/plegal/tips/select.html" TargetMode="External"/><Relationship Id="rId9" Type="http://schemas.openxmlformats.org/officeDocument/2006/relationships/hyperlink" Target="https://flippedtips.com/plegal/tips/bestsol.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infohub.nyced.org/in-our-schools/programs/race-and-equity/social-emotional-learn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infohub.nyced.org/in-our-schools/programs/race-and-equity/social-emotional-learn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schools.nyc.gov/school-life/know-your-rights/discipline-co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11200" y="445025"/>
            <a:ext cx="8865300" cy="10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Lobster"/>
                <a:ea typeface="Lobster"/>
                <a:cs typeface="Lobster"/>
                <a:sym typeface="Lobster"/>
              </a:rPr>
              <a:t>Social Emotional Learning Challenges at P.S. 11Q    2021-2022</a:t>
            </a:r>
            <a:endParaRPr>
              <a:latin typeface="Lobster"/>
              <a:ea typeface="Lobster"/>
              <a:cs typeface="Lobster"/>
              <a:sym typeface="Lobster"/>
            </a:endParaRPr>
          </a:p>
          <a:p>
            <a:pPr marL="0" lvl="0" indent="0" algn="ctr" rtl="0">
              <a:spcBef>
                <a:spcPts val="0"/>
              </a:spcBef>
              <a:spcAft>
                <a:spcPts val="0"/>
              </a:spcAft>
              <a:buNone/>
            </a:pPr>
            <a:r>
              <a:rPr lang="en">
                <a:latin typeface="Lobster"/>
                <a:ea typeface="Lobster"/>
                <a:cs typeface="Lobster"/>
                <a:sym typeface="Lobster"/>
              </a:rPr>
              <a:t>Lynda Sodomsky/CLass 203</a:t>
            </a:r>
            <a:endParaRPr>
              <a:latin typeface="Lobster"/>
              <a:ea typeface="Lobster"/>
              <a:cs typeface="Lobster"/>
              <a:sym typeface="Lobster"/>
            </a:endParaRPr>
          </a:p>
        </p:txBody>
      </p:sp>
      <p:pic>
        <p:nvPicPr>
          <p:cNvPr id="55" name="Google Shape;55;p13"/>
          <p:cNvPicPr preferRelativeResize="0"/>
          <p:nvPr/>
        </p:nvPicPr>
        <p:blipFill>
          <a:blip r:embed="rId3">
            <a:alphaModFix/>
          </a:blip>
          <a:stretch>
            <a:fillRect/>
          </a:stretch>
        </p:blipFill>
        <p:spPr>
          <a:xfrm>
            <a:off x="195150" y="1524425"/>
            <a:ext cx="8865226" cy="3314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6: Select the Best Solution</a:t>
            </a:r>
            <a:endParaRPr/>
          </a:p>
        </p:txBody>
      </p:sp>
      <p:sp>
        <p:nvSpPr>
          <p:cNvPr id="112" name="Google Shape;11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Students came up with a wonderful idea of “centers”. Each center will be made up of different students weekly. They will rotate to games and activities brought in by the parents/students. The students will begin by the teachers helping to run the centers at first until the play becomes successful.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Solving</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We are going to look at a problem at school and use 6 problem problem solving steps to come up with solutions.</a:t>
            </a:r>
            <a:endParaRPr/>
          </a:p>
        </p:txBody>
      </p:sp>
      <p:pic>
        <p:nvPicPr>
          <p:cNvPr id="62" name="Google Shape;62;p14"/>
          <p:cNvPicPr preferRelativeResize="0"/>
          <p:nvPr/>
        </p:nvPicPr>
        <p:blipFill>
          <a:blip r:embed="rId3">
            <a:alphaModFix/>
          </a:blip>
          <a:stretch>
            <a:fillRect/>
          </a:stretch>
        </p:blipFill>
        <p:spPr>
          <a:xfrm>
            <a:off x="2768075" y="1910600"/>
            <a:ext cx="4284102" cy="2858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0" y="208200"/>
            <a:ext cx="9144000" cy="47271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rgbClr val="365F91"/>
                </a:solidFill>
                <a:highlight>
                  <a:srgbClr val="FFFFFF"/>
                </a:highlight>
              </a:rPr>
              <a:t>     The 6 Steps of the Public Policy Analyst (</a:t>
            </a:r>
            <a:r>
              <a:rPr lang="en" sz="2600" b="1" u="sng">
                <a:solidFill>
                  <a:srgbClr val="0000FF"/>
                </a:solidFill>
                <a:highlight>
                  <a:srgbClr val="FFFFFF"/>
                </a:highlight>
                <a:hlinkClick r:id="rId3">
                  <a:extLst>
                    <a:ext uri="{A12FA001-AC4F-418D-AE19-62706E023703}">
                      <ahyp:hlinkClr xmlns:ahyp="http://schemas.microsoft.com/office/drawing/2018/hyperlinkcolor" val="tx"/>
                    </a:ext>
                  </a:extLst>
                </a:hlinkClick>
              </a:rPr>
              <a:t>PPA</a:t>
            </a:r>
            <a:r>
              <a:rPr lang="en" sz="2600" b="1">
                <a:solidFill>
                  <a:srgbClr val="365F91"/>
                </a:solidFill>
                <a:highlight>
                  <a:srgbClr val="FFFFFF"/>
                </a:highlight>
              </a:rPr>
              <a:t>)</a:t>
            </a:r>
            <a:endParaRPr sz="2600" b="1">
              <a:solidFill>
                <a:srgbClr val="365F91"/>
              </a:solidFill>
              <a:highlight>
                <a:srgbClr val="FFFFFF"/>
              </a:highlight>
            </a:endParaRPr>
          </a:p>
          <a:p>
            <a:pPr marL="0" lvl="0" indent="0" algn="l" rtl="0">
              <a:lnSpc>
                <a:spcPct val="115000"/>
              </a:lnSpc>
              <a:spcBef>
                <a:spcPts val="0"/>
              </a:spcBef>
              <a:spcAft>
                <a:spcPts val="0"/>
              </a:spcAft>
              <a:buNone/>
            </a:pPr>
            <a:r>
              <a:rPr lang="en" sz="2600">
                <a:solidFill>
                  <a:srgbClr val="365F91"/>
                </a:solidFill>
                <a:highlight>
                  <a:srgbClr val="FFFFFF"/>
                </a:highlight>
              </a:rPr>
              <a:t> </a:t>
            </a:r>
            <a:endParaRPr sz="2600">
              <a:solidFill>
                <a:srgbClr val="365F91"/>
              </a:solidFill>
              <a:highlight>
                <a:srgbClr val="FFFFFF"/>
              </a:highlight>
            </a:endParaRPr>
          </a:p>
          <a:p>
            <a:pPr marL="457200" lvl="0" indent="0" algn="l" rtl="0">
              <a:lnSpc>
                <a:spcPct val="115000"/>
              </a:lnSpc>
              <a:spcBef>
                <a:spcPts val="0"/>
              </a:spcBef>
              <a:spcAft>
                <a:spcPts val="0"/>
              </a:spcAft>
              <a:buNone/>
            </a:pPr>
            <a:r>
              <a:rPr lang="en" sz="2600">
                <a:solidFill>
                  <a:srgbClr val="365F91"/>
                </a:solidFill>
                <a:highlight>
                  <a:srgbClr val="FFFFFF"/>
                </a:highlight>
              </a:rPr>
              <a:t>1.</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4">
                  <a:extLst>
                    <a:ext uri="{A12FA001-AC4F-418D-AE19-62706E023703}">
                      <ahyp:hlinkClr xmlns:ahyp="http://schemas.microsoft.com/office/drawing/2018/hyperlinkcolor" val="tx"/>
                    </a:ext>
                  </a:extLst>
                </a:hlinkClick>
              </a:rPr>
              <a:t>Define the Problem</a:t>
            </a:r>
            <a:endParaRPr sz="2600" u="sng">
              <a:solidFill>
                <a:srgbClr val="0000FF"/>
              </a:solidFill>
              <a:highlight>
                <a:srgbClr val="FFFFFF"/>
              </a:highlight>
            </a:endParaRPr>
          </a:p>
          <a:p>
            <a:pPr marL="457200" lvl="0" indent="0" algn="l" rtl="0">
              <a:lnSpc>
                <a:spcPct val="115000"/>
              </a:lnSpc>
              <a:spcBef>
                <a:spcPts val="0"/>
              </a:spcBef>
              <a:spcAft>
                <a:spcPts val="0"/>
              </a:spcAft>
              <a:buNone/>
            </a:pPr>
            <a:r>
              <a:rPr lang="en" sz="2600">
                <a:solidFill>
                  <a:srgbClr val="365F91"/>
                </a:solidFill>
                <a:highlight>
                  <a:srgbClr val="FFFFFF"/>
                </a:highlight>
              </a:rPr>
              <a:t>2.</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5">
                  <a:extLst>
                    <a:ext uri="{A12FA001-AC4F-418D-AE19-62706E023703}">
                      <ahyp:hlinkClr xmlns:ahyp="http://schemas.microsoft.com/office/drawing/2018/hyperlinkcolor" val="tx"/>
                    </a:ext>
                  </a:extLst>
                </a:hlinkClick>
              </a:rPr>
              <a:t>Gather the Evidence</a:t>
            </a:r>
            <a:endParaRPr sz="2600" u="sng">
              <a:solidFill>
                <a:srgbClr val="0000FF"/>
              </a:solidFill>
              <a:highlight>
                <a:srgbClr val="FFFFFF"/>
              </a:highlight>
            </a:endParaRPr>
          </a:p>
          <a:p>
            <a:pPr marL="457200" lvl="0" indent="0" algn="l" rtl="0">
              <a:lnSpc>
                <a:spcPct val="115000"/>
              </a:lnSpc>
              <a:spcBef>
                <a:spcPts val="0"/>
              </a:spcBef>
              <a:spcAft>
                <a:spcPts val="0"/>
              </a:spcAft>
              <a:buNone/>
            </a:pPr>
            <a:r>
              <a:rPr lang="en" sz="2600">
                <a:solidFill>
                  <a:srgbClr val="365F91"/>
                </a:solidFill>
                <a:highlight>
                  <a:srgbClr val="FFFFFF"/>
                </a:highlight>
              </a:rPr>
              <a:t>3.</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6">
                  <a:extLst>
                    <a:ext uri="{A12FA001-AC4F-418D-AE19-62706E023703}">
                      <ahyp:hlinkClr xmlns:ahyp="http://schemas.microsoft.com/office/drawing/2018/hyperlinkcolor" val="tx"/>
                    </a:ext>
                  </a:extLst>
                </a:hlinkClick>
              </a:rPr>
              <a:t>Identify the Causes</a:t>
            </a:r>
            <a:endParaRPr sz="2600" u="sng">
              <a:solidFill>
                <a:srgbClr val="0000FF"/>
              </a:solidFill>
              <a:highlight>
                <a:srgbClr val="FFFFFF"/>
              </a:highlight>
            </a:endParaRPr>
          </a:p>
          <a:p>
            <a:pPr marL="457200" lvl="0" indent="0" algn="l" rtl="0">
              <a:lnSpc>
                <a:spcPct val="115000"/>
              </a:lnSpc>
              <a:spcBef>
                <a:spcPts val="0"/>
              </a:spcBef>
              <a:spcAft>
                <a:spcPts val="0"/>
              </a:spcAft>
              <a:buNone/>
            </a:pPr>
            <a:r>
              <a:rPr lang="en" sz="2600">
                <a:solidFill>
                  <a:srgbClr val="365F91"/>
                </a:solidFill>
                <a:highlight>
                  <a:srgbClr val="FFFFFF"/>
                </a:highlight>
              </a:rPr>
              <a:t>4.</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7">
                  <a:extLst>
                    <a:ext uri="{A12FA001-AC4F-418D-AE19-62706E023703}">
                      <ahyp:hlinkClr xmlns:ahyp="http://schemas.microsoft.com/office/drawing/2018/hyperlinkcolor" val="tx"/>
                    </a:ext>
                  </a:extLst>
                </a:hlinkClick>
              </a:rPr>
              <a:t>Evaluate an Existing Policy</a:t>
            </a:r>
            <a:endParaRPr sz="2600" u="sng">
              <a:solidFill>
                <a:srgbClr val="0000FF"/>
              </a:solidFill>
              <a:highlight>
                <a:srgbClr val="FFFFFF"/>
              </a:highlight>
            </a:endParaRPr>
          </a:p>
          <a:p>
            <a:pPr marL="457200" lvl="0" indent="0" algn="l" rtl="0">
              <a:lnSpc>
                <a:spcPct val="115000"/>
              </a:lnSpc>
              <a:spcBef>
                <a:spcPts val="0"/>
              </a:spcBef>
              <a:spcAft>
                <a:spcPts val="0"/>
              </a:spcAft>
              <a:buNone/>
            </a:pPr>
            <a:r>
              <a:rPr lang="en" sz="2600">
                <a:solidFill>
                  <a:srgbClr val="365F91"/>
                </a:solidFill>
                <a:highlight>
                  <a:srgbClr val="FFFFFF"/>
                </a:highlight>
              </a:rPr>
              <a:t>5.</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8">
                  <a:extLst>
                    <a:ext uri="{A12FA001-AC4F-418D-AE19-62706E023703}">
                      <ahyp:hlinkClr xmlns:ahyp="http://schemas.microsoft.com/office/drawing/2018/hyperlinkcolor" val="tx"/>
                    </a:ext>
                  </a:extLst>
                </a:hlinkClick>
              </a:rPr>
              <a:t>Develop Solutions</a:t>
            </a:r>
            <a:endParaRPr sz="2600" u="sng">
              <a:solidFill>
                <a:srgbClr val="0000FF"/>
              </a:solidFill>
              <a:highlight>
                <a:srgbClr val="FFFFFF"/>
              </a:highlight>
            </a:endParaRPr>
          </a:p>
          <a:p>
            <a:pPr marL="457200" lvl="0" indent="0" algn="l" rtl="0">
              <a:lnSpc>
                <a:spcPct val="115000"/>
              </a:lnSpc>
              <a:spcBef>
                <a:spcPts val="0"/>
              </a:spcBef>
              <a:spcAft>
                <a:spcPts val="0"/>
              </a:spcAft>
              <a:buNone/>
            </a:pPr>
            <a:r>
              <a:rPr lang="en" sz="2600">
                <a:solidFill>
                  <a:srgbClr val="365F91"/>
                </a:solidFill>
                <a:highlight>
                  <a:srgbClr val="FFFFFF"/>
                </a:highlight>
              </a:rPr>
              <a:t>6.</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9">
                  <a:extLst>
                    <a:ext uri="{A12FA001-AC4F-418D-AE19-62706E023703}">
                      <ahyp:hlinkClr xmlns:ahyp="http://schemas.microsoft.com/office/drawing/2018/hyperlinkcolor" val="tx"/>
                    </a:ext>
                  </a:extLst>
                </a:hlinkClick>
              </a:rPr>
              <a:t>Select the Best Solution </a:t>
            </a:r>
            <a:r>
              <a:rPr lang="en" sz="2600">
                <a:solidFill>
                  <a:srgbClr val="365F91"/>
                </a:solidFill>
                <a:highlight>
                  <a:srgbClr val="FFFFFF"/>
                </a:highlight>
              </a:rPr>
              <a:t> (Feasibility vs. Effectiveness)</a:t>
            </a:r>
            <a:endParaRPr sz="2600">
              <a:solidFill>
                <a:srgbClr val="365F91"/>
              </a:solidFill>
              <a:highlight>
                <a:srgbClr val="FFFFFF"/>
              </a:highlight>
            </a:endParaRPr>
          </a:p>
          <a:p>
            <a:pPr marL="0" lvl="0" indent="0" algn="l" rtl="0">
              <a:lnSpc>
                <a:spcPct val="115000"/>
              </a:lnSpc>
              <a:spcBef>
                <a:spcPts val="0"/>
              </a:spcBef>
              <a:spcAft>
                <a:spcPts val="0"/>
              </a:spcAft>
              <a:buNone/>
            </a:pPr>
            <a:r>
              <a:rPr lang="en" sz="2600">
                <a:solidFill>
                  <a:srgbClr val="365F91"/>
                </a:solidFill>
                <a:highlight>
                  <a:srgbClr val="FFFFFF"/>
                </a:highlight>
              </a:rPr>
              <a:t> </a:t>
            </a:r>
            <a:endParaRPr sz="2600">
              <a:solidFill>
                <a:srgbClr val="365F9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a:solidFill>
            <a:schemeClr val="accent5"/>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1: Define the Problem</a:t>
            </a:r>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b="1">
                <a:latin typeface="Georgia"/>
                <a:ea typeface="Georgia"/>
                <a:cs typeface="Georgia"/>
                <a:sym typeface="Georgia"/>
              </a:rPr>
              <a:t>Since COVID 19, students are struggling with social emotional issues in high unstructured areas like the cafeteria and recess.  Students are misbehaving during lunch and recess.</a:t>
            </a:r>
            <a:endParaRPr b="1">
              <a:latin typeface="Georgia"/>
              <a:ea typeface="Georgia"/>
              <a:cs typeface="Georgia"/>
              <a:sym typeface="Georgia"/>
            </a:endParaRPr>
          </a:p>
          <a:p>
            <a:pPr marL="0" lvl="0" indent="0" algn="l" rtl="0">
              <a:spcBef>
                <a:spcPts val="1200"/>
              </a:spcBef>
              <a:spcAft>
                <a:spcPts val="0"/>
              </a:spcAft>
              <a:buNone/>
            </a:pPr>
            <a:endParaRPr/>
          </a:p>
          <a:p>
            <a:pPr marL="0" lvl="0" indent="0" algn="l" rtl="0">
              <a:spcBef>
                <a:spcPts val="1200"/>
              </a:spcBef>
              <a:spcAft>
                <a:spcPts val="1200"/>
              </a:spcAft>
              <a:buNone/>
            </a:pPr>
            <a:r>
              <a:rPr lang="en"/>
              <a:t>The New York City Department of Education cares deeply about the social-emotional health and wellbeing of NYCDOE’s children and families. We recognize that the sharing of information about COVID-19, and the resulting school closures, will have a significant impact on each of us. Increased stress and anxiety are common responses to the coronavirus outbreak. In addition to resources for stress management, there are helpful strategies and resources for proactively developing your child’s social and emotional skills.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a:solidFill>
            <a:schemeClr val="accent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2: Gather the Evidence</a:t>
            </a: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Comic Sans MS"/>
                <a:ea typeface="Comic Sans MS"/>
                <a:cs typeface="Comic Sans MS"/>
                <a:sym typeface="Comic Sans MS"/>
              </a:rPr>
              <a:t>We will interview 1 or 2 of our teachers</a:t>
            </a:r>
            <a:endParaRPr>
              <a:latin typeface="Comic Sans MS"/>
              <a:ea typeface="Comic Sans MS"/>
              <a:cs typeface="Comic Sans MS"/>
              <a:sym typeface="Comic Sans MS"/>
            </a:endParaRPr>
          </a:p>
          <a:p>
            <a:pPr marL="0" lvl="0" indent="0" algn="l" rtl="0">
              <a:spcBef>
                <a:spcPts val="1200"/>
              </a:spcBef>
              <a:spcAft>
                <a:spcPts val="0"/>
              </a:spcAft>
              <a:buNone/>
            </a:pPr>
            <a:r>
              <a:rPr lang="en">
                <a:latin typeface="Comic Sans MS"/>
                <a:ea typeface="Comic Sans MS"/>
                <a:cs typeface="Comic Sans MS"/>
                <a:sym typeface="Comic Sans MS"/>
              </a:rPr>
              <a:t>We will interview the school counselor</a:t>
            </a:r>
            <a:endParaRPr>
              <a:latin typeface="Comic Sans MS"/>
              <a:ea typeface="Comic Sans MS"/>
              <a:cs typeface="Comic Sans MS"/>
              <a:sym typeface="Comic Sans MS"/>
            </a:endParaRPr>
          </a:p>
          <a:p>
            <a:pPr marL="0" lvl="0" indent="0" algn="l" rtl="0">
              <a:spcBef>
                <a:spcPts val="1200"/>
              </a:spcBef>
              <a:spcAft>
                <a:spcPts val="0"/>
              </a:spcAft>
              <a:buNone/>
            </a:pPr>
            <a:r>
              <a:rPr lang="en">
                <a:latin typeface="Comic Sans MS"/>
                <a:ea typeface="Comic Sans MS"/>
                <a:cs typeface="Comic Sans MS"/>
                <a:sym typeface="Comic Sans MS"/>
              </a:rPr>
              <a:t>We will speak to the parent coordinator </a:t>
            </a:r>
            <a:endParaRPr>
              <a:latin typeface="Comic Sans MS"/>
              <a:ea typeface="Comic Sans MS"/>
              <a:cs typeface="Comic Sans MS"/>
              <a:sym typeface="Comic Sans MS"/>
            </a:endParaRPr>
          </a:p>
          <a:p>
            <a:pPr marL="0" lvl="0" indent="0" algn="l" rtl="0">
              <a:spcBef>
                <a:spcPts val="1200"/>
              </a:spcBef>
              <a:spcAft>
                <a:spcPts val="0"/>
              </a:spcAft>
              <a:buNone/>
            </a:pPr>
            <a:r>
              <a:rPr lang="en">
                <a:latin typeface="Comic Sans MS"/>
                <a:ea typeface="Comic Sans MS"/>
                <a:cs typeface="Comic Sans MS"/>
                <a:sym typeface="Comic Sans MS"/>
              </a:rPr>
              <a:t>Teachers will check student social emotional screener </a:t>
            </a:r>
            <a:endParaRPr>
              <a:latin typeface="Comic Sans MS"/>
              <a:ea typeface="Comic Sans MS"/>
              <a:cs typeface="Comic Sans MS"/>
              <a:sym typeface="Comic Sans MS"/>
            </a:endParaRPr>
          </a:p>
          <a:p>
            <a:pPr marL="0" lvl="0" indent="0" algn="l" rtl="0">
              <a:spcBef>
                <a:spcPts val="1200"/>
              </a:spcBef>
              <a:spcAft>
                <a:spcPts val="0"/>
              </a:spcAft>
              <a:buNone/>
            </a:pPr>
            <a:r>
              <a:rPr lang="en">
                <a:latin typeface="Comic Sans MS"/>
                <a:ea typeface="Comic Sans MS"/>
                <a:cs typeface="Comic Sans MS"/>
                <a:sym typeface="Comic Sans MS"/>
              </a:rPr>
              <a:t>We will look at the daily SEL screeners </a:t>
            </a:r>
            <a:endParaRPr>
              <a:latin typeface="Comic Sans MS"/>
              <a:ea typeface="Comic Sans MS"/>
              <a:cs typeface="Comic Sans MS"/>
              <a:sym typeface="Comic Sans MS"/>
            </a:endParaRPr>
          </a:p>
          <a:p>
            <a:pPr marL="0" lvl="0" indent="0" algn="l" rtl="0">
              <a:spcBef>
                <a:spcPts val="1200"/>
              </a:spcBef>
              <a:spcAft>
                <a:spcPts val="1200"/>
              </a:spcAft>
              <a:buNone/>
            </a:pPr>
            <a:r>
              <a:rPr lang="en">
                <a:latin typeface="Comic Sans MS"/>
                <a:ea typeface="Comic Sans MS"/>
                <a:cs typeface="Comic Sans MS"/>
                <a:sym typeface="Comic Sans MS"/>
              </a:rPr>
              <a:t>Visit cafeteria and take notes</a:t>
            </a:r>
            <a:endParaRPr>
              <a:latin typeface="Comic Sans MS"/>
              <a:ea typeface="Comic Sans MS"/>
              <a:cs typeface="Comic Sans MS"/>
              <a:sym typeface="Comic Sans MS"/>
            </a:endParaRPr>
          </a:p>
        </p:txBody>
      </p:sp>
      <p:pic>
        <p:nvPicPr>
          <p:cNvPr id="80" name="Google Shape;80;p17"/>
          <p:cNvPicPr preferRelativeResize="0"/>
          <p:nvPr/>
        </p:nvPicPr>
        <p:blipFill>
          <a:blip r:embed="rId3">
            <a:alphaModFix/>
          </a:blip>
          <a:stretch>
            <a:fillRect/>
          </a:stretch>
        </p:blipFill>
        <p:spPr>
          <a:xfrm>
            <a:off x="5711400" y="2956475"/>
            <a:ext cx="2835876" cy="2126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a:solidFill>
            <a:srgbClr val="99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3: Identify the Causes</a:t>
            </a:r>
            <a:endParaRPr/>
          </a:p>
        </p:txBody>
      </p:sp>
      <p:sp>
        <p:nvSpPr>
          <p:cNvPr id="86" name="Google Shape;8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Many students were learning from home last year.  Students are just now returning to class and socializing with their peers for the first time in over a year. Students are not appropriately socializing in the cafeteria and at recess.  </a:t>
            </a:r>
            <a:endParaRPr/>
          </a:p>
        </p:txBody>
      </p:sp>
      <p:pic>
        <p:nvPicPr>
          <p:cNvPr id="87" name="Google Shape;87;p18"/>
          <p:cNvPicPr preferRelativeResize="0"/>
          <p:nvPr/>
        </p:nvPicPr>
        <p:blipFill>
          <a:blip r:embed="rId3">
            <a:alphaModFix/>
          </a:blip>
          <a:stretch>
            <a:fillRect/>
          </a:stretch>
        </p:blipFill>
        <p:spPr>
          <a:xfrm>
            <a:off x="2782800" y="2571750"/>
            <a:ext cx="3967476" cy="2516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a:solidFill>
            <a:srgbClr val="FF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4: Evaluate an Existing Policy</a:t>
            </a:r>
            <a:endParaRPr/>
          </a:p>
        </p:txBody>
      </p:sp>
      <p:sp>
        <p:nvSpPr>
          <p:cNvPr id="93" name="Google Shape;93;p19"/>
          <p:cNvSpPr txBox="1">
            <a:spLocks noGrp="1"/>
          </p:cNvSpPr>
          <p:nvPr>
            <p:ph type="body" idx="1"/>
          </p:nvPr>
        </p:nvSpPr>
        <p:spPr>
          <a:xfrm>
            <a:off x="834075" y="1017725"/>
            <a:ext cx="7798800" cy="5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https://infohub.nyced.org/in-our-schools/programs/race-and-equity/social-emotional-learning</a:t>
            </a:r>
            <a:endParaRPr sz="1400"/>
          </a:p>
          <a:p>
            <a:pPr marL="0" lvl="0" indent="0" algn="l" rtl="0">
              <a:spcBef>
                <a:spcPts val="1200"/>
              </a:spcBef>
              <a:spcAft>
                <a:spcPts val="0"/>
              </a:spcAft>
              <a:buNone/>
            </a:pPr>
            <a:endParaRPr sz="2300"/>
          </a:p>
          <a:p>
            <a:pPr marL="0" lvl="0" indent="0" algn="l" rtl="0">
              <a:spcBef>
                <a:spcPts val="1200"/>
              </a:spcBef>
              <a:spcAft>
                <a:spcPts val="0"/>
              </a:spcAft>
              <a:buClr>
                <a:schemeClr val="dk1"/>
              </a:buClr>
              <a:buSzPts val="1100"/>
              <a:buFont typeface="Arial"/>
              <a:buNone/>
            </a:pPr>
            <a:r>
              <a:rPr lang="en" sz="1700">
                <a:solidFill>
                  <a:srgbClr val="333333"/>
                </a:solidFill>
                <a:highlight>
                  <a:srgbClr val="F2F2F2"/>
                </a:highlight>
              </a:rPr>
              <a:t>It is the firm belief of the NYCDOE that an environment cannot be supportive if it is not culturally responsive. Culturally responsive environments “affirm racial and cultural identities; develop students’ abilities to connect across lines of difference; elevate historically marginalized voices; and empower areas of social change”. To advance equity, now, and to be culturally responsive, we must ensure that we are creating supportive environments for our students, families and staff during this critical time in our nation.</a:t>
            </a:r>
            <a:endParaRPr sz="1700">
              <a:solidFill>
                <a:srgbClr val="333333"/>
              </a:solidFill>
              <a:highlight>
                <a:srgbClr val="F2F2F2"/>
              </a:highlight>
            </a:endParaRPr>
          </a:p>
          <a:p>
            <a:pPr marL="0" lvl="0" indent="0" algn="l" rtl="0">
              <a:spcBef>
                <a:spcPts val="2700"/>
              </a:spcBef>
              <a:spcAft>
                <a:spcPts val="2700"/>
              </a:spcAft>
              <a:buClr>
                <a:schemeClr val="dk1"/>
              </a:buClr>
              <a:buSzPts val="1100"/>
              <a:buFont typeface="Arial"/>
              <a:buNone/>
            </a:pPr>
            <a:r>
              <a:rPr lang="en" sz="800">
                <a:solidFill>
                  <a:srgbClr val="333333"/>
                </a:solidFill>
                <a:highlight>
                  <a:srgbClr val="F2F2F2"/>
                </a:highlight>
              </a:rPr>
              <a:t> </a:t>
            </a: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a:solidFill>
            <a:srgbClr val="FF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4: Evaluate an Existing Policy</a:t>
            </a:r>
            <a:endParaRPr/>
          </a:p>
        </p:txBody>
      </p:sp>
      <p:sp>
        <p:nvSpPr>
          <p:cNvPr id="99" name="Google Shape;99;p20"/>
          <p:cNvSpPr txBox="1">
            <a:spLocks noGrp="1"/>
          </p:cNvSpPr>
          <p:nvPr>
            <p:ph type="body" idx="1"/>
          </p:nvPr>
        </p:nvSpPr>
        <p:spPr>
          <a:xfrm>
            <a:off x="834075" y="1017725"/>
            <a:ext cx="7798800" cy="5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https://infohub.nyced.org/in-our-schools/programs/race-and-equity/social-emotional-learning</a:t>
            </a:r>
            <a:endParaRPr sz="1400"/>
          </a:p>
          <a:p>
            <a:pPr marL="0" lvl="0" indent="0" algn="l" rtl="0">
              <a:spcBef>
                <a:spcPts val="1200"/>
              </a:spcBef>
              <a:spcAft>
                <a:spcPts val="0"/>
              </a:spcAft>
              <a:buClr>
                <a:schemeClr val="dk1"/>
              </a:buClr>
              <a:buSzPts val="1100"/>
              <a:buFont typeface="Arial"/>
              <a:buNone/>
            </a:pPr>
            <a:r>
              <a:rPr lang="en" sz="1200">
                <a:solidFill>
                  <a:srgbClr val="333333"/>
                </a:solidFill>
                <a:highlight>
                  <a:srgbClr val="F2F2F2"/>
                </a:highlight>
              </a:rPr>
              <a:t>A supportive environment also comprehensively supports a young person’s mental, emotional, and physical wellbeing. As school communities, we must seek to support the whole child, caring for them as people and helping them develop a strong foundation of emotional skills to cope with challenging situations, resolve conflict, and build healthy relationships.</a:t>
            </a:r>
            <a:endParaRPr sz="1200">
              <a:solidFill>
                <a:srgbClr val="333333"/>
              </a:solidFill>
              <a:highlight>
                <a:srgbClr val="F2F2F2"/>
              </a:highlight>
            </a:endParaRPr>
          </a:p>
          <a:p>
            <a:pPr marL="0" lvl="0" indent="0" algn="l" rtl="0">
              <a:spcBef>
                <a:spcPts val="2700"/>
              </a:spcBef>
              <a:spcAft>
                <a:spcPts val="0"/>
              </a:spcAft>
              <a:buClr>
                <a:schemeClr val="dk1"/>
              </a:buClr>
              <a:buSzPts val="1100"/>
              <a:buFont typeface="Arial"/>
              <a:buNone/>
            </a:pPr>
            <a:r>
              <a:rPr lang="en" sz="1200">
                <a:solidFill>
                  <a:srgbClr val="333333"/>
                </a:solidFill>
                <a:highlight>
                  <a:srgbClr val="F2F2F2"/>
                </a:highlight>
              </a:rPr>
              <a:t>The protests that have gripped our city and nation reflect the hurt, anger, and pain of generations of racial trauma. Emotional responses may manifest in different ways, including anger, irritability, grief, and hopelessness. We should be aware of signs of trauma or distress not only for our youth, but also for ourselves and our colleagues. We should also be aware of effective strategies that school communities can implement to support children and families who are struggling.</a:t>
            </a:r>
            <a:endParaRPr sz="1200"/>
          </a:p>
          <a:p>
            <a:pPr marL="0" lvl="0" indent="0" algn="l" rtl="0">
              <a:spcBef>
                <a:spcPts val="2700"/>
              </a:spcBef>
              <a:spcAft>
                <a:spcPts val="0"/>
              </a:spcAft>
              <a:buNone/>
            </a:pPr>
            <a:r>
              <a:rPr lang="en" sz="1200"/>
              <a:t>NYC school discipline code</a:t>
            </a:r>
            <a:endParaRPr sz="1200"/>
          </a:p>
          <a:p>
            <a:pPr marL="0" lvl="0" indent="0" algn="l" rtl="0">
              <a:spcBef>
                <a:spcPts val="1200"/>
              </a:spcBef>
              <a:spcAft>
                <a:spcPts val="1200"/>
              </a:spcAft>
              <a:buNone/>
            </a:pPr>
            <a:r>
              <a:rPr lang="en" sz="1200" u="sng">
                <a:solidFill>
                  <a:schemeClr val="hlink"/>
                </a:solidFill>
                <a:hlinkClick r:id="rId4"/>
              </a:rPr>
              <a:t>Discipline Code - Schools.nyc.gov</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a:solidFill>
            <a:schemeClr val="accent1"/>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5: Develop Solutions</a:t>
            </a:r>
            <a:endParaRPr/>
          </a:p>
        </p:txBody>
      </p:sp>
      <p:sp>
        <p:nvSpPr>
          <p:cNvPr id="105" name="Google Shape;10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Students will come up with solutions to appropriate play in the cafeteria and recess. Example come up with games and structured play.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Students need modeled behavior as well. They can practice during a guided play in the classroom.</a:t>
            </a:r>
            <a:endParaRPr/>
          </a:p>
        </p:txBody>
      </p:sp>
      <p:pic>
        <p:nvPicPr>
          <p:cNvPr id="106" name="Google Shape;106;p21"/>
          <p:cNvPicPr preferRelativeResize="0"/>
          <p:nvPr/>
        </p:nvPicPr>
        <p:blipFill>
          <a:blip r:embed="rId3">
            <a:alphaModFix/>
          </a:blip>
          <a:stretch>
            <a:fillRect/>
          </a:stretch>
        </p:blipFill>
        <p:spPr>
          <a:xfrm>
            <a:off x="6158298" y="3415294"/>
            <a:ext cx="2985704" cy="158770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710</Words>
  <Application>Microsoft Office PowerPoint</Application>
  <PresentationFormat>On-screen Show (16:9)</PresentationFormat>
  <Paragraphs>44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Lobster</vt:lpstr>
      <vt:lpstr>Arial</vt:lpstr>
      <vt:lpstr>Comic Sans MS</vt:lpstr>
      <vt:lpstr>Times New Roman</vt:lpstr>
      <vt:lpstr>Georgia</vt:lpstr>
      <vt:lpstr>Simple Light</vt:lpstr>
      <vt:lpstr>Social Emotional Learning Challenges at P.S. 11Q    2021-2022 Lynda Sodomsky/CLass 203</vt:lpstr>
      <vt:lpstr>Problem Solving</vt:lpstr>
      <vt:lpstr>PowerPoint Presentation</vt:lpstr>
      <vt:lpstr>Step 1: Define the Problem</vt:lpstr>
      <vt:lpstr>Step 2: Gather the Evidence</vt:lpstr>
      <vt:lpstr>Step 3: Identify the Causes</vt:lpstr>
      <vt:lpstr>Step 4: Evaluate an Existing Policy</vt:lpstr>
      <vt:lpstr>Step 4: Evaluate an Existing Policy</vt:lpstr>
      <vt:lpstr>Step 5: Develop Solutions</vt:lpstr>
      <vt:lpstr>Step 6: Select the Best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Emotional Learning Challenges at P.S. 11Q    2021-2022 Lynda Sodomsky/CLass 203</dc:title>
  <cp:lastModifiedBy>Joseph Montecalvo</cp:lastModifiedBy>
  <cp:revision>1</cp:revision>
  <dcterms:modified xsi:type="dcterms:W3CDTF">2022-03-30T21:25:10Z</dcterms:modified>
</cp:coreProperties>
</file>