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e E. O'Hara" initials="" lastIdx="6" clrIdx="0"/>
  <p:cmAuthor id="1" name="Joe Montecalvo" initials="" lastIdx="4" clrIdx="1"/>
  <p:cmAuthor id="2" name="Seneha Sinanaj" initials="" lastIdx="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927B46C-BAE9-485A-984C-B769EE7D37E1}">
  <a:tblStyle styleId="{F927B46C-BAE9-485A-984C-B769EE7D37E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70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3da88a394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3da88a394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3da88a394f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3da88a394f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6bfe735b3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6bfe735b3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6bfe735b3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6bfe735b3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3da88a394f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3da88a394f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6bfe735b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6bfe735b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237dfaba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237dfaba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6bfe735b3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6bfe735b3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6bfe735b3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6bfe735b3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6bfe735b3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6bfe735b3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sed.gov/bilingual-ed/english-language-learner-and-multilingual-learner-assessment-testing-accommodation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hyperlink" Target="https://flippedtips.com/plegal/tips/worksheet4.html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320"/>
              <a:t>Supporting E.N.L Students</a:t>
            </a:r>
            <a:endParaRPr sz="4320"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By: Seneha Sinanaj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MS/PS- 122Q- The Mamie Fay School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00" y="60100"/>
            <a:ext cx="9032275" cy="50107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490825" y="140300"/>
            <a:ext cx="8388900" cy="24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Supporting E.N.L Students</a:t>
            </a:r>
            <a:endParaRPr sz="27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7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By: Seneha Sinanaj</a:t>
            </a:r>
            <a:endParaRPr sz="27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7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MS/PS- 122Q- The Mamie Fay School</a:t>
            </a:r>
            <a:endParaRPr sz="23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311700" y="171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*Select the Best Possible Solution:</a:t>
            </a:r>
            <a:endParaRPr/>
          </a:p>
        </p:txBody>
      </p:sp>
      <p:graphicFrame>
        <p:nvGraphicFramePr>
          <p:cNvPr id="119" name="Google Shape;119;p22"/>
          <p:cNvGraphicFramePr/>
          <p:nvPr/>
        </p:nvGraphicFramePr>
        <p:xfrm>
          <a:off x="311700" y="712125"/>
          <a:ext cx="8687250" cy="4299680"/>
        </p:xfrm>
        <a:graphic>
          <a:graphicData uri="http://schemas.openxmlformats.org/drawingml/2006/table">
            <a:tbl>
              <a:tblPr>
                <a:noFill/>
                <a:tableStyleId>{F927B46C-BAE9-485A-984C-B769EE7D37E1}</a:tableStyleId>
              </a:tblPr>
              <a:tblGrid>
                <a:gridCol w="173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7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7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8675"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Feasibility</a:t>
                      </a:r>
                      <a:endParaRPr/>
                    </a:p>
                  </a:txBody>
                  <a:tcPr marL="28575" marR="28575" marT="19050" marB="19050" anchor="b">
                    <a:lnL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Effectiveness:</a:t>
                      </a:r>
                      <a:endParaRPr/>
                    </a:p>
                  </a:txBody>
                  <a:tcPr marL="28575" marR="28575" marT="19050" marB="19050" anchor="b">
                    <a:lnL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HIGH</a:t>
                      </a:r>
                      <a:endParaRPr/>
                    </a:p>
                  </a:txBody>
                  <a:tcPr marL="28575" marR="28575" marT="19050" marB="19050" anchor="b">
                    <a:lnL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MEDIUM</a:t>
                      </a:r>
                      <a:endParaRPr/>
                    </a:p>
                  </a:txBody>
                  <a:tcPr marL="28575" marR="28575" marT="19050" marB="19050" anchor="b">
                    <a:lnL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LOW</a:t>
                      </a:r>
                      <a:endParaRPr/>
                    </a:p>
                  </a:txBody>
                  <a:tcPr marL="28575" marR="28575" marT="19050" marB="19050" anchor="b">
                    <a:lnL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HIGH</a:t>
                      </a:r>
                      <a:endParaRPr/>
                    </a:p>
                  </a:txBody>
                  <a:tcPr marL="28575" marR="28575" marT="19050" marB="19050" anchor="b">
                    <a:lnL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Incorporate more new vocabulary in my writing. Use more compound and complex sentences, cognates, reading on a daily basis and translating my own material </a:t>
                      </a:r>
                      <a:endParaRPr sz="1100"/>
                    </a:p>
                  </a:txBody>
                  <a:tcPr marL="28575" marR="28575" marT="19050" marB="19050" anchor="b">
                    <a:lnL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28575" marR="28575" marT="19050" marB="19050" anchor="b">
                    <a:lnL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9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MEDIUM</a:t>
                      </a:r>
                      <a:endParaRPr/>
                    </a:p>
                  </a:txBody>
                  <a:tcPr marL="28575" marR="28575" marT="19050" marB="19050" anchor="b">
                    <a:lnL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28575" marR="28575" marT="19050" marB="19050" anchor="b">
                    <a:lnL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Use technology for all uses throughout the day during formal and informal conversations and work</a:t>
                      </a:r>
                      <a:endParaRPr sz="1100"/>
                    </a:p>
                  </a:txBody>
                  <a:tcPr marL="28575" marR="28575" marT="19050" marB="19050" anchor="b">
                    <a:lnL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3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LOW</a:t>
                      </a:r>
                      <a:endParaRPr/>
                    </a:p>
                  </a:txBody>
                  <a:tcPr marL="28575" marR="28575" marT="19050" marB="19050" anchor="b">
                    <a:lnL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Use technology for all uses throughout the day during formal and informal conversations and work and a interpreter</a:t>
                      </a:r>
                      <a:endParaRPr sz="1000" b="1"/>
                    </a:p>
                  </a:txBody>
                  <a:tcPr marL="28575" marR="28575" marT="19050" marB="19050" anchor="b">
                    <a:lnL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65500" y="2277725"/>
            <a:ext cx="2335650" cy="98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225" y="3411025"/>
            <a:ext cx="1797725" cy="152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6076" y="-335950"/>
            <a:ext cx="2866225" cy="158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475" y="167375"/>
            <a:ext cx="8347900" cy="466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176950" y="220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*What is the problem?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251800" y="912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500">
                <a:solidFill>
                  <a:srgbClr val="9900FF"/>
                </a:solidFill>
              </a:rPr>
              <a:t>*After the pandemic the rate of language learning has remained stagnant or declined.</a:t>
            </a:r>
            <a:endParaRPr sz="2500">
              <a:solidFill>
                <a:srgbClr val="9900FF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450" y="1912100"/>
            <a:ext cx="8269950" cy="308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230450" y="19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20">
                <a:solidFill>
                  <a:srgbClr val="0000FF"/>
                </a:solidFill>
              </a:rPr>
              <a:t>*Six Steps of PPA:</a:t>
            </a:r>
            <a:endParaRPr sz="3520">
              <a:solidFill>
                <a:srgbClr val="0000FF"/>
              </a:solidFill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274675" y="11561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➢Define the problem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➢Gather the evidence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➢Identify the causes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➢Examine an Existing Policy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➢Develop New Solutions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➢Select the best solution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0325" y="450300"/>
            <a:ext cx="4021200" cy="412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*What is the evidence?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54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A64D79"/>
                </a:solidFill>
              </a:rPr>
              <a:t>*The evidence is:</a:t>
            </a:r>
            <a:endParaRPr sz="2200">
              <a:solidFill>
                <a:srgbClr val="A64D79"/>
              </a:solidFill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Clr>
                <a:srgbClr val="A64D79"/>
              </a:buClr>
              <a:buSzPts val="2200"/>
              <a:buChar char="-"/>
            </a:pPr>
            <a:r>
              <a:rPr lang="en" sz="2200">
                <a:solidFill>
                  <a:srgbClr val="A64D79"/>
                </a:solidFill>
              </a:rPr>
              <a:t>Reading levels have dropped</a:t>
            </a:r>
            <a:endParaRPr sz="2200">
              <a:solidFill>
                <a:srgbClr val="A64D79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200"/>
              <a:buChar char="-"/>
            </a:pPr>
            <a:r>
              <a:rPr lang="en" sz="2200">
                <a:solidFill>
                  <a:srgbClr val="A64D79"/>
                </a:solidFill>
              </a:rPr>
              <a:t>Reading levels remained the same</a:t>
            </a:r>
            <a:endParaRPr sz="2200">
              <a:solidFill>
                <a:srgbClr val="A64D79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200"/>
              <a:buChar char="-"/>
            </a:pPr>
            <a:r>
              <a:rPr lang="en" sz="2200">
                <a:solidFill>
                  <a:srgbClr val="A64D79"/>
                </a:solidFill>
              </a:rPr>
              <a:t>In class assessment scores</a:t>
            </a:r>
            <a:endParaRPr sz="2200">
              <a:solidFill>
                <a:srgbClr val="A64D79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200"/>
              <a:buChar char="-"/>
            </a:pPr>
            <a:r>
              <a:rPr lang="en" sz="2200">
                <a:solidFill>
                  <a:srgbClr val="A64D79"/>
                </a:solidFill>
              </a:rPr>
              <a:t>State scores- ELA, Math, Science</a:t>
            </a:r>
            <a:endParaRPr sz="2200">
              <a:solidFill>
                <a:srgbClr val="A64D79"/>
              </a:solidFill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445025"/>
            <a:ext cx="4282575" cy="42833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 idx="4294967295"/>
          </p:nvPr>
        </p:nvSpPr>
        <p:spPr>
          <a:xfrm>
            <a:off x="311700" y="366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*What are the causes?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 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22">
                <a:solidFill>
                  <a:srgbClr val="9900FF"/>
                </a:solidFill>
              </a:rPr>
              <a:t>(Let’s make a list as a team)</a:t>
            </a:r>
            <a:endParaRPr sz="2022"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1775" y="106250"/>
            <a:ext cx="4931001" cy="175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 idx="4294967295"/>
          </p:nvPr>
        </p:nvSpPr>
        <p:spPr>
          <a:xfrm>
            <a:off x="311700" y="272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*What are the causes?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4294967295"/>
          </p:nvPr>
        </p:nvSpPr>
        <p:spPr>
          <a:xfrm>
            <a:off x="250600" y="1351325"/>
            <a:ext cx="8649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Nobody at home speaks English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Parents dont understand English so cannot complete homework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little or no access to technology that can help facilitate language learning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Little access to technology at school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No training to to utilize technology so cannot complete assignment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No translator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No translator device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Curriculum not differentiated to my specific language proficiency level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New to the country currently experiencing culture shock, parents at work all day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Pressure from state tests, in class tests, pressure from parents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825" y="-7"/>
            <a:ext cx="3520850" cy="130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183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*What is the existing policy?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853200"/>
            <a:ext cx="4226100" cy="34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3">
                <a:solidFill>
                  <a:srgbClr val="9900FF"/>
                </a:solidFill>
              </a:rPr>
              <a:t>*The existing policy is to use formal standardized assessments to track growth in learning modalities:</a:t>
            </a:r>
            <a:endParaRPr sz="2163">
              <a:solidFill>
                <a:srgbClr val="9900FF"/>
              </a:solidFill>
            </a:endParaRPr>
          </a:p>
          <a:p>
            <a:pPr marL="457200" lvl="0" indent="-314469" algn="l" rtl="0">
              <a:spcBef>
                <a:spcPts val="1200"/>
              </a:spcBef>
              <a:spcAft>
                <a:spcPts val="0"/>
              </a:spcAft>
              <a:buClr>
                <a:srgbClr val="9900FF"/>
              </a:buClr>
              <a:buSzPct val="100000"/>
              <a:buChar char="-"/>
            </a:pPr>
            <a:r>
              <a:rPr lang="en" sz="2163">
                <a:solidFill>
                  <a:srgbClr val="9900FF"/>
                </a:solidFill>
              </a:rPr>
              <a:t>reading, writing, listening, speaking</a:t>
            </a:r>
            <a:endParaRPr sz="2163"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63">
                <a:solidFill>
                  <a:srgbClr val="9900FF"/>
                </a:solidFill>
              </a:rPr>
              <a:t>* New students to country are exempt from ELA state exam only for ONE year</a:t>
            </a:r>
            <a:endParaRPr sz="2163"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63">
                <a:solidFill>
                  <a:srgbClr val="9900FF"/>
                </a:solidFill>
              </a:rPr>
              <a:t>* New students to country are NOT exempt from MATH state exam which entails multiple choice and writing intensive constructed responses</a:t>
            </a:r>
            <a:endParaRPr sz="2163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20" u="sng">
                <a:solidFill>
                  <a:schemeClr val="hlink"/>
                </a:solidFill>
                <a:hlinkClick r:id="rId3"/>
              </a:rPr>
              <a:t>http://www.nysed.gov/bilingual-ed/english-language-learner-and-multilingual-learner-assessment-testing-accommodations</a:t>
            </a:r>
            <a:endParaRPr sz="132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0100" y="264200"/>
            <a:ext cx="4130675" cy="44267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9" name="Google Shape;99;p1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55175" y="3524650"/>
            <a:ext cx="1403800" cy="15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218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*What policies can we create to correct the problem?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253650" y="791025"/>
            <a:ext cx="8636700" cy="27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*New students to the country should be exempt from both ELA, MATH, Science state testing for the first 5 years upon arrival. When the student fulfills 5 years in the new country only then will they be eligible for state testing. No exemption should be made for NYSESLAT State administration</a:t>
            </a:r>
            <a:endParaRPr>
              <a:solidFill>
                <a:srgbClr val="FF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* Provide ELLs with more access to technology in the classroom and device to go home with </a:t>
            </a:r>
            <a:endParaRPr>
              <a:solidFill>
                <a:srgbClr val="FF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FF00FF"/>
                </a:solidFill>
              </a:rPr>
              <a:t>*Create more remedial programs after school for ELLs targeting literacy </a:t>
            </a:r>
            <a:endParaRPr>
              <a:solidFill>
                <a:srgbClr val="FF00FF"/>
              </a:solidFill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3076" y="3352225"/>
            <a:ext cx="4926000" cy="173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*What is the BEST policy to correct the problem? </a:t>
            </a: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FF"/>
                </a:solidFill>
              </a:rPr>
              <a:t>*Allow new students to the country more time to learn English before they take state exams. Create more remedial programs after school for ELLs targeting </a:t>
            </a:r>
            <a:r>
              <a:rPr lang="en"/>
              <a:t>literacy</a:t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8975" y="2153600"/>
            <a:ext cx="3720650" cy="298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518</Words>
  <Application>Microsoft Office PowerPoint</Application>
  <PresentationFormat>On-screen Show (16:9)</PresentationFormat>
  <Paragraphs>70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Simple Light</vt:lpstr>
      <vt:lpstr>Supporting E.N.L Students</vt:lpstr>
      <vt:lpstr>*What is the problem?</vt:lpstr>
      <vt:lpstr>*Six Steps of PPA:</vt:lpstr>
      <vt:lpstr>*What is the evidence?</vt:lpstr>
      <vt:lpstr>*What are the causes?   (Let’s make a list as a team)    1)  2)  3) </vt:lpstr>
      <vt:lpstr>*What are the causes?</vt:lpstr>
      <vt:lpstr>*What is the existing policy?</vt:lpstr>
      <vt:lpstr>*What policies can we create to correct the problem?</vt:lpstr>
      <vt:lpstr>*What is the BEST policy to correct the problem? </vt:lpstr>
      <vt:lpstr>*Select the Best Possible Solution: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E.N.L Students</dc:title>
  <cp:lastModifiedBy>Joseph Montecalvo</cp:lastModifiedBy>
  <cp:revision>1</cp:revision>
  <dcterms:modified xsi:type="dcterms:W3CDTF">2023-05-03T19:25:52Z</dcterms:modified>
</cp:coreProperties>
</file>