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lfa Slab One" panose="020B0604020202020204" charset="0"/>
      <p:regular r:id="rId12"/>
    </p:embeddedFont>
    <p:embeddedFont>
      <p:font typeface="Architects Daughter" panose="020B0604020202020204" charset="0"/>
      <p:regular r:id="rId13"/>
    </p:embeddedFont>
    <p:embeddedFont>
      <p:font typeface="Calibri" panose="020F0502020204030204" pitchFamily="34" charset="0"/>
      <p:regular r:id="rId14"/>
      <p:bold r:id="rId15"/>
      <p:italic r:id="rId16"/>
      <p:boldItalic r:id="rId17"/>
    </p:embeddedFont>
    <p:embeddedFont>
      <p:font typeface="Comfortaa" panose="020B0604020202020204" charset="0"/>
      <p:regular r:id="rId18"/>
      <p:bold r:id="rId19"/>
    </p:embeddedFont>
    <p:embeddedFont>
      <p:font typeface="EB Garamond ExtraBold" panose="00000900000000000000" pitchFamily="2" charset="0"/>
      <p:bold r:id="rId20"/>
      <p:boldItalic r:id="rId21"/>
    </p:embeddedFont>
    <p:embeddedFont>
      <p:font typeface="Georgia" panose="02040502050405020303" pitchFamily="18" charset="0"/>
      <p:regular r:id="rId22"/>
      <p:bold r:id="rId23"/>
      <p:italic r:id="rId24"/>
      <p:boldItalic r:id="rId25"/>
    </p:embeddedFont>
    <p:embeddedFont>
      <p:font typeface="Lobster" panose="00000500000000000000" pitchFamily="2" charset="0"/>
      <p:regular r:id="rId26"/>
    </p:embeddedFont>
    <p:embeddedFont>
      <p:font typeface="Lora" pitchFamily="2" charset="0"/>
      <p:regular r:id="rId27"/>
      <p:bold r:id="rId28"/>
      <p:italic r:id="rId29"/>
      <p:boldItalic r:id="rId30"/>
    </p:embeddedFont>
    <p:embeddedFont>
      <p:font typeface="Oswald" panose="00000500000000000000" pitchFamily="2" charset="0"/>
      <p:regular r:id="rId31"/>
      <p:bold r:id="rId32"/>
    </p:embeddedFont>
    <p:embeddedFont>
      <p:font typeface="Trebuchet MS" panose="020B060302020202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B1E95B-1BB3-4008-AE6B-8CB66302A74B}">
  <a:tblStyle styleId="{A9B1E95B-1BB3-4008-AE6B-8CB66302A74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20" Type="http://schemas.openxmlformats.org/officeDocument/2006/relationships/font" Target="fonts/font9.fntdata"/><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dcdace2b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dcdace2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dcdace2b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dcdace2b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dcdace2b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dcdace2b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dcdace2b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dcdace2b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dcdace2b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dcdace2b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dcdace2b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dcdace2b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f8848438e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f8848438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dcdace2b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dcdace2b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grownyc.org/recycling/fact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www1.nyc.gov/assets/dsny/site/services/food-scraps-and-yard-waste-page/overview-organics-sch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hyperlink" Target="http://www.youtube.com/watch?v=LNcDLzRixm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87975" y="109050"/>
            <a:ext cx="8520600" cy="1136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Lobster"/>
                <a:ea typeface="Lobster"/>
                <a:cs typeface="Lobster"/>
                <a:sym typeface="Lobster"/>
              </a:rPr>
              <a:t>No Time to </a:t>
            </a:r>
            <a:r>
              <a:rPr lang="en" b="1" u="sng">
                <a:latin typeface="Lobster"/>
                <a:ea typeface="Lobster"/>
                <a:cs typeface="Lobster"/>
                <a:sym typeface="Lobster"/>
              </a:rPr>
              <a:t>Waste</a:t>
            </a:r>
            <a:endParaRPr b="1" u="sng">
              <a:latin typeface="Lobster"/>
              <a:ea typeface="Lobster"/>
              <a:cs typeface="Lobster"/>
              <a:sym typeface="Lobster"/>
            </a:endParaRPr>
          </a:p>
        </p:txBody>
      </p:sp>
      <p:sp>
        <p:nvSpPr>
          <p:cNvPr id="55" name="Google Shape;55;p13"/>
          <p:cNvSpPr txBox="1">
            <a:spLocks noGrp="1"/>
          </p:cNvSpPr>
          <p:nvPr>
            <p:ph type="subTitle" idx="1"/>
          </p:nvPr>
        </p:nvSpPr>
        <p:spPr>
          <a:xfrm>
            <a:off x="311700" y="1245750"/>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en" sz="2680">
                <a:latin typeface="Calibri"/>
                <a:ea typeface="Calibri"/>
                <a:cs typeface="Calibri"/>
                <a:sym typeface="Calibri"/>
              </a:rPr>
              <a:t>A look at becoming a Zero Waste School</a:t>
            </a:r>
            <a:endParaRPr sz="2680">
              <a:latin typeface="Calibri"/>
              <a:ea typeface="Calibri"/>
              <a:cs typeface="Calibri"/>
              <a:sym typeface="Calibri"/>
            </a:endParaRPr>
          </a:p>
          <a:p>
            <a:pPr marL="0" lvl="0" indent="0" algn="ctr" rtl="0">
              <a:lnSpc>
                <a:spcPct val="80000"/>
              </a:lnSpc>
              <a:spcBef>
                <a:spcPts val="0"/>
              </a:spcBef>
              <a:spcAft>
                <a:spcPts val="0"/>
              </a:spcAft>
              <a:buSzPts val="935"/>
              <a:buNone/>
            </a:pPr>
            <a:r>
              <a:rPr lang="en" sz="2680" b="1">
                <a:solidFill>
                  <a:srgbClr val="0000FF"/>
                </a:solidFill>
                <a:latin typeface="Calibri"/>
                <a:ea typeface="Calibri"/>
                <a:cs typeface="Calibri"/>
                <a:sym typeface="Calibri"/>
              </a:rPr>
              <a:t>How can we make sure our waste is going to right spot? </a:t>
            </a:r>
            <a:endParaRPr sz="2680" b="1">
              <a:solidFill>
                <a:srgbClr val="0000FF"/>
              </a:solidFill>
              <a:latin typeface="Calibri"/>
              <a:ea typeface="Calibri"/>
              <a:cs typeface="Calibri"/>
              <a:sym typeface="Calibri"/>
            </a:endParaRPr>
          </a:p>
        </p:txBody>
      </p:sp>
      <p:sp>
        <p:nvSpPr>
          <p:cNvPr id="56" name="Google Shape;56;p13"/>
          <p:cNvSpPr txBox="1"/>
          <p:nvPr/>
        </p:nvSpPr>
        <p:spPr>
          <a:xfrm>
            <a:off x="2741700" y="4181750"/>
            <a:ext cx="366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Fred Salamone, Peter G. Van Alst P.S.171Q</a:t>
            </a:r>
            <a:endParaRPr/>
          </a:p>
        </p:txBody>
      </p:sp>
      <p:pic>
        <p:nvPicPr>
          <p:cNvPr id="57" name="Google Shape;57;p13"/>
          <p:cNvPicPr preferRelativeResize="0"/>
          <p:nvPr/>
        </p:nvPicPr>
        <p:blipFill>
          <a:blip r:embed="rId3">
            <a:alphaModFix/>
          </a:blip>
          <a:stretch>
            <a:fillRect/>
          </a:stretch>
        </p:blipFill>
        <p:spPr>
          <a:xfrm>
            <a:off x="2979100" y="2059538"/>
            <a:ext cx="3185800" cy="212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lfa Slab One"/>
                <a:ea typeface="Alfa Slab One"/>
                <a:cs typeface="Alfa Slab One"/>
                <a:sym typeface="Alfa Slab One"/>
              </a:rPr>
              <a:t>What is a PPA (Public Policy Analyst)?</a:t>
            </a:r>
            <a:endParaRPr>
              <a:latin typeface="Alfa Slab One"/>
              <a:ea typeface="Alfa Slab One"/>
              <a:cs typeface="Alfa Slab One"/>
              <a:sym typeface="Alfa Slab One"/>
            </a:endParaRPr>
          </a:p>
        </p:txBody>
      </p:sp>
      <p:sp>
        <p:nvSpPr>
          <p:cNvPr id="63" name="Google Shape;63;p14"/>
          <p:cNvSpPr txBox="1"/>
          <p:nvPr/>
        </p:nvSpPr>
        <p:spPr>
          <a:xfrm>
            <a:off x="4423225" y="1356275"/>
            <a:ext cx="4279200" cy="3648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500" u="sng">
                <a:latin typeface="Alfa Slab One"/>
                <a:ea typeface="Alfa Slab One"/>
                <a:cs typeface="Alfa Slab One"/>
                <a:sym typeface="Alfa Slab One"/>
              </a:rPr>
              <a:t>The Six Steps of the PPA</a:t>
            </a:r>
            <a:endParaRPr sz="2500" u="sng">
              <a:latin typeface="Alfa Slab One"/>
              <a:ea typeface="Alfa Slab One"/>
              <a:cs typeface="Alfa Slab One"/>
              <a:sym typeface="Alfa Slab One"/>
            </a:endParaRPr>
          </a:p>
          <a:p>
            <a:pPr marL="457200" lvl="0" indent="0" algn="l" rtl="0">
              <a:spcBef>
                <a:spcPts val="0"/>
              </a:spcBef>
              <a:spcAft>
                <a:spcPts val="0"/>
              </a:spcAft>
              <a:buNone/>
            </a:pPr>
            <a:endParaRPr sz="2500">
              <a:latin typeface="Alfa Slab One"/>
              <a:ea typeface="Alfa Slab One"/>
              <a:cs typeface="Alfa Slab One"/>
              <a:sym typeface="Alfa Slab One"/>
            </a:endParaRPr>
          </a:p>
          <a:p>
            <a:pPr marL="457200" lvl="0" indent="-387350" algn="l" rtl="0">
              <a:spcBef>
                <a:spcPts val="0"/>
              </a:spcBef>
              <a:spcAft>
                <a:spcPts val="0"/>
              </a:spcAft>
              <a:buSzPts val="2500"/>
              <a:buFont typeface="Alfa Slab One"/>
              <a:buChar char="●"/>
            </a:pPr>
            <a:r>
              <a:rPr lang="en" sz="2500">
                <a:latin typeface="Alfa Slab One"/>
                <a:ea typeface="Alfa Slab One"/>
                <a:cs typeface="Alfa Slab One"/>
                <a:sym typeface="Alfa Slab One"/>
              </a:rPr>
              <a:t>Define the problem</a:t>
            </a:r>
            <a:endParaRPr sz="2500">
              <a:latin typeface="Alfa Slab One"/>
              <a:ea typeface="Alfa Slab One"/>
              <a:cs typeface="Alfa Slab One"/>
              <a:sym typeface="Alfa Slab One"/>
            </a:endParaRPr>
          </a:p>
          <a:p>
            <a:pPr marL="457200" lvl="0" indent="-387350" algn="l" rtl="0">
              <a:spcBef>
                <a:spcPts val="0"/>
              </a:spcBef>
              <a:spcAft>
                <a:spcPts val="0"/>
              </a:spcAft>
              <a:buSzPts val="2500"/>
              <a:buFont typeface="Alfa Slab One"/>
              <a:buChar char="●"/>
            </a:pPr>
            <a:r>
              <a:rPr lang="en" sz="2500">
                <a:latin typeface="Alfa Slab One"/>
                <a:ea typeface="Alfa Slab One"/>
                <a:cs typeface="Alfa Slab One"/>
                <a:sym typeface="Alfa Slab One"/>
              </a:rPr>
              <a:t>Gather evidence</a:t>
            </a:r>
            <a:endParaRPr sz="2500">
              <a:latin typeface="Alfa Slab One"/>
              <a:ea typeface="Alfa Slab One"/>
              <a:cs typeface="Alfa Slab One"/>
              <a:sym typeface="Alfa Slab One"/>
            </a:endParaRPr>
          </a:p>
          <a:p>
            <a:pPr marL="457200" lvl="0" indent="-387350" algn="l" rtl="0">
              <a:spcBef>
                <a:spcPts val="0"/>
              </a:spcBef>
              <a:spcAft>
                <a:spcPts val="0"/>
              </a:spcAft>
              <a:buSzPts val="2500"/>
              <a:buFont typeface="Alfa Slab One"/>
              <a:buChar char="●"/>
            </a:pPr>
            <a:r>
              <a:rPr lang="en" sz="2500">
                <a:latin typeface="Alfa Slab One"/>
                <a:ea typeface="Alfa Slab One"/>
                <a:cs typeface="Alfa Slab One"/>
                <a:sym typeface="Alfa Slab One"/>
              </a:rPr>
              <a:t>Identify causes</a:t>
            </a:r>
            <a:endParaRPr sz="2500">
              <a:latin typeface="Alfa Slab One"/>
              <a:ea typeface="Alfa Slab One"/>
              <a:cs typeface="Alfa Slab One"/>
              <a:sym typeface="Alfa Slab One"/>
            </a:endParaRPr>
          </a:p>
          <a:p>
            <a:pPr marL="457200" lvl="0" indent="-387350" algn="l" rtl="0">
              <a:spcBef>
                <a:spcPts val="0"/>
              </a:spcBef>
              <a:spcAft>
                <a:spcPts val="0"/>
              </a:spcAft>
              <a:buSzPts val="2500"/>
              <a:buFont typeface="Alfa Slab One"/>
              <a:buChar char="●"/>
            </a:pPr>
            <a:r>
              <a:rPr lang="en" sz="2500">
                <a:latin typeface="Alfa Slab One"/>
                <a:ea typeface="Alfa Slab One"/>
                <a:cs typeface="Alfa Slab One"/>
                <a:sym typeface="Alfa Slab One"/>
              </a:rPr>
              <a:t>Evaluate a policy</a:t>
            </a:r>
            <a:endParaRPr sz="2500">
              <a:latin typeface="Alfa Slab One"/>
              <a:ea typeface="Alfa Slab One"/>
              <a:cs typeface="Alfa Slab One"/>
              <a:sym typeface="Alfa Slab One"/>
            </a:endParaRPr>
          </a:p>
          <a:p>
            <a:pPr marL="457200" lvl="0" indent="-387350" algn="l" rtl="0">
              <a:spcBef>
                <a:spcPts val="0"/>
              </a:spcBef>
              <a:spcAft>
                <a:spcPts val="0"/>
              </a:spcAft>
              <a:buSzPts val="2500"/>
              <a:buFont typeface="Alfa Slab One"/>
              <a:buChar char="●"/>
            </a:pPr>
            <a:r>
              <a:rPr lang="en" sz="2500">
                <a:latin typeface="Alfa Slab One"/>
                <a:ea typeface="Alfa Slab One"/>
                <a:cs typeface="Alfa Slab One"/>
                <a:sym typeface="Alfa Slab One"/>
              </a:rPr>
              <a:t>Develop solutions</a:t>
            </a:r>
            <a:endParaRPr sz="2500">
              <a:latin typeface="Alfa Slab One"/>
              <a:ea typeface="Alfa Slab One"/>
              <a:cs typeface="Alfa Slab One"/>
              <a:sym typeface="Alfa Slab One"/>
            </a:endParaRPr>
          </a:p>
          <a:p>
            <a:pPr marL="457200" lvl="0" indent="-387350" algn="l" rtl="0">
              <a:spcBef>
                <a:spcPts val="0"/>
              </a:spcBef>
              <a:spcAft>
                <a:spcPts val="0"/>
              </a:spcAft>
              <a:buSzPts val="2500"/>
              <a:buFont typeface="Alfa Slab One"/>
              <a:buChar char="●"/>
            </a:pPr>
            <a:r>
              <a:rPr lang="en" sz="2500">
                <a:latin typeface="Alfa Slab One"/>
                <a:ea typeface="Alfa Slab One"/>
                <a:cs typeface="Alfa Slab One"/>
                <a:sym typeface="Alfa Slab One"/>
              </a:rPr>
              <a:t>Select best solution</a:t>
            </a:r>
            <a:endParaRPr sz="2500">
              <a:latin typeface="Alfa Slab One"/>
              <a:ea typeface="Alfa Slab One"/>
              <a:cs typeface="Alfa Slab One"/>
              <a:sym typeface="Alfa Slab One"/>
            </a:endParaRPr>
          </a:p>
        </p:txBody>
      </p:sp>
      <p:sp>
        <p:nvSpPr>
          <p:cNvPr id="64" name="Google Shape;64;p14"/>
          <p:cNvSpPr txBox="1"/>
          <p:nvPr/>
        </p:nvSpPr>
        <p:spPr>
          <a:xfrm>
            <a:off x="432150" y="1177825"/>
            <a:ext cx="367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 name="Google Shape;65;p14"/>
          <p:cNvSpPr txBox="1"/>
          <p:nvPr/>
        </p:nvSpPr>
        <p:spPr>
          <a:xfrm>
            <a:off x="461850" y="1179225"/>
            <a:ext cx="3618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A public policy is a government action usually intended to deal with </a:t>
            </a:r>
            <a:r>
              <a:rPr lang="en" sz="1600" b="1"/>
              <a:t>a social problem</a:t>
            </a:r>
            <a:r>
              <a:rPr lang="en" sz="1600"/>
              <a:t>.</a:t>
            </a:r>
            <a:endParaRPr sz="1600"/>
          </a:p>
        </p:txBody>
      </p:sp>
      <p:pic>
        <p:nvPicPr>
          <p:cNvPr id="66" name="Google Shape;66;p14"/>
          <p:cNvPicPr preferRelativeResize="0"/>
          <p:nvPr/>
        </p:nvPicPr>
        <p:blipFill>
          <a:blip r:embed="rId3">
            <a:alphaModFix/>
          </a:blip>
          <a:stretch>
            <a:fillRect/>
          </a:stretch>
        </p:blipFill>
        <p:spPr>
          <a:xfrm>
            <a:off x="432150" y="2172025"/>
            <a:ext cx="3677700" cy="24473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EB Garamond ExtraBold"/>
                <a:ea typeface="EB Garamond ExtraBold"/>
                <a:cs typeface="EB Garamond ExtraBold"/>
                <a:sym typeface="EB Garamond ExtraBold"/>
              </a:rPr>
              <a:t>Define the Problem</a:t>
            </a:r>
            <a:endParaRPr u="sng">
              <a:latin typeface="EB Garamond ExtraBold"/>
              <a:ea typeface="EB Garamond ExtraBold"/>
              <a:cs typeface="EB Garamond ExtraBold"/>
              <a:sym typeface="EB Garamond ExtraBold"/>
            </a:endParaRPr>
          </a:p>
        </p:txBody>
      </p:sp>
      <p:sp>
        <p:nvSpPr>
          <p:cNvPr id="72" name="Google Shape;72;p15"/>
          <p:cNvSpPr txBox="1"/>
          <p:nvPr/>
        </p:nvSpPr>
        <p:spPr>
          <a:xfrm>
            <a:off x="373450" y="1017725"/>
            <a:ext cx="5386800" cy="40010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Lora"/>
                <a:ea typeface="Lora"/>
                <a:cs typeface="Lora"/>
                <a:sym typeface="Lora"/>
              </a:rPr>
              <a:t>Our school is </a:t>
            </a:r>
            <a:r>
              <a:rPr lang="en" sz="2400" b="1" dirty="0">
                <a:latin typeface="Lora"/>
                <a:ea typeface="Lora"/>
                <a:cs typeface="Lora"/>
                <a:sym typeface="Lora"/>
              </a:rPr>
              <a:t>not </a:t>
            </a:r>
            <a:r>
              <a:rPr lang="en" sz="2400" dirty="0">
                <a:latin typeface="Lora"/>
                <a:ea typeface="Lora"/>
                <a:cs typeface="Lora"/>
                <a:sym typeface="Lora"/>
              </a:rPr>
              <a:t>a Zero Waste School. There are many times in the classroom and the lunchroom where our waste is not ending up in the correct space. Discarding waste incorrectly can impact our school, community, and world. </a:t>
            </a:r>
            <a:r>
              <a:rPr lang="en" sz="2800" dirty="0">
                <a:latin typeface="Lora"/>
                <a:ea typeface="Lora"/>
                <a:cs typeface="Lora"/>
                <a:sym typeface="Lora"/>
              </a:rPr>
              <a:t> </a:t>
            </a:r>
            <a:endParaRPr sz="2800" dirty="0">
              <a:latin typeface="Lora"/>
              <a:ea typeface="Lora"/>
              <a:cs typeface="Lora"/>
              <a:sym typeface="Lora"/>
            </a:endParaRPr>
          </a:p>
          <a:p>
            <a:pPr marL="0" lvl="0" indent="0" algn="l" rtl="0">
              <a:spcBef>
                <a:spcPts val="0"/>
              </a:spcBef>
              <a:spcAft>
                <a:spcPts val="0"/>
              </a:spcAft>
              <a:buNone/>
            </a:pPr>
            <a:endParaRPr sz="2800" dirty="0">
              <a:latin typeface="Lora"/>
              <a:ea typeface="Lora"/>
              <a:cs typeface="Lora"/>
              <a:sym typeface="Lora"/>
            </a:endParaRPr>
          </a:p>
          <a:p>
            <a:pPr marL="0" lvl="0" indent="0" algn="l" rtl="0">
              <a:spcBef>
                <a:spcPts val="0"/>
              </a:spcBef>
              <a:spcAft>
                <a:spcPts val="0"/>
              </a:spcAft>
              <a:buNone/>
            </a:pPr>
            <a:r>
              <a:rPr lang="en" sz="2400" dirty="0">
                <a:latin typeface="Lora"/>
                <a:ea typeface="Lora"/>
                <a:cs typeface="Lora"/>
                <a:sym typeface="Lora"/>
              </a:rPr>
              <a:t>Guiding Question: Why is discarding a waste incorrectly a problem?</a:t>
            </a:r>
            <a:endParaRPr sz="2400" dirty="0">
              <a:latin typeface="Lora"/>
              <a:ea typeface="Lora"/>
              <a:cs typeface="Lora"/>
              <a:sym typeface="Lora"/>
            </a:endParaRPr>
          </a:p>
        </p:txBody>
      </p:sp>
      <p:pic>
        <p:nvPicPr>
          <p:cNvPr id="73" name="Google Shape;73;p15"/>
          <p:cNvPicPr preferRelativeResize="0"/>
          <p:nvPr/>
        </p:nvPicPr>
        <p:blipFill>
          <a:blip r:embed="rId3">
            <a:alphaModFix/>
          </a:blip>
          <a:stretch>
            <a:fillRect/>
          </a:stretch>
        </p:blipFill>
        <p:spPr>
          <a:xfrm>
            <a:off x="5833425" y="1528400"/>
            <a:ext cx="3078950" cy="20867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01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Comfortaa"/>
                <a:ea typeface="Comfortaa"/>
                <a:cs typeface="Comfortaa"/>
                <a:sym typeface="Comfortaa"/>
              </a:rPr>
              <a:t>Gather the Evidence</a:t>
            </a:r>
            <a:endParaRPr u="sng">
              <a:latin typeface="Comfortaa"/>
              <a:ea typeface="Comfortaa"/>
              <a:cs typeface="Comfortaa"/>
              <a:sym typeface="Comfortaa"/>
            </a:endParaRPr>
          </a:p>
        </p:txBody>
      </p:sp>
      <p:sp>
        <p:nvSpPr>
          <p:cNvPr id="79" name="Google Shape;79;p16"/>
          <p:cNvSpPr txBox="1"/>
          <p:nvPr/>
        </p:nvSpPr>
        <p:spPr>
          <a:xfrm>
            <a:off x="5143500" y="932100"/>
            <a:ext cx="3549000" cy="4109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333333"/>
              </a:buClr>
              <a:buSzPts val="1700"/>
              <a:buFont typeface="Trebuchet MS"/>
              <a:buChar char="●"/>
            </a:pPr>
            <a:r>
              <a:rPr lang="en" sz="1700" u="sng">
                <a:solidFill>
                  <a:schemeClr val="hlink"/>
                </a:solidFill>
                <a:latin typeface="Trebuchet MS"/>
                <a:ea typeface="Trebuchet MS"/>
                <a:cs typeface="Trebuchet MS"/>
                <a:sym typeface="Trebuchet MS"/>
                <a:hlinkClick r:id="rId3"/>
              </a:rPr>
              <a:t>New York City residents currently recycle only about 17% of their total waste--half of what they could be recycling under the current program</a:t>
            </a:r>
            <a:endParaRPr sz="1700">
              <a:solidFill>
                <a:srgbClr val="333333"/>
              </a:solidFill>
              <a:latin typeface="Trebuchet MS"/>
              <a:ea typeface="Trebuchet MS"/>
              <a:cs typeface="Trebuchet MS"/>
              <a:sym typeface="Trebuchet MS"/>
            </a:endParaRPr>
          </a:p>
          <a:p>
            <a:pPr marL="457200" lvl="0" indent="-336550" algn="l" rtl="0">
              <a:spcBef>
                <a:spcPts val="0"/>
              </a:spcBef>
              <a:spcAft>
                <a:spcPts val="0"/>
              </a:spcAft>
              <a:buClr>
                <a:srgbClr val="333333"/>
              </a:buClr>
              <a:buSzPts val="1700"/>
              <a:buFont typeface="Trebuchet MS"/>
              <a:buChar char="●"/>
            </a:pPr>
            <a:r>
              <a:rPr lang="en" sz="1700" u="sng">
                <a:solidFill>
                  <a:schemeClr val="hlink"/>
                </a:solidFill>
                <a:latin typeface="Trebuchet MS"/>
                <a:ea typeface="Trebuchet MS"/>
                <a:cs typeface="Trebuchet MS"/>
                <a:sym typeface="Trebuchet MS"/>
                <a:hlinkClick r:id="rId3"/>
              </a:rPr>
              <a:t>Landfills are responsible for 36% of all methane emissions in the US, one of the most potent contributors to global warming.</a:t>
            </a:r>
            <a:endParaRPr sz="1700">
              <a:solidFill>
                <a:srgbClr val="333333"/>
              </a:solidFill>
              <a:latin typeface="Trebuchet MS"/>
              <a:ea typeface="Trebuchet MS"/>
              <a:cs typeface="Trebuchet MS"/>
              <a:sym typeface="Trebuchet MS"/>
            </a:endParaRPr>
          </a:p>
          <a:p>
            <a:pPr marL="457200" lvl="0" indent="-336550" algn="l" rtl="0">
              <a:spcBef>
                <a:spcPts val="0"/>
              </a:spcBef>
              <a:spcAft>
                <a:spcPts val="0"/>
              </a:spcAft>
              <a:buClr>
                <a:srgbClr val="333333"/>
              </a:buClr>
              <a:buSzPts val="1700"/>
              <a:buFont typeface="Trebuchet MS"/>
              <a:buChar char="●"/>
            </a:pPr>
            <a:r>
              <a:rPr lang="en" sz="1700" u="sng">
                <a:solidFill>
                  <a:schemeClr val="hlink"/>
                </a:solidFill>
                <a:latin typeface="Trebuchet MS"/>
                <a:ea typeface="Trebuchet MS"/>
                <a:cs typeface="Trebuchet MS"/>
                <a:sym typeface="Trebuchet MS"/>
                <a:hlinkClick r:id="rId4"/>
              </a:rPr>
              <a:t>Currently, about 50 percent of all NYC public schools are enrolled in the Zero Waste School program.</a:t>
            </a:r>
            <a:endParaRPr sz="1700">
              <a:solidFill>
                <a:srgbClr val="333333"/>
              </a:solidFill>
              <a:latin typeface="Trebuchet MS"/>
              <a:ea typeface="Trebuchet MS"/>
              <a:cs typeface="Trebuchet MS"/>
              <a:sym typeface="Trebuchet MS"/>
            </a:endParaRPr>
          </a:p>
        </p:txBody>
      </p:sp>
      <p:pic>
        <p:nvPicPr>
          <p:cNvPr id="80" name="Google Shape;80;p16"/>
          <p:cNvPicPr preferRelativeResize="0"/>
          <p:nvPr/>
        </p:nvPicPr>
        <p:blipFill>
          <a:blip r:embed="rId5">
            <a:alphaModFix/>
          </a:blip>
          <a:stretch>
            <a:fillRect/>
          </a:stretch>
        </p:blipFill>
        <p:spPr>
          <a:xfrm>
            <a:off x="421825" y="932100"/>
            <a:ext cx="4009875" cy="3007400"/>
          </a:xfrm>
          <a:prstGeom prst="rect">
            <a:avLst/>
          </a:prstGeom>
          <a:noFill/>
          <a:ln>
            <a:noFill/>
          </a:ln>
        </p:spPr>
      </p:pic>
      <p:sp>
        <p:nvSpPr>
          <p:cNvPr id="81" name="Google Shape;81;p16"/>
          <p:cNvSpPr txBox="1"/>
          <p:nvPr/>
        </p:nvSpPr>
        <p:spPr>
          <a:xfrm>
            <a:off x="421825" y="4092775"/>
            <a:ext cx="5077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Guiding Question: What do you notice in our school or community about waste?</a:t>
            </a:r>
            <a:endParaRPr sz="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Georgia"/>
                <a:ea typeface="Georgia"/>
                <a:cs typeface="Georgia"/>
                <a:sym typeface="Georgia"/>
              </a:rPr>
              <a:t>Identify the Causes</a:t>
            </a:r>
            <a:endParaRPr u="sng">
              <a:latin typeface="Georgia"/>
              <a:ea typeface="Georgia"/>
              <a:cs typeface="Georgia"/>
              <a:sym typeface="Georgia"/>
            </a:endParaRPr>
          </a:p>
        </p:txBody>
      </p:sp>
      <p:sp>
        <p:nvSpPr>
          <p:cNvPr id="87" name="Google Shape;87;p17"/>
          <p:cNvSpPr txBox="1"/>
          <p:nvPr/>
        </p:nvSpPr>
        <p:spPr>
          <a:xfrm>
            <a:off x="372850" y="1017725"/>
            <a:ext cx="4262100"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dk1"/>
                </a:solidFill>
                <a:latin typeface="Oswald"/>
                <a:ea typeface="Oswald"/>
                <a:cs typeface="Oswald"/>
                <a:sym typeface="Oswald"/>
              </a:rPr>
              <a:t>Guiding Question: Why does waste not get disposed of properly?</a:t>
            </a:r>
            <a:endParaRPr sz="2000" dirty="0">
              <a:solidFill>
                <a:schemeClr val="dk1"/>
              </a:solidFill>
              <a:latin typeface="Oswald"/>
              <a:ea typeface="Oswald"/>
              <a:cs typeface="Oswald"/>
              <a:sym typeface="Oswald"/>
            </a:endParaRPr>
          </a:p>
          <a:p>
            <a:pPr marL="457200" lvl="0" indent="-355600" algn="l" rtl="0">
              <a:spcBef>
                <a:spcPts val="0"/>
              </a:spcBef>
              <a:spcAft>
                <a:spcPts val="0"/>
              </a:spcAft>
              <a:buClr>
                <a:schemeClr val="dk1"/>
              </a:buClr>
              <a:buSzPts val="2000"/>
              <a:buFont typeface="Oswald"/>
              <a:buChar char="●"/>
            </a:pPr>
            <a:r>
              <a:rPr lang="en" sz="2000" dirty="0">
                <a:solidFill>
                  <a:schemeClr val="dk1"/>
                </a:solidFill>
                <a:latin typeface="Oswald"/>
                <a:ea typeface="Oswald"/>
                <a:cs typeface="Oswald"/>
                <a:sym typeface="Oswald"/>
              </a:rPr>
              <a:t>Education about proper disposal of waste</a:t>
            </a:r>
            <a:endParaRPr sz="2000" dirty="0">
              <a:solidFill>
                <a:schemeClr val="dk1"/>
              </a:solidFill>
              <a:latin typeface="Oswald"/>
              <a:ea typeface="Oswald"/>
              <a:cs typeface="Oswald"/>
              <a:sym typeface="Oswald"/>
            </a:endParaRPr>
          </a:p>
          <a:p>
            <a:pPr marL="457200" lvl="0" indent="-355600" algn="l" rtl="0">
              <a:spcBef>
                <a:spcPts val="0"/>
              </a:spcBef>
              <a:spcAft>
                <a:spcPts val="0"/>
              </a:spcAft>
              <a:buClr>
                <a:schemeClr val="dk1"/>
              </a:buClr>
              <a:buSzPts val="2000"/>
              <a:buFont typeface="Oswald"/>
              <a:buChar char="●"/>
            </a:pPr>
            <a:r>
              <a:rPr lang="en" sz="2000" dirty="0">
                <a:solidFill>
                  <a:schemeClr val="dk1"/>
                </a:solidFill>
                <a:latin typeface="Oswald"/>
                <a:ea typeface="Oswald"/>
                <a:cs typeface="Oswald"/>
                <a:sym typeface="Oswald"/>
              </a:rPr>
              <a:t>Learning how to compost </a:t>
            </a:r>
            <a:endParaRPr sz="2000" dirty="0">
              <a:solidFill>
                <a:schemeClr val="dk1"/>
              </a:solidFill>
              <a:latin typeface="Oswald"/>
              <a:ea typeface="Oswald"/>
              <a:cs typeface="Oswald"/>
              <a:sym typeface="Oswald"/>
            </a:endParaRPr>
          </a:p>
          <a:p>
            <a:pPr marL="457200" lvl="0" indent="-355600" algn="l" rtl="0">
              <a:spcBef>
                <a:spcPts val="0"/>
              </a:spcBef>
              <a:spcAft>
                <a:spcPts val="0"/>
              </a:spcAft>
              <a:buClr>
                <a:schemeClr val="dk1"/>
              </a:buClr>
              <a:buSzPts val="2000"/>
              <a:buFont typeface="Oswald"/>
              <a:buChar char="●"/>
            </a:pPr>
            <a:r>
              <a:rPr lang="en" sz="2000" dirty="0">
                <a:solidFill>
                  <a:schemeClr val="dk1"/>
                </a:solidFill>
                <a:latin typeface="Oswald"/>
                <a:ea typeface="Oswald"/>
                <a:cs typeface="Oswald"/>
                <a:sym typeface="Oswald"/>
              </a:rPr>
              <a:t>No option to compost or recycle</a:t>
            </a:r>
            <a:endParaRPr sz="2000" dirty="0">
              <a:solidFill>
                <a:schemeClr val="dk1"/>
              </a:solidFill>
              <a:latin typeface="Oswald"/>
              <a:ea typeface="Oswald"/>
              <a:cs typeface="Oswald"/>
              <a:sym typeface="Oswald"/>
            </a:endParaRPr>
          </a:p>
          <a:p>
            <a:pPr marL="0" lvl="0" indent="0" algn="l" rtl="0">
              <a:spcBef>
                <a:spcPts val="0"/>
              </a:spcBef>
              <a:spcAft>
                <a:spcPts val="0"/>
              </a:spcAft>
              <a:buNone/>
            </a:pPr>
            <a:endParaRPr sz="2000" dirty="0">
              <a:solidFill>
                <a:schemeClr val="dk1"/>
              </a:solidFill>
              <a:latin typeface="Oswald"/>
              <a:ea typeface="Oswald"/>
              <a:cs typeface="Oswald"/>
              <a:sym typeface="Oswald"/>
            </a:endParaRPr>
          </a:p>
          <a:p>
            <a:pPr marL="0" lvl="0" indent="0" algn="l" rtl="0">
              <a:spcBef>
                <a:spcPts val="0"/>
              </a:spcBef>
              <a:spcAft>
                <a:spcPts val="0"/>
              </a:spcAft>
              <a:buNone/>
            </a:pPr>
            <a:r>
              <a:rPr lang="en" sz="2000" dirty="0">
                <a:solidFill>
                  <a:schemeClr val="dk1"/>
                </a:solidFill>
                <a:latin typeface="Oswald"/>
                <a:ea typeface="Oswald"/>
                <a:cs typeface="Oswald"/>
                <a:sym typeface="Oswald"/>
              </a:rPr>
              <a:t>What are some other reasons?</a:t>
            </a:r>
            <a:endParaRPr sz="2000" dirty="0">
              <a:solidFill>
                <a:schemeClr val="dk1"/>
              </a:solidFill>
              <a:latin typeface="Oswald"/>
              <a:ea typeface="Oswald"/>
              <a:cs typeface="Oswald"/>
              <a:sym typeface="Oswald"/>
            </a:endParaRPr>
          </a:p>
          <a:p>
            <a:pPr marL="457200" lvl="0" indent="-355600" algn="l" rtl="0">
              <a:spcBef>
                <a:spcPts val="0"/>
              </a:spcBef>
              <a:spcAft>
                <a:spcPts val="0"/>
              </a:spcAft>
              <a:buClr>
                <a:schemeClr val="dk1"/>
              </a:buClr>
              <a:buSzPts val="2000"/>
              <a:buFont typeface="Oswald"/>
              <a:buChar char="●"/>
            </a:pPr>
            <a:r>
              <a:rPr lang="en" sz="2000" dirty="0">
                <a:solidFill>
                  <a:schemeClr val="dk1"/>
                </a:solidFill>
                <a:latin typeface="Oswald"/>
                <a:ea typeface="Oswald"/>
                <a:cs typeface="Oswald"/>
                <a:sym typeface="Oswald"/>
              </a:rPr>
              <a:t> </a:t>
            </a:r>
            <a:endParaRPr sz="2000" dirty="0">
              <a:solidFill>
                <a:schemeClr val="dk1"/>
              </a:solidFill>
              <a:latin typeface="Oswald"/>
              <a:ea typeface="Oswald"/>
              <a:cs typeface="Oswald"/>
              <a:sym typeface="Oswald"/>
            </a:endParaRPr>
          </a:p>
          <a:p>
            <a:pPr marL="457200" lvl="0" indent="-355600" algn="l" rtl="0">
              <a:spcBef>
                <a:spcPts val="0"/>
              </a:spcBef>
              <a:spcAft>
                <a:spcPts val="0"/>
              </a:spcAft>
              <a:buClr>
                <a:schemeClr val="dk1"/>
              </a:buClr>
              <a:buSzPts val="2000"/>
              <a:buFont typeface="Oswald"/>
              <a:buChar char="●"/>
            </a:pPr>
            <a:r>
              <a:rPr lang="en" sz="2000" dirty="0">
                <a:solidFill>
                  <a:schemeClr val="dk1"/>
                </a:solidFill>
                <a:latin typeface="Oswald"/>
                <a:ea typeface="Oswald"/>
                <a:cs typeface="Oswald"/>
                <a:sym typeface="Oswald"/>
              </a:rPr>
              <a:t> </a:t>
            </a:r>
            <a:endParaRPr sz="2000" dirty="0">
              <a:solidFill>
                <a:schemeClr val="dk1"/>
              </a:solidFill>
              <a:latin typeface="Oswald"/>
              <a:ea typeface="Oswald"/>
              <a:cs typeface="Oswald"/>
              <a:sym typeface="Oswald"/>
            </a:endParaRPr>
          </a:p>
          <a:p>
            <a:pPr marL="457200" lvl="0" indent="-355600" algn="l" rtl="0">
              <a:spcBef>
                <a:spcPts val="0"/>
              </a:spcBef>
              <a:spcAft>
                <a:spcPts val="0"/>
              </a:spcAft>
              <a:buClr>
                <a:schemeClr val="dk1"/>
              </a:buClr>
              <a:buSzPts val="2000"/>
              <a:buFont typeface="Oswald"/>
              <a:buChar char="●"/>
            </a:pPr>
            <a:r>
              <a:rPr lang="en" sz="2000" dirty="0">
                <a:solidFill>
                  <a:schemeClr val="dk1"/>
                </a:solidFill>
                <a:latin typeface="Oswald"/>
                <a:ea typeface="Oswald"/>
                <a:cs typeface="Oswald"/>
                <a:sym typeface="Oswald"/>
              </a:rPr>
              <a:t> </a:t>
            </a:r>
            <a:endParaRPr sz="2000" dirty="0">
              <a:solidFill>
                <a:schemeClr val="dk1"/>
              </a:solidFill>
              <a:latin typeface="Oswald"/>
              <a:ea typeface="Oswald"/>
              <a:cs typeface="Oswald"/>
              <a:sym typeface="Oswald"/>
            </a:endParaRPr>
          </a:p>
          <a:p>
            <a:pPr marL="101600" lvl="0" algn="l" rtl="0">
              <a:spcBef>
                <a:spcPts val="0"/>
              </a:spcBef>
              <a:spcAft>
                <a:spcPts val="0"/>
              </a:spcAft>
              <a:buClr>
                <a:schemeClr val="dk1"/>
              </a:buClr>
              <a:buSzPts val="2000"/>
            </a:pPr>
            <a:endParaRPr sz="2000" dirty="0">
              <a:solidFill>
                <a:schemeClr val="dk1"/>
              </a:solidFill>
              <a:latin typeface="Oswald"/>
              <a:ea typeface="Oswald"/>
              <a:cs typeface="Oswald"/>
              <a:sym typeface="Oswald"/>
            </a:endParaRPr>
          </a:p>
        </p:txBody>
      </p:sp>
      <p:pic>
        <p:nvPicPr>
          <p:cNvPr id="88" name="Google Shape;88;p17"/>
          <p:cNvPicPr preferRelativeResize="0"/>
          <p:nvPr/>
        </p:nvPicPr>
        <p:blipFill>
          <a:blip r:embed="rId3">
            <a:alphaModFix/>
          </a:blip>
          <a:stretch>
            <a:fillRect/>
          </a:stretch>
        </p:blipFill>
        <p:spPr>
          <a:xfrm>
            <a:off x="2747100" y="-125175"/>
            <a:ext cx="1022925" cy="1022925"/>
          </a:xfrm>
          <a:prstGeom prst="rect">
            <a:avLst/>
          </a:prstGeom>
          <a:noFill/>
          <a:ln>
            <a:noFill/>
          </a:ln>
        </p:spPr>
      </p:pic>
      <p:pic>
        <p:nvPicPr>
          <p:cNvPr id="89" name="Google Shape;89;p17" descr="This school in New York is going zero waste and setting an example for schools across the nation.&#10;Featuring Peachtown Elementary School&#10;http://www.peachtownschool.com/&#10;&#10;The zero waste movement is spreading across the United States!&#10;Across the nation people are waking up to the many environmental crises we face and taking action. This series co-produced with The Story of Stuff Project showcases examples of people, initiatives and organizations that are working to improve their communities and set an example for what others can do in their communities..&#10;Through this series The Story of Stuff Project and myself aim to empower you to take action in your community. We don’t believe that any of us can “save the world” but we do believe that life matters and that our actions can improve the quality of life of those around us. &#10;&#10;The Story of Stuff Project was one of my earliest awakenings and has been a great source of knowledge and inspiration for me since 2011. Their original video series is a must watch for everyone: https://www.youtube.com/playlist?list=PLHrhas5pE0W4m1A3R9GJhOINQ3GK9_2Tn&#10;&#10;https://storyofstuff.org/&#10;https://instagram.com/storyofstuff/&#10;https://www.facebook.com/storyofstuff&#10;https://twitter.com/storyofstuff&#10;http://www.youtube.com/user/storyofstuffproject&#10;&#10;Rob Greenfield’s work is Creative Commons and this content is free to be republished and redistributed, following the terms of the creative commons Attribution-NonCommercial 4.0 license. Learn about Creative Commons and see the guidelines here: http://www.creativecommons.org/licenses/by-nc/4.0&#10;&#10;— &#10;Rob Greenfield is an activist and humanitarian dedicated to leading the way to a more sustainable and just world. He embarks on extreme projects to bring attention to important global issues and inspire positive change. 100% of his media income is donated to grassroots nonprofits. &#10;His YouTube channel is a source to educate, inspire and help others to live more sustainable, equal and just lives. Videos frequently cover sustainable living, simple living, growing your own food, gardening, self-sufficiency, minimalism, off the grid living, zero waste, living in a tiny house and permaculture.&#10;&#10;Find Rob Greenfield on:&#10;Website: https://www.RobGreenfield.org&#10;Instagram: https://www.instagram.com/RobJGreenfield @RobJGreenfield&#10;Facebook: https://www.facebook.com/RobGreenfield &#10;YouTube: https://www.youtube.com/RobGreenfield&#10;Twitter: https://twitter.com/RobJGreenfield @RobJGreenfield &#10;— &#10;Help us caption &amp; translate this video! &#10;https://amara.org/v/CZaEj/" title="This School in New York is Going Zero Waste">
            <a:hlinkClick r:id="rId4"/>
          </p:cNvPr>
          <p:cNvPicPr preferRelativeResize="0"/>
          <p:nvPr/>
        </p:nvPicPr>
        <p:blipFill>
          <a:blip r:embed="rId5">
            <a:alphaModFix/>
          </a:blip>
          <a:stretch>
            <a:fillRect/>
          </a:stretch>
        </p:blipFill>
        <p:spPr>
          <a:xfrm>
            <a:off x="4787350" y="1170125"/>
            <a:ext cx="4204250" cy="3153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Oswald"/>
                <a:ea typeface="Oswald"/>
                <a:cs typeface="Oswald"/>
                <a:sym typeface="Oswald"/>
              </a:rPr>
              <a:t>Examine an Existing Policy</a:t>
            </a:r>
            <a:endParaRPr u="sng">
              <a:latin typeface="Oswald"/>
              <a:ea typeface="Oswald"/>
              <a:cs typeface="Oswald"/>
              <a:sym typeface="Oswald"/>
            </a:endParaRPr>
          </a:p>
        </p:txBody>
      </p:sp>
      <p:pic>
        <p:nvPicPr>
          <p:cNvPr id="95" name="Google Shape;95;p18"/>
          <p:cNvPicPr preferRelativeResize="0"/>
          <p:nvPr/>
        </p:nvPicPr>
        <p:blipFill>
          <a:blip r:embed="rId3">
            <a:alphaModFix/>
          </a:blip>
          <a:stretch>
            <a:fillRect/>
          </a:stretch>
        </p:blipFill>
        <p:spPr>
          <a:xfrm>
            <a:off x="311700" y="1017725"/>
            <a:ext cx="3781074" cy="2356400"/>
          </a:xfrm>
          <a:prstGeom prst="rect">
            <a:avLst/>
          </a:prstGeom>
          <a:noFill/>
          <a:ln>
            <a:noFill/>
          </a:ln>
        </p:spPr>
      </p:pic>
      <p:sp>
        <p:nvSpPr>
          <p:cNvPr id="96" name="Google Shape;96;p18"/>
          <p:cNvSpPr txBox="1"/>
          <p:nvPr/>
        </p:nvSpPr>
        <p:spPr>
          <a:xfrm>
            <a:off x="4372400" y="423575"/>
            <a:ext cx="4620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swald"/>
                <a:ea typeface="Oswald"/>
                <a:cs typeface="Oswald"/>
                <a:sym typeface="Oswald"/>
              </a:rPr>
              <a:t>Guiding Question: What do we already do to become a Zero Waste School? </a:t>
            </a:r>
            <a:endParaRPr>
              <a:latin typeface="Oswald"/>
              <a:ea typeface="Oswald"/>
              <a:cs typeface="Oswald"/>
              <a:sym typeface="Oswald"/>
            </a:endParaRPr>
          </a:p>
        </p:txBody>
      </p:sp>
      <p:pic>
        <p:nvPicPr>
          <p:cNvPr id="97" name="Google Shape;97;p18"/>
          <p:cNvPicPr preferRelativeResize="0"/>
          <p:nvPr/>
        </p:nvPicPr>
        <p:blipFill>
          <a:blip r:embed="rId4">
            <a:alphaModFix/>
          </a:blip>
          <a:stretch>
            <a:fillRect/>
          </a:stretch>
        </p:blipFill>
        <p:spPr>
          <a:xfrm>
            <a:off x="311711" y="3507674"/>
            <a:ext cx="5102288" cy="1466350"/>
          </a:xfrm>
          <a:prstGeom prst="rect">
            <a:avLst/>
          </a:prstGeom>
          <a:noFill/>
          <a:ln>
            <a:noFill/>
          </a:ln>
        </p:spPr>
      </p:pic>
      <p:pic>
        <p:nvPicPr>
          <p:cNvPr id="98" name="Google Shape;98;p18"/>
          <p:cNvPicPr preferRelativeResize="0"/>
          <p:nvPr/>
        </p:nvPicPr>
        <p:blipFill>
          <a:blip r:embed="rId5">
            <a:alphaModFix/>
          </a:blip>
          <a:stretch>
            <a:fillRect/>
          </a:stretch>
        </p:blipFill>
        <p:spPr>
          <a:xfrm>
            <a:off x="5898250" y="1017725"/>
            <a:ext cx="2934039" cy="3951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Lobster"/>
                <a:ea typeface="Lobster"/>
                <a:cs typeface="Lobster"/>
                <a:sym typeface="Lobster"/>
              </a:rPr>
              <a:t>Develop New Policies</a:t>
            </a:r>
            <a:endParaRPr u="sng">
              <a:latin typeface="Lobster"/>
              <a:ea typeface="Lobster"/>
              <a:cs typeface="Lobster"/>
              <a:sym typeface="Lobster"/>
            </a:endParaRPr>
          </a:p>
        </p:txBody>
      </p:sp>
      <p:sp>
        <p:nvSpPr>
          <p:cNvPr id="104" name="Google Shape;104;p19"/>
          <p:cNvSpPr txBox="1"/>
          <p:nvPr/>
        </p:nvSpPr>
        <p:spPr>
          <a:xfrm>
            <a:off x="311700" y="1017725"/>
            <a:ext cx="85206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Verdana"/>
                <a:ea typeface="Verdana"/>
                <a:cs typeface="Verdana"/>
                <a:sym typeface="Verdana"/>
              </a:rPr>
              <a:t>Guiding Question: What can we do to become a Zero Waste School?</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 sz="2600" b="1" u="sng">
                <a:solidFill>
                  <a:srgbClr val="FF9900"/>
                </a:solidFill>
                <a:latin typeface="Verdana"/>
                <a:ea typeface="Verdana"/>
                <a:cs typeface="Verdana"/>
                <a:sym typeface="Verdana"/>
              </a:rPr>
              <a:t>Plan for Success</a:t>
            </a:r>
            <a:endParaRPr sz="2600" b="1" u="sng">
              <a:solidFill>
                <a:srgbClr val="FF9900"/>
              </a:solidFill>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Make sure all staff and students are familiar with school recycling procedures. This includes how waste sorting stations work in cafeterias and kitchens, where recycling areas are located throughout the building, and what items go in each bin.</a:t>
            </a: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Educate students about the importance of waste reduction and recycling. Schools that show students why and how to reduce waste and recycle have more successful recycling programs.</a:t>
            </a:r>
            <a:endParaRPr sz="1800">
              <a:latin typeface="Verdana"/>
              <a:ea typeface="Verdana"/>
              <a:cs typeface="Verdana"/>
              <a:sym typeface="Verdana"/>
            </a:endParaRPr>
          </a:p>
          <a:p>
            <a:pPr marL="0" lvl="0" indent="0" algn="l" rtl="0">
              <a:spcBef>
                <a:spcPts val="0"/>
              </a:spcBef>
              <a:spcAft>
                <a:spcPts val="0"/>
              </a:spcAft>
              <a:buNone/>
            </a:pPr>
            <a:r>
              <a:rPr lang="en" sz="1800">
                <a:latin typeface="Verdana"/>
                <a:ea typeface="Verdana"/>
                <a:cs typeface="Verdana"/>
                <a:sym typeface="Verdana"/>
              </a:rPr>
              <a:t>• Form a team of dedicated students to help implement the school's recycling program. A student; Green Team can educate the school community and monitor the school recycling bins.</a:t>
            </a:r>
            <a:endParaRPr sz="1800">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Architects Daughter"/>
                <a:ea typeface="Architects Daughter"/>
                <a:cs typeface="Architects Daughter"/>
                <a:sym typeface="Architects Daughter"/>
              </a:rPr>
              <a:t>Develop New Policies</a:t>
            </a:r>
            <a:endParaRPr u="sng">
              <a:latin typeface="Architects Daughter"/>
              <a:ea typeface="Architects Daughter"/>
              <a:cs typeface="Architects Daughter"/>
              <a:sym typeface="Architects Daughter"/>
            </a:endParaRPr>
          </a:p>
        </p:txBody>
      </p:sp>
      <p:pic>
        <p:nvPicPr>
          <p:cNvPr id="110" name="Google Shape;110;p20"/>
          <p:cNvPicPr preferRelativeResize="0"/>
          <p:nvPr/>
        </p:nvPicPr>
        <p:blipFill>
          <a:blip r:embed="rId3">
            <a:alphaModFix/>
          </a:blip>
          <a:stretch>
            <a:fillRect/>
          </a:stretch>
        </p:blipFill>
        <p:spPr>
          <a:xfrm>
            <a:off x="152400" y="1170125"/>
            <a:ext cx="3790950" cy="3790950"/>
          </a:xfrm>
          <a:prstGeom prst="rect">
            <a:avLst/>
          </a:prstGeom>
          <a:noFill/>
          <a:ln>
            <a:noFill/>
          </a:ln>
        </p:spPr>
      </p:pic>
      <p:sp>
        <p:nvSpPr>
          <p:cNvPr id="111" name="Google Shape;111;p20"/>
          <p:cNvSpPr/>
          <p:nvPr/>
        </p:nvSpPr>
        <p:spPr>
          <a:xfrm>
            <a:off x="3198325" y="317950"/>
            <a:ext cx="5302500" cy="2328900"/>
          </a:xfrm>
          <a:prstGeom prst="cloudCallout">
            <a:avLst>
              <a:gd name="adj1" fmla="val -53233"/>
              <a:gd name="adj2" fmla="val 5091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Architects Daughter"/>
                <a:ea typeface="Architects Daughter"/>
                <a:cs typeface="Architects Daughter"/>
                <a:sym typeface="Architects Daughter"/>
              </a:rPr>
              <a:t>Guiding Question: What can we do to become a Zero Waste School?</a:t>
            </a:r>
            <a:endParaRPr sz="1800">
              <a:latin typeface="Architects Daughter"/>
              <a:ea typeface="Architects Daughter"/>
              <a:cs typeface="Architects Daughter"/>
              <a:sym typeface="Architects Daugh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1270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Times New Roman"/>
                <a:ea typeface="Times New Roman"/>
                <a:cs typeface="Times New Roman"/>
                <a:sym typeface="Times New Roman"/>
              </a:rPr>
              <a:t>Select the Best Policy Solution</a:t>
            </a:r>
            <a:endParaRPr u="sng">
              <a:latin typeface="Times New Roman"/>
              <a:ea typeface="Times New Roman"/>
              <a:cs typeface="Times New Roman"/>
              <a:sym typeface="Times New Roman"/>
            </a:endParaRPr>
          </a:p>
        </p:txBody>
      </p:sp>
      <p:graphicFrame>
        <p:nvGraphicFramePr>
          <p:cNvPr id="117" name="Google Shape;117;p21"/>
          <p:cNvGraphicFramePr/>
          <p:nvPr/>
        </p:nvGraphicFramePr>
        <p:xfrm>
          <a:off x="311700" y="1017725"/>
          <a:ext cx="8108525" cy="4056425"/>
        </p:xfrm>
        <a:graphic>
          <a:graphicData uri="http://schemas.openxmlformats.org/drawingml/2006/table">
            <a:tbl>
              <a:tblPr>
                <a:noFill/>
                <a:tableStyleId>{A9B1E95B-1BB3-4008-AE6B-8CB66302A74B}</a:tableStyleId>
              </a:tblPr>
              <a:tblGrid>
                <a:gridCol w="949100">
                  <a:extLst>
                    <a:ext uri="{9D8B030D-6E8A-4147-A177-3AD203B41FA5}">
                      <a16:colId xmlns:a16="http://schemas.microsoft.com/office/drawing/2014/main" val="20000"/>
                    </a:ext>
                  </a:extLst>
                </a:gridCol>
                <a:gridCol w="2599675">
                  <a:extLst>
                    <a:ext uri="{9D8B030D-6E8A-4147-A177-3AD203B41FA5}">
                      <a16:colId xmlns:a16="http://schemas.microsoft.com/office/drawing/2014/main" val="20001"/>
                    </a:ext>
                  </a:extLst>
                </a:gridCol>
                <a:gridCol w="2713150">
                  <a:extLst>
                    <a:ext uri="{9D8B030D-6E8A-4147-A177-3AD203B41FA5}">
                      <a16:colId xmlns:a16="http://schemas.microsoft.com/office/drawing/2014/main" val="20002"/>
                    </a:ext>
                  </a:extLst>
                </a:gridCol>
                <a:gridCol w="1846600">
                  <a:extLst>
                    <a:ext uri="{9D8B030D-6E8A-4147-A177-3AD203B41FA5}">
                      <a16:colId xmlns:a16="http://schemas.microsoft.com/office/drawing/2014/main" val="20003"/>
                    </a:ext>
                  </a:extLst>
                </a:gridCol>
              </a:tblGrid>
              <a:tr h="807150">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latin typeface="Verdana"/>
                          <a:ea typeface="Verdana"/>
                          <a:cs typeface="Verdana"/>
                          <a:sym typeface="Verdana"/>
                        </a:rPr>
                        <a:t>Low</a:t>
                      </a: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500">
                          <a:latin typeface="Verdana"/>
                          <a:ea typeface="Verdana"/>
                          <a:cs typeface="Verdana"/>
                          <a:sym typeface="Verdana"/>
                        </a:rPr>
                        <a:t>Medium</a:t>
                      </a: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500">
                          <a:latin typeface="Verdana"/>
                          <a:ea typeface="Verdana"/>
                          <a:cs typeface="Verdana"/>
                          <a:sym typeface="Verdana"/>
                        </a:rPr>
                        <a:t>High</a:t>
                      </a: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065850">
                <a:tc>
                  <a:txBody>
                    <a:bodyPr/>
                    <a:lstStyle/>
                    <a:p>
                      <a:pPr marL="0" lvl="0" indent="0" algn="ctr" rtl="0">
                        <a:lnSpc>
                          <a:spcPct val="115000"/>
                        </a:lnSpc>
                        <a:spcBef>
                          <a:spcPts val="0"/>
                        </a:spcBef>
                        <a:spcAft>
                          <a:spcPts val="0"/>
                        </a:spcAft>
                        <a:buNone/>
                      </a:pPr>
                      <a:r>
                        <a:rPr lang="en" sz="1500">
                          <a:latin typeface="Verdana"/>
                          <a:ea typeface="Verdana"/>
                          <a:cs typeface="Verdana"/>
                          <a:sym typeface="Verdana"/>
                        </a:rPr>
                        <a:t>High</a:t>
                      </a: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158975">
                <a:tc>
                  <a:txBody>
                    <a:bodyPr/>
                    <a:lstStyle/>
                    <a:p>
                      <a:pPr marL="0" lvl="0" indent="0" algn="ctr" rtl="0">
                        <a:lnSpc>
                          <a:spcPct val="115000"/>
                        </a:lnSpc>
                        <a:spcBef>
                          <a:spcPts val="0"/>
                        </a:spcBef>
                        <a:spcAft>
                          <a:spcPts val="0"/>
                        </a:spcAft>
                        <a:buNone/>
                      </a:pPr>
                      <a:r>
                        <a:rPr lang="en" sz="1500">
                          <a:latin typeface="Verdana"/>
                          <a:ea typeface="Verdana"/>
                          <a:cs typeface="Verdana"/>
                          <a:sym typeface="Verdana"/>
                        </a:rPr>
                        <a:t>Medium</a:t>
                      </a: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500">
                          <a:latin typeface="Verdana"/>
                          <a:ea typeface="Verdana"/>
                          <a:cs typeface="Verdana"/>
                          <a:sym typeface="Verdana"/>
                        </a:rPr>
                        <a:t>.</a:t>
                      </a: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1024450">
                <a:tc>
                  <a:txBody>
                    <a:bodyPr/>
                    <a:lstStyle/>
                    <a:p>
                      <a:pPr marL="0" lvl="0" indent="0" algn="ctr" rtl="0">
                        <a:lnSpc>
                          <a:spcPct val="115000"/>
                        </a:lnSpc>
                        <a:spcBef>
                          <a:spcPts val="0"/>
                        </a:spcBef>
                        <a:spcAft>
                          <a:spcPts val="0"/>
                        </a:spcAft>
                        <a:buNone/>
                      </a:pPr>
                      <a:r>
                        <a:rPr lang="en" sz="1500">
                          <a:latin typeface="Verdana"/>
                          <a:ea typeface="Verdana"/>
                          <a:cs typeface="Verdana"/>
                          <a:sym typeface="Verdana"/>
                        </a:rPr>
                        <a:t>Low</a:t>
                      </a: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endParaRPr sz="1500">
                        <a:latin typeface="Verdana"/>
                        <a:ea typeface="Verdana"/>
                        <a:cs typeface="Verdana"/>
                        <a:sym typeface="Verdana"/>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443</Words>
  <Application>Microsoft Office PowerPoint</Application>
  <PresentationFormat>On-screen Show (16:9)</PresentationFormat>
  <Paragraphs>52</Paragraphs>
  <Slides>9</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Alfa Slab One</vt:lpstr>
      <vt:lpstr>Lobster</vt:lpstr>
      <vt:lpstr>Arial</vt:lpstr>
      <vt:lpstr>Oswald</vt:lpstr>
      <vt:lpstr>Times New Roman</vt:lpstr>
      <vt:lpstr>Trebuchet MS</vt:lpstr>
      <vt:lpstr>Lora</vt:lpstr>
      <vt:lpstr>Architects Daughter</vt:lpstr>
      <vt:lpstr>Calibri</vt:lpstr>
      <vt:lpstr>Comfortaa</vt:lpstr>
      <vt:lpstr>Verdana</vt:lpstr>
      <vt:lpstr>Georgia</vt:lpstr>
      <vt:lpstr>EB Garamond ExtraBold</vt:lpstr>
      <vt:lpstr>Simple Light</vt:lpstr>
      <vt:lpstr>No Time to Waste</vt:lpstr>
      <vt:lpstr>What is a PPA (Public Policy Analyst)?</vt:lpstr>
      <vt:lpstr>Define the Problem</vt:lpstr>
      <vt:lpstr>Gather the Evidence</vt:lpstr>
      <vt:lpstr>Identify the Causes</vt:lpstr>
      <vt:lpstr>Examine an Existing Policy</vt:lpstr>
      <vt:lpstr>Develop New Policies</vt:lpstr>
      <vt:lpstr>Develop New Policies</vt:lpstr>
      <vt:lpstr>Select the Best Policy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Time to Waste</dc:title>
  <cp:lastModifiedBy>Joseph Montecalvo</cp:lastModifiedBy>
  <cp:revision>1</cp:revision>
  <dcterms:modified xsi:type="dcterms:W3CDTF">2022-04-01T13:49:07Z</dcterms:modified>
</cp:coreProperties>
</file>