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News Cycle"/>
      <p:regular r:id="rId17"/>
      <p:bold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62358A-EEE0-49CF-9F24-FC51196D4944}">
  <a:tblStyle styleId="{C662358A-EEE0-49CF-9F24-FC51196D49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AmaticSC-regular.fntdata"/><Relationship Id="rId14" Type="http://schemas.openxmlformats.org/officeDocument/2006/relationships/slide" Target="slides/slide8.xml"/><Relationship Id="rId17" Type="http://schemas.openxmlformats.org/officeDocument/2006/relationships/font" Target="fonts/NewsCycle-regular.fntdata"/><Relationship Id="rId16" Type="http://schemas.openxmlformats.org/officeDocument/2006/relationships/font" Target="fonts/AmaticSC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ewsCycl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2cfde78d_0_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2cfde7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a2cfde78d_0_1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a2cfde78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05caf607d_0_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05caf60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f4e79281d_0_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f4e7928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de204eaf0_0_3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de204eaf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4eaf0_0_4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4eaf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de204eaf0_0_5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de204eaf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f4e79281d_0_2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f4e79281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200"/>
              <a:buNone/>
              <a:defRPr sz="12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7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7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7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700"/>
              </a:spcBef>
              <a:spcAft>
                <a:spcPts val="17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3500" lIns="93500" spcFirstLastPara="1" rIns="93500" wrap="square" tIns="93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7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7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7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700"/>
              </a:spcBef>
              <a:spcAft>
                <a:spcPts val="17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s.nyc.gov/school-life/school-environment/attendanc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43625" y="454975"/>
            <a:ext cx="7701300" cy="428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159341" y="799544"/>
            <a:ext cx="6711900" cy="108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LATE, ABSENT, WHAT’S WRONG?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46795" y="3587096"/>
            <a:ext cx="41370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Amy Ron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PS 112Q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3/24/22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426" y="1985700"/>
            <a:ext cx="1956175" cy="14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1039100" y="618000"/>
            <a:ext cx="7365300" cy="3630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The problem is that many students at Ps 112Q are arriving late or not coming to school.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159341" y="799544"/>
            <a:ext cx="6711900" cy="604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STEP 1.DEFINE THE PROBLEM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3050" y="319800"/>
            <a:ext cx="8066100" cy="433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381000" rtl="0" algn="l">
              <a:spcBef>
                <a:spcPts val="0"/>
              </a:spcBef>
              <a:spcAft>
                <a:spcPts val="0"/>
              </a:spcAft>
              <a:buSzPts val="2500"/>
              <a:buFont typeface="Century Gothic"/>
              <a:buChar char="●"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Turn and talk with the person next to you.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381000" rtl="0" algn="l">
              <a:spcBef>
                <a:spcPts val="0"/>
              </a:spcBef>
              <a:spcAft>
                <a:spcPts val="0"/>
              </a:spcAft>
              <a:buSzPts val="2500"/>
              <a:buFont typeface="Century Gothic"/>
              <a:buChar char="●"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Discuss why you think is 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to be in school on time.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256955" y="799544"/>
            <a:ext cx="6724500" cy="79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being on time to school matters?</a:t>
            </a:r>
            <a:endParaRPr b="1"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469" y="3449231"/>
            <a:ext cx="1105037" cy="79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5726" y="1461937"/>
            <a:ext cx="772709" cy="67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STEP 2:   GATHER EVIDENCE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27200" y="1152475"/>
            <a:ext cx="3961200" cy="37155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30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365700"/>
            <a:ext cx="3999900" cy="3416400"/>
          </a:xfrm>
          <a:prstGeom prst="rect">
            <a:avLst/>
          </a:prstGeom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7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500" y="1152475"/>
            <a:ext cx="4609198" cy="36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075" y="1202613"/>
            <a:ext cx="2257425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709450" y="3025000"/>
            <a:ext cx="3241800" cy="147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Think how much you are missing when you are not in school?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arrive to school late, you don’t get to eat </a:t>
            </a:r>
            <a:r>
              <a:rPr lang="en"/>
              <a:t>breakfast, learn the announcements of the day, and you are missing valuable learning time.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54975" y="410600"/>
            <a:ext cx="7934400" cy="443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159341" y="799544"/>
            <a:ext cx="6711900" cy="94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STEP 3:  DETERMINE THE CAUSES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476614" y="1963241"/>
            <a:ext cx="5882100" cy="2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spAutoFit/>
          </a:bodyPr>
          <a:lstStyle/>
          <a:p>
            <a:pPr indent="-355600" lvl="0" marL="381000" rtl="0" algn="l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Transportation   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381000" rtl="0" algn="l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School Schedule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381000" rtl="0" algn="l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Health Issues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136" y="2381278"/>
            <a:ext cx="735005" cy="84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8885" y="1741168"/>
            <a:ext cx="1120401" cy="89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909" y="3226649"/>
            <a:ext cx="1562956" cy="1562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>
            <a:off x="792150" y="426300"/>
            <a:ext cx="7559700" cy="429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1216050" y="628198"/>
            <a:ext cx="6711900" cy="603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4: EVALUATE EXISTING POLICIES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792150" y="1498600"/>
            <a:ext cx="7444200" cy="21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75575" lIns="75575" spcFirstLastPara="1" rIns="75575" wrap="square" tIns="75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 Attendance Policies</a:t>
            </a:r>
            <a:endParaRPr b="1" sz="15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Century Gothic"/>
              <a:buChar char="●"/>
            </a:pPr>
            <a:r>
              <a:rPr b="1" lang="en" sz="1500">
                <a:solidFill>
                  <a:srgbClr val="333333"/>
                </a:solidFill>
              </a:rPr>
              <a:t>Attendance is a required, legal record</a:t>
            </a:r>
            <a:endParaRPr b="1" sz="1500">
              <a:solidFill>
                <a:srgbClr val="33333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" sz="1500">
                <a:solidFill>
                  <a:srgbClr val="333333"/>
                </a:solidFill>
              </a:rPr>
              <a:t>Excused absences are still absences.</a:t>
            </a:r>
            <a:endParaRPr b="1" sz="1500">
              <a:solidFill>
                <a:srgbClr val="333333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b="1" lang="en" sz="1500">
                <a:solidFill>
                  <a:srgbClr val="333333"/>
                </a:solidFill>
              </a:rPr>
              <a:t>Schools must contact the student's family after every absence</a:t>
            </a:r>
            <a:endParaRPr b="1" sz="1500">
              <a:solidFill>
                <a:srgbClr val="333333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700"/>
              </a:spcBef>
              <a:spcAft>
                <a:spcPts val="2700"/>
              </a:spcAft>
              <a:buNone/>
            </a:pPr>
            <a:r>
              <a:rPr b="1" lang="en" sz="1500" u="sng">
                <a:solidFill>
                  <a:schemeClr val="hlink"/>
                </a:solidFill>
                <a:hlinkClick r:id="rId3"/>
              </a:rPr>
              <a:t>https://www.schools.nyc.gov/school-life/school-environment/attendance</a:t>
            </a:r>
            <a:endParaRPr b="1" sz="15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663725" y="390625"/>
            <a:ext cx="7956600" cy="42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754600" y="799550"/>
            <a:ext cx="7368600" cy="941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5: DEVELOP NEW POLICY SOLUTION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909950" y="1942000"/>
            <a:ext cx="6980100" cy="18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What can PS.112Q do to improve attendance?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Turn and Talk</a:t>
            </a:r>
            <a:endParaRPr b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Do you have any ideas how to improve attendance and punctuality in our school?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3869" y="3555831"/>
            <a:ext cx="1105037" cy="79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408625" y="390625"/>
            <a:ext cx="8211600" cy="420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830125" y="501850"/>
            <a:ext cx="7368600" cy="59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75575" lIns="75575" spcFirstLastPara="1" rIns="75575" wrap="square" tIns="75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6: SELECTING THE BEST POLICY SOLUTION </a:t>
            </a:r>
            <a:endParaRPr b="1"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3" name="Google Shape;113;p20"/>
          <p:cNvGraphicFramePr/>
          <p:nvPr/>
        </p:nvGraphicFramePr>
        <p:xfrm>
          <a:off x="1331025" y="1842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{C662358A-EEE0-49CF-9F24-FC51196D4944}</a:tableStyleId>
              </a:tblPr>
              <a:tblGrid>
                <a:gridCol w="771675"/>
                <a:gridCol w="2685275"/>
                <a:gridCol w="1728475"/>
                <a:gridCol w="1728475"/>
              </a:tblGrid>
              <a:tr h="335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3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3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73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4" name="Google Shape;114;p20"/>
          <p:cNvSpPr txBox="1"/>
          <p:nvPr/>
        </p:nvSpPr>
        <p:spPr>
          <a:xfrm>
            <a:off x="3553375" y="1097038"/>
            <a:ext cx="159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FEASIBILITY</a:t>
            </a:r>
            <a:endParaRPr sz="1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 rot="-5400000">
            <a:off x="-105200" y="2709275"/>
            <a:ext cx="1988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endParaRPr sz="100"/>
          </a:p>
        </p:txBody>
      </p:sp>
      <p:sp>
        <p:nvSpPr>
          <p:cNvPr id="116" name="Google Shape;116;p20"/>
          <p:cNvSpPr txBox="1"/>
          <p:nvPr/>
        </p:nvSpPr>
        <p:spPr>
          <a:xfrm>
            <a:off x="5248100" y="4596325"/>
            <a:ext cx="3490200" cy="516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666666"/>
                </a:solidFill>
                <a:latin typeface="News Cycle"/>
                <a:ea typeface="News Cycle"/>
                <a:cs typeface="News Cycle"/>
                <a:sym typeface="News Cycle"/>
              </a:rPr>
              <a:t>Why is this solution the best option? </a:t>
            </a:r>
            <a:endParaRPr sz="1800">
              <a:solidFill>
                <a:srgbClr val="666666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