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Joe Montecalvo" initials="" lastIdx="5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BD82487-4DC8-455C-98B8-22D1FB78FC22}">
  <a:tblStyle styleId="{0BD82487-4DC8-455C-98B8-22D1FB78FC22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DFD"/>
          </a:solidFill>
        </a:fill>
      </a:tcStyle>
    </a:wholeTbl>
    <a:band1H>
      <a:tcTxStyle/>
      <a:tcStyle>
        <a:tcBdr/>
        <a:fill>
          <a:solidFill>
            <a:srgbClr val="CDD8F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8F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38" d="100"/>
          <a:sy n="138" d="100"/>
        </p:scale>
        <p:origin x="138" y="19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11e17f37895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11e17f37895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11e17f37895_0_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11e17f37895_0_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1d8424d8bf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1d8424d8bf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11d8424d8bf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11d8424d8bf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1d8424d8bf_0_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Google Shape;78;g11d8424d8bf_0_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11e9c89473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11e9c89473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1e9c894739_0_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Google Shape;90;g11e9c894739_0_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1e9c894739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96" name="Google Shape;96;g11e9c894739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thepalmettopanther.com/should-elementary-school-students-have-cell-phones-faceoff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www.kajeet.net/resource/do-cell-phones-belong-in-elementary-schools/" TargetMode="External"/><Relationship Id="rId4" Type="http://schemas.openxmlformats.org/officeDocument/2006/relationships/hyperlink" Target="https://abcnews.go.com/Health/cellphones-classrooms-contribute-failing-grades-study/story?id=56837614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chools.nyc.gov/about-us/policies/chancellors-regulations/volume-a-regulations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9"/>
        </a:solid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420" b="1" u="sng">
                <a:latin typeface="Georgia"/>
                <a:ea typeface="Georgia"/>
                <a:cs typeface="Georgia"/>
                <a:sym typeface="Georgia"/>
              </a:rPr>
              <a:t>Social Problem:</a:t>
            </a:r>
            <a:r>
              <a:rPr lang="en" sz="4020" b="1">
                <a:latin typeface="Georgia"/>
                <a:ea typeface="Georgia"/>
                <a:cs typeface="Georgia"/>
                <a:sym typeface="Georgia"/>
              </a:rPr>
              <a:t> </a:t>
            </a:r>
            <a:endParaRPr sz="4020" b="1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5" name="Google Shape;55;p1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19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200"/>
              </a:spcAft>
              <a:buNone/>
            </a:pPr>
            <a:r>
              <a:rPr lang="en" sz="3600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Many students are bringing cell phones to school and using them.</a:t>
            </a:r>
            <a:r>
              <a:rPr lang="en" sz="3600" b="1">
                <a:latin typeface="Georgia"/>
                <a:ea typeface="Georgia"/>
                <a:cs typeface="Georgia"/>
                <a:sym typeface="Georgia"/>
              </a:rPr>
              <a:t> </a:t>
            </a:r>
            <a:endParaRPr sz="3600" b="1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436775" y="3117000"/>
            <a:ext cx="3688800" cy="10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latin typeface="Georgia"/>
                <a:ea typeface="Georgia"/>
                <a:cs typeface="Georgia"/>
                <a:sym typeface="Georgia"/>
              </a:rPr>
              <a:t>Jerry Romero</a:t>
            </a:r>
            <a:endParaRPr sz="2800" b="1"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800" b="1">
                <a:latin typeface="Georgia"/>
                <a:ea typeface="Georgia"/>
                <a:cs typeface="Georgia"/>
                <a:sym typeface="Georgia"/>
              </a:rPr>
              <a:t>PS 92 Queens </a:t>
            </a:r>
            <a:endParaRPr sz="2800" b="1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320500" y="2496975"/>
            <a:ext cx="3688799" cy="243835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9"/>
        </a:solidFill>
        <a:effectLst/>
      </p:bgPr>
    </p:bg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4088" b="1" u="sng">
                <a:latin typeface="Georgia"/>
                <a:ea typeface="Georgia"/>
                <a:cs typeface="Georgia"/>
                <a:sym typeface="Georgia"/>
              </a:rPr>
              <a:t>Public Policy Analyst Steps</a:t>
            </a:r>
            <a:endParaRPr sz="4088" b="1" u="sng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3" name="Google Shape;63;p1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2500" lnSpcReduction="10000"/>
          </a:bodyPr>
          <a:lstStyle/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Define the problem: Many kids are bringing cell phones to elementary school and using them.</a:t>
            </a:r>
            <a:endParaRPr b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Gather evidence: Explore articles and videos about kids bringing cell phones to school. </a:t>
            </a:r>
            <a:endParaRPr b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Causes: What makes parents feel their child is safer with a cell phone?</a:t>
            </a:r>
            <a:endParaRPr b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Evaluate: Look at our school’s and neighboring schools cell phone policies.</a:t>
            </a:r>
            <a:endParaRPr b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Possible solutions: What changes can we make to our present cell phone policy</a:t>
            </a:r>
            <a:endParaRPr b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34327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Georgia"/>
              <a:buAutoNum type="arabicPeriod"/>
            </a:pPr>
            <a:r>
              <a:rPr lang="en" b="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Select the best solution: Make a change to our present cell phone policy. </a:t>
            </a:r>
            <a:endParaRPr b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b="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9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b="1">
                <a:latin typeface="Georgia"/>
                <a:ea typeface="Georgia"/>
                <a:cs typeface="Georgia"/>
                <a:sym typeface="Georgia"/>
              </a:rPr>
              <a:t>Gather Evidence: Read articles and watch videos</a:t>
            </a:r>
            <a:endParaRPr b="1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69" name="Google Shape;69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32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6110" b="1" i="1" u="sng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Is it a matter of safety or mere child amusement? </a:t>
            </a:r>
            <a:endParaRPr sz="6110" b="1" i="1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6110" b="1" i="1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6110" b="1" i="1" u="sng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Do phones contribute to failing grades? </a:t>
            </a:r>
            <a:endParaRPr sz="6110" b="1" i="1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6110" b="1" i="1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6110" b="1" i="1" u="sng">
                <a:solidFill>
                  <a:srgbClr val="0000FF"/>
                </a:solidFill>
                <a:latin typeface="Georgia"/>
                <a:ea typeface="Georgia"/>
                <a:cs typeface="Georgia"/>
                <a:sym typeface="Georgia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Tools or Obstacles? </a:t>
            </a:r>
            <a:endParaRPr sz="6110" b="1" i="1">
              <a:solidFill>
                <a:srgbClr val="0000FF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9"/>
        </a:solidFill>
        <a:effectLst/>
      </p:bgPr>
    </p:bg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9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244" b="1">
                <a:latin typeface="Georgia"/>
                <a:ea typeface="Georgia"/>
                <a:cs typeface="Georgia"/>
                <a:sym typeface="Georgia"/>
              </a:rPr>
              <a:t>Causes: What are the reasons students at PS 92 bring phones to school?</a:t>
            </a:r>
            <a:r>
              <a:rPr lang="en"/>
              <a:t>                      </a:t>
            </a:r>
            <a:r>
              <a:rPr lang="en" sz="2133" i="1">
                <a:latin typeface="Georgia"/>
                <a:ea typeface="Georgia"/>
                <a:cs typeface="Georgia"/>
                <a:sym typeface="Georgia"/>
              </a:rPr>
              <a:t>Think and share </a:t>
            </a:r>
            <a:endParaRPr sz="2133" i="1">
              <a:latin typeface="Georgia"/>
              <a:ea typeface="Georgia"/>
              <a:cs typeface="Georgia"/>
              <a:sym typeface="Georgia"/>
            </a:endParaRPr>
          </a:p>
        </p:txBody>
      </p:sp>
      <p:pic>
        <p:nvPicPr>
          <p:cNvPr id="75" name="Google Shape;75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6375" y="1290750"/>
            <a:ext cx="7842374" cy="35063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9"/>
        </a:solidFill>
        <a:effectLst/>
      </p:bgPr>
    </p:bg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220">
                <a:latin typeface="Georgia"/>
                <a:ea typeface="Georgia"/>
                <a:cs typeface="Georgia"/>
                <a:sym typeface="Georgia"/>
              </a:rPr>
              <a:t>How does it affect us at PS 92?</a:t>
            </a:r>
            <a:endParaRPr sz="322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1" name="Google Shape;81;p1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●"/>
            </a:pPr>
            <a:r>
              <a:rPr lang="en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Phones ring or vibrate during class distracting everyone.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●"/>
            </a:pPr>
            <a:r>
              <a:rPr lang="en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Students are checking their phones during lessons.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●"/>
            </a:pPr>
            <a:r>
              <a:rPr lang="en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Students are using their phones for answers instead of using their chromebooks.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●"/>
            </a:pPr>
            <a:r>
              <a:rPr lang="en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Chats (and spats) interrupt lessons and distract students from the task at hand.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Georgia"/>
              <a:buChar char="●"/>
            </a:pPr>
            <a:r>
              <a:rPr lang="en" sz="24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Anything else?  </a:t>
            </a:r>
            <a:endParaRPr sz="24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9"/>
        </a:solidFill>
        <a:effectLst/>
      </p:bgPr>
    </p:bg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620">
                <a:latin typeface="Georgia"/>
                <a:ea typeface="Georgia"/>
                <a:cs typeface="Georgia"/>
                <a:sym typeface="Georgia"/>
              </a:rPr>
              <a:t>Evaluate</a:t>
            </a:r>
            <a:endParaRPr sz="362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87" name="Google Shape;87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EFEFEF"/>
          </a:solidFill>
        </p:spPr>
        <p:txBody>
          <a:bodyPr spcFirstLastPara="1" wrap="square" lIns="91425" tIns="91425" rIns="91425" bIns="91425" anchor="t" anchorCtr="0">
            <a:normAutofit fontScale="47500" lnSpcReduction="20000"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365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Now let’s look at some existing policies:</a:t>
            </a:r>
            <a:endParaRPr sz="365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365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650" u="sng">
                <a:solidFill>
                  <a:schemeClr val="hlink"/>
                </a:solidFill>
                <a:latin typeface="Georgia"/>
                <a:ea typeface="Georgia"/>
                <a:cs typeface="Georgia"/>
                <a:sym typeface="Georgia"/>
                <a:hlinkClick r:id="rId3"/>
              </a:rPr>
              <a:t>Chancellor’s Regulations on Devices</a:t>
            </a:r>
            <a:endParaRPr sz="365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65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PS 92 Cell Phone Policy PS 92’s Cell Phone policies adheres to the Chancellor’s regulations. However, it is up to the Classroom teacher to set restrictions in their classroom.  </a:t>
            </a:r>
            <a:endParaRPr sz="365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3651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Sample cell phone policy between teacher and student</a:t>
            </a:r>
            <a:endParaRPr sz="3651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sz="2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9"/>
        </a:solidFill>
        <a:effectLst/>
      </p:bgPr>
    </p:bg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920">
                <a:latin typeface="Georgia"/>
                <a:ea typeface="Georgia"/>
                <a:cs typeface="Georgia"/>
                <a:sym typeface="Georgia"/>
              </a:rPr>
              <a:t>Select the Best Solution</a:t>
            </a:r>
            <a:endParaRPr sz="3920">
              <a:latin typeface="Georgia"/>
              <a:ea typeface="Georgia"/>
              <a:cs typeface="Georgia"/>
              <a:sym typeface="Georgia"/>
            </a:endParaRPr>
          </a:p>
        </p:txBody>
      </p:sp>
      <p:sp>
        <p:nvSpPr>
          <p:cNvPr id="93" name="Google Shape;93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solidFill>
            <a:srgbClr val="CFE2F3"/>
          </a:solidFill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Georgia"/>
              <a:buChar char="●"/>
            </a:pPr>
            <a:r>
              <a:rPr lang="en" sz="2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Get into small groups of three or four students</a:t>
            </a:r>
            <a:endParaRPr sz="2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Georgia"/>
              <a:buChar char="●"/>
            </a:pPr>
            <a:r>
              <a:rPr lang="en" sz="2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In your small groups decide whether the benefits of bringing cell phones to school outweigh the disadvantages. This will decide a new proposed policy</a:t>
            </a:r>
            <a:endParaRPr sz="2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Georgia"/>
              <a:buChar char="●"/>
            </a:pPr>
            <a:r>
              <a:rPr lang="en" sz="2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Think about…. The advantages and disadvantages</a:t>
            </a:r>
            <a:endParaRPr sz="2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  <a:p>
            <a:pPr marL="457200" lvl="0" indent="-3937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Georgia"/>
              <a:buChar char="●"/>
            </a:pPr>
            <a:r>
              <a:rPr lang="en" sz="2600">
                <a:solidFill>
                  <a:schemeClr val="dk1"/>
                </a:solidFill>
                <a:latin typeface="Georgia"/>
                <a:ea typeface="Georgia"/>
                <a:cs typeface="Georgia"/>
                <a:sym typeface="Georgia"/>
              </a:rPr>
              <a:t>Think about whether it will be effective? Feasible? </a:t>
            </a:r>
            <a:endParaRPr sz="2600">
              <a:solidFill>
                <a:schemeClr val="dk1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E599"/>
        </a:solidFill>
        <a:effectLst/>
      </p:bgPr>
    </p:bg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0"/>
          <p:cNvSpPr txBox="1"/>
          <p:nvPr/>
        </p:nvSpPr>
        <p:spPr>
          <a:xfrm>
            <a:off x="1114097" y="557048"/>
            <a:ext cx="5633400" cy="101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Possible Solutions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 b="0" i="0" u="none" strike="noStrike" cap="none">
                <a:solidFill>
                  <a:srgbClr val="000000"/>
                </a:solidFill>
                <a:latin typeface="Georgia"/>
                <a:ea typeface="Georgia"/>
                <a:cs typeface="Georgia"/>
                <a:sym typeface="Georgia"/>
              </a:rPr>
              <a:t>Try for at least two!</a:t>
            </a:r>
            <a:endParaRPr/>
          </a:p>
        </p:txBody>
      </p:sp>
      <p:graphicFrame>
        <p:nvGraphicFramePr>
          <p:cNvPr id="99" name="Google Shape;99;p20"/>
          <p:cNvGraphicFramePr/>
          <p:nvPr/>
        </p:nvGraphicFramePr>
        <p:xfrm>
          <a:off x="688908" y="1895585"/>
          <a:ext cx="7766175" cy="2784200"/>
        </p:xfrm>
        <a:graphic>
          <a:graphicData uri="http://schemas.openxmlformats.org/drawingml/2006/table">
            <a:tbl>
              <a:tblPr firstRow="1" bandRow="1">
                <a:noFill/>
                <a:tableStyleId>{0BD82487-4DC8-455C-98B8-22D1FB78FC22}</a:tableStyleId>
              </a:tblPr>
              <a:tblGrid>
                <a:gridCol w="38593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068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701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400" u="none" strike="noStrike" cap="non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PS 92 Policy</a:t>
                      </a:r>
                      <a:endParaRPr sz="24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" sz="2500" u="none" strike="noStrike" cap="none">
                          <a:latin typeface="Georgia"/>
                          <a:ea typeface="Georgia"/>
                          <a:cs typeface="Georgia"/>
                          <a:sym typeface="Georgia"/>
                        </a:rPr>
                        <a:t>New York City DOE Policy</a:t>
                      </a:r>
                      <a:endParaRPr sz="2500">
                        <a:latin typeface="Georgia"/>
                        <a:ea typeface="Georgia"/>
                        <a:cs typeface="Georgia"/>
                        <a:sym typeface="Georgia"/>
                      </a:endParaRPr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30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/>
                    </a:p>
                  </a:txBody>
                  <a:tcPr marL="91450" marR="91450" marT="45725" marB="4572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343</Words>
  <Application>Microsoft Office PowerPoint</Application>
  <PresentationFormat>On-screen Show (16:9)</PresentationFormat>
  <Paragraphs>42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Georgia</vt:lpstr>
      <vt:lpstr>Simple Light</vt:lpstr>
      <vt:lpstr>Social Problem: </vt:lpstr>
      <vt:lpstr>Public Policy Analyst Steps</vt:lpstr>
      <vt:lpstr>Gather Evidence: Read articles and watch videos</vt:lpstr>
      <vt:lpstr>Causes: What are the reasons students at PS 92 bring phones to school?                      Think and share </vt:lpstr>
      <vt:lpstr>How does it affect us at PS 92?</vt:lpstr>
      <vt:lpstr>Evaluate</vt:lpstr>
      <vt:lpstr>Select the Best Solution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 Problem: </dc:title>
  <cp:lastModifiedBy>Joseph Montecalvo</cp:lastModifiedBy>
  <cp:revision>1</cp:revision>
  <dcterms:modified xsi:type="dcterms:W3CDTF">2022-04-05T18:22:44Z</dcterms:modified>
</cp:coreProperties>
</file>