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dvent Pro" panose="020B0604020202020204" charset="0"/>
      <p:regular r:id="rId13"/>
      <p:bold r:id="rId14"/>
      <p:italic r:id="rId15"/>
      <p:boldItalic r:id="rId16"/>
    </p:embeddedFont>
    <p:embeddedFont>
      <p:font typeface="Anton" pitchFamily="2" charset="0"/>
      <p:regular r:id="rId17"/>
    </p:embeddedFont>
    <p:embeddedFont>
      <p:font typeface="Architects Daughter" panose="020B0604020202020204" charset="0"/>
      <p:regular r:id="rId18"/>
    </p:embeddedFont>
    <p:embeddedFont>
      <p:font typeface="Barlow" panose="00000500000000000000" pitchFamily="2" charset="0"/>
      <p:regular r:id="rId19"/>
      <p:bold r:id="rId20"/>
      <p:italic r:id="rId21"/>
      <p:boldItalic r:id="rId22"/>
    </p:embeddedFont>
    <p:embeddedFont>
      <p:font typeface="Barlow Semi Condensed" panose="00000506000000000000" pitchFamily="2" charset="0"/>
      <p:regular r:id="rId23"/>
      <p:bold r:id="rId24"/>
      <p:italic r:id="rId25"/>
      <p:boldItalic r:id="rId26"/>
    </p:embeddedFont>
    <p:embeddedFont>
      <p:font typeface="Barlow Semi Condensed Light" panose="00000406000000000000" pitchFamily="2" charset="0"/>
      <p:regular r:id="rId27"/>
      <p:bold r:id="rId28"/>
      <p:italic r:id="rId29"/>
      <p:boldItalic r:id="rId30"/>
    </p:embeddedFont>
    <p:embeddedFont>
      <p:font typeface="Denk One" panose="020B0604020202020204" charset="0"/>
      <p:regular r:id="rId31"/>
    </p:embeddedFont>
    <p:embeddedFont>
      <p:font typeface="Manrope" panose="020B0604020202020204" charset="0"/>
      <p:regular r:id="rId32"/>
      <p:bold r:id="rId33"/>
    </p:embeddedFont>
    <p:embeddedFont>
      <p:font typeface="Nunito" pitchFamily="2" charset="0"/>
      <p:regular r:id="rId34"/>
      <p:bold r:id="rId35"/>
      <p:italic r:id="rId36"/>
      <p:boldItalic r:id="rId37"/>
    </p:embeddedFont>
    <p:embeddedFont>
      <p:font typeface="Playfair Display" panose="00000500000000000000" pitchFamily="2"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Raleway"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38BCE-D320-476C-8529-5113B03FD816}">
  <a:tblStyle styleId="{6EE38BCE-D320-476C-8529-5113B03FD8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47" Type="http://schemas.openxmlformats.org/officeDocument/2006/relationships/font" Target="fonts/font3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9" Type="http://schemas.openxmlformats.org/officeDocument/2006/relationships/font" Target="fonts/font17.fntdata"/><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font" Target="fonts/font3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font" Target="fonts/font3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font" Target="fonts/font31.fntdata"/><Relationship Id="rId48" Type="http://schemas.openxmlformats.org/officeDocument/2006/relationships/font" Target="fonts/font3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font" Target="fonts/font34.fntdata"/><Relationship Id="rId20" Type="http://schemas.openxmlformats.org/officeDocument/2006/relationships/font" Target="fonts/font8.fntdata"/><Relationship Id="rId41"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49"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057d2365a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a057d2365a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a057d2365a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a057d2365a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057d2365a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a057d2365a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057d2365a_0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a057d2365a_0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057d2365a_0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a057d2365a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a057d2365a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a057d2365a_0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a057d2365a_0_1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a057d2365a_0_1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a057d2365a_0_1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a057d2365a_0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a057d2365a_0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a057d2365a_0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a057d2365a_0_1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a057d2365a_0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50"/>
        <p:cNvGrpSpPr/>
        <p:nvPr/>
      </p:nvGrpSpPr>
      <p:grpSpPr>
        <a:xfrm>
          <a:off x="0" y="0"/>
          <a:ext cx="0" cy="0"/>
          <a:chOff x="0" y="0"/>
          <a:chExt cx="0" cy="0"/>
        </a:xfrm>
      </p:grpSpPr>
      <p:sp>
        <p:nvSpPr>
          <p:cNvPr id="51" name="Google Shape;51;p13"/>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53" name="Google Shape;53;p13"/>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 DESIGN 5">
  <p:cSld name="CUSTOM_17_2_1_1_2_2_1">
    <p:bg>
      <p:bgPr>
        <a:solidFill>
          <a:srgbClr val="A5DDDA">
            <a:alpha val="71900"/>
          </a:srgbClr>
        </a:solidFill>
        <a:effectLst/>
      </p:bgPr>
    </p:bg>
    <p:spTree>
      <p:nvGrpSpPr>
        <p:cNvPr id="1" name="Shape 55"/>
        <p:cNvGrpSpPr/>
        <p:nvPr/>
      </p:nvGrpSpPr>
      <p:grpSpPr>
        <a:xfrm>
          <a:off x="0" y="0"/>
          <a:ext cx="0" cy="0"/>
          <a:chOff x="0" y="0"/>
          <a:chExt cx="0" cy="0"/>
        </a:xfrm>
      </p:grpSpPr>
      <p:sp>
        <p:nvSpPr>
          <p:cNvPr id="56" name="Google Shape;56;p14"/>
          <p:cNvSpPr/>
          <p:nvPr/>
        </p:nvSpPr>
        <p:spPr>
          <a:xfrm>
            <a:off x="382650" y="1394800"/>
            <a:ext cx="8378700" cy="3349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14"/>
          <p:cNvGrpSpPr/>
          <p:nvPr/>
        </p:nvGrpSpPr>
        <p:grpSpPr>
          <a:xfrm>
            <a:off x="1386778" y="680622"/>
            <a:ext cx="222507" cy="232480"/>
            <a:chOff x="6537453" y="1282372"/>
            <a:chExt cx="222507" cy="232480"/>
          </a:xfrm>
        </p:grpSpPr>
        <p:sp>
          <p:nvSpPr>
            <p:cNvPr id="58" name="Google Shape;58;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14"/>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subTitle" idx="1"/>
          </p:nvPr>
        </p:nvSpPr>
        <p:spPr>
          <a:xfrm flipH="1">
            <a:off x="1217250" y="2285550"/>
            <a:ext cx="6709500" cy="572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4"/>
          <p:cNvSpPr txBox="1">
            <a:spLocks noGrp="1"/>
          </p:cNvSpPr>
          <p:nvPr>
            <p:ph type="subTitle" idx="2"/>
          </p:nvPr>
        </p:nvSpPr>
        <p:spPr>
          <a:xfrm>
            <a:off x="927750" y="1780038"/>
            <a:ext cx="7288500" cy="4401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9pPr>
          </a:lstStyle>
          <a:p>
            <a:endParaRPr/>
          </a:p>
        </p:txBody>
      </p:sp>
      <p:sp>
        <p:nvSpPr>
          <p:cNvPr id="69" name="Google Shape;69;p14"/>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PENING SLIDE 1" type="obj">
  <p:cSld name="OBJECT">
    <p:bg>
      <p:bgPr>
        <a:blipFill>
          <a:blip r:embed="rId2">
            <a:alphaModFix/>
          </a:blip>
          <a:stretch>
            <a:fillRect/>
          </a:stretch>
        </a:blipFill>
        <a:effectLst/>
      </p:bgPr>
    </p:bg>
    <p:spTree>
      <p:nvGrpSpPr>
        <p:cNvPr id="1" name="Shape 70"/>
        <p:cNvGrpSpPr/>
        <p:nvPr/>
      </p:nvGrpSpPr>
      <p:grpSpPr>
        <a:xfrm>
          <a:off x="0" y="0"/>
          <a:ext cx="0" cy="0"/>
          <a:chOff x="0" y="0"/>
          <a:chExt cx="0" cy="0"/>
        </a:xfrm>
      </p:grpSpPr>
      <p:grpSp>
        <p:nvGrpSpPr>
          <p:cNvPr id="71" name="Google Shape;71;p15"/>
          <p:cNvGrpSpPr/>
          <p:nvPr/>
        </p:nvGrpSpPr>
        <p:grpSpPr>
          <a:xfrm>
            <a:off x="1597622" y="296259"/>
            <a:ext cx="5948856" cy="4694195"/>
            <a:chOff x="2256903" y="816487"/>
            <a:chExt cx="4630180" cy="3653639"/>
          </a:xfrm>
        </p:grpSpPr>
        <p:sp>
          <p:nvSpPr>
            <p:cNvPr id="72" name="Google Shape;72;p15"/>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15"/>
          <p:cNvSpPr txBox="1">
            <a:spLocks noGrp="1"/>
          </p:cNvSpPr>
          <p:nvPr>
            <p:ph type="title"/>
          </p:nvPr>
        </p:nvSpPr>
        <p:spPr>
          <a:xfrm>
            <a:off x="2215050" y="1748638"/>
            <a:ext cx="4713900" cy="1224900"/>
          </a:xfrm>
          <a:prstGeom prst="rect">
            <a:avLst/>
          </a:prstGeom>
          <a:noFill/>
          <a:ln>
            <a:noFill/>
          </a:ln>
        </p:spPr>
        <p:txBody>
          <a:bodyPr spcFirstLastPara="1" wrap="square" lIns="0" tIns="0" rIns="0" bIns="0" anchor="b" anchorCtr="0">
            <a:normAutofit/>
          </a:bodyPr>
          <a:lstStyle>
            <a:lvl1pPr lvl="0" algn="ctr" rtl="0">
              <a:spcBef>
                <a:spcPts val="0"/>
              </a:spcBef>
              <a:spcAft>
                <a:spcPts val="0"/>
              </a:spcAft>
              <a:buClr>
                <a:schemeClr val="accent1"/>
              </a:buClr>
              <a:buSzPts val="6000"/>
              <a:buFont typeface="Joti One"/>
              <a:buNone/>
              <a:defRPr sz="6300" i="0">
                <a:solidFill>
                  <a:schemeClr val="accent1"/>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75" name="Google Shape;75;p15"/>
          <p:cNvSpPr txBox="1">
            <a:spLocks noGrp="1"/>
          </p:cNvSpPr>
          <p:nvPr>
            <p:ph type="subTitle" idx="1"/>
          </p:nvPr>
        </p:nvSpPr>
        <p:spPr>
          <a:xfrm>
            <a:off x="2754750" y="3028763"/>
            <a:ext cx="3634500" cy="2892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a:lvl1pPr>
            <a:lvl2pPr lvl="1" algn="ctr" rtl="0">
              <a:spcBef>
                <a:spcPts val="1200"/>
              </a:spcBef>
              <a:spcAft>
                <a:spcPts val="0"/>
              </a:spcAft>
              <a:buNone/>
              <a:defRPr/>
            </a:lvl2pPr>
            <a:lvl3pPr lvl="2" algn="ctr" rtl="0">
              <a:spcBef>
                <a:spcPts val="1200"/>
              </a:spcBef>
              <a:spcAft>
                <a:spcPts val="0"/>
              </a:spcAft>
              <a:buNone/>
              <a:defRPr/>
            </a:lvl3pPr>
            <a:lvl4pPr lvl="3" algn="ctr" rtl="0">
              <a:spcBef>
                <a:spcPts val="1200"/>
              </a:spcBef>
              <a:spcAft>
                <a:spcPts val="0"/>
              </a:spcAft>
              <a:buNone/>
              <a:defRPr/>
            </a:lvl4pPr>
            <a:lvl5pPr lvl="4" algn="ctr" rtl="0">
              <a:spcBef>
                <a:spcPts val="1200"/>
              </a:spcBef>
              <a:spcAft>
                <a:spcPts val="0"/>
              </a:spcAft>
              <a:buNone/>
              <a:defRPr/>
            </a:lvl5pPr>
            <a:lvl6pPr lvl="5" algn="ctr" rtl="0">
              <a:spcBef>
                <a:spcPts val="1200"/>
              </a:spcBef>
              <a:spcAft>
                <a:spcPts val="0"/>
              </a:spcAft>
              <a:buNone/>
              <a:defRPr/>
            </a:lvl6pPr>
            <a:lvl7pPr lvl="6" algn="ctr" rtl="0">
              <a:spcBef>
                <a:spcPts val="1200"/>
              </a:spcBef>
              <a:spcAft>
                <a:spcPts val="0"/>
              </a:spcAft>
              <a:buNone/>
              <a:defRPr/>
            </a:lvl7pPr>
            <a:lvl8pPr lvl="7" algn="ctr" rtl="0">
              <a:spcBef>
                <a:spcPts val="1200"/>
              </a:spcBef>
              <a:spcAft>
                <a:spcPts val="0"/>
              </a:spcAft>
              <a:buNone/>
              <a:defRPr/>
            </a:lvl8pPr>
            <a:lvl9pPr lvl="8" algn="ctr" rtl="0">
              <a:spcBef>
                <a:spcPts val="1200"/>
              </a:spcBef>
              <a:spcAft>
                <a:spcPts val="1200"/>
              </a:spcAft>
              <a:buNone/>
              <a:defRPr/>
            </a:lvl9pPr>
          </a:lstStyle>
          <a:p>
            <a:endParaRPr/>
          </a:p>
        </p:txBody>
      </p:sp>
      <p:grpSp>
        <p:nvGrpSpPr>
          <p:cNvPr id="76" name="Google Shape;76;p15"/>
          <p:cNvGrpSpPr/>
          <p:nvPr/>
        </p:nvGrpSpPr>
        <p:grpSpPr>
          <a:xfrm>
            <a:off x="307855" y="202772"/>
            <a:ext cx="8584689" cy="4754552"/>
            <a:chOff x="307855" y="202772"/>
            <a:chExt cx="8584689" cy="4754552"/>
          </a:xfrm>
        </p:grpSpPr>
        <p:sp>
          <p:nvSpPr>
            <p:cNvPr id="77" name="Google Shape;77;p15"/>
            <p:cNvSpPr/>
            <p:nvPr/>
          </p:nvSpPr>
          <p:spPr>
            <a:xfrm>
              <a:off x="373196" y="225034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8413390" y="17486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1058200" y="202772"/>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5"/>
          <p:cNvSpPr/>
          <p:nvPr/>
        </p:nvSpPr>
        <p:spPr>
          <a:xfrm>
            <a:off x="8789221" y="366497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7697346" y="256159"/>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gif"/><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hyperlink" Target="https://cdnsm5-ss11.sharpschool.com/UserFiles/Servers/Server_148518/File/Education%20Services/General%20Education/Student%20Achievement%20Framework/Capacity%20for%20Leadership/PBIS%20Materials/sample_written_policy_1_-_hallways__movement_20120306_135506_11.pdf"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hyperlink" Target="https://www.trf.k12.mn.us/cms/lib/MN01909703/Centricity/domain/162/pbis%20lesson%20plans/Hallway%20Procedures%2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ctrTitle"/>
          </p:nvPr>
        </p:nvSpPr>
        <p:spPr>
          <a:xfrm>
            <a:off x="56809" y="4165138"/>
            <a:ext cx="4298400" cy="94218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030" b="1" dirty="0">
                <a:solidFill>
                  <a:srgbClr val="000000"/>
                </a:solidFill>
                <a:latin typeface="Playfair Display"/>
                <a:ea typeface="Playfair Display"/>
                <a:cs typeface="Playfair Display"/>
                <a:sym typeface="Playfair Display"/>
              </a:rPr>
              <a:t>Utilizing a Public Policy Analyst Problem Solving Method</a:t>
            </a:r>
            <a:endParaRPr sz="3030" b="1" dirty="0">
              <a:solidFill>
                <a:srgbClr val="000000"/>
              </a:solidFill>
              <a:latin typeface="Playfair Display"/>
              <a:ea typeface="Playfair Display"/>
              <a:cs typeface="Playfair Display"/>
              <a:sym typeface="Playfair Display"/>
            </a:endParaRPr>
          </a:p>
          <a:p>
            <a:pPr marL="0" lvl="0" indent="0" algn="l" rtl="0">
              <a:spcBef>
                <a:spcPts val="0"/>
              </a:spcBef>
              <a:spcAft>
                <a:spcPts val="0"/>
              </a:spcAft>
              <a:buSzPts val="990"/>
              <a:buNone/>
            </a:pPr>
            <a:r>
              <a:rPr lang="en" sz="3030" b="1" dirty="0">
                <a:solidFill>
                  <a:srgbClr val="000000"/>
                </a:solidFill>
                <a:latin typeface="Playfair Display"/>
                <a:ea typeface="Playfair Display"/>
                <a:cs typeface="Playfair Display"/>
                <a:sym typeface="Playfair Display"/>
              </a:rPr>
              <a:t>Student Lateness </a:t>
            </a:r>
            <a:endParaRPr sz="3030" b="1" dirty="0">
              <a:solidFill>
                <a:srgbClr val="000000"/>
              </a:solidFill>
              <a:latin typeface="Playfair Display"/>
              <a:ea typeface="Playfair Display"/>
              <a:cs typeface="Playfair Display"/>
              <a:sym typeface="Playfair Display"/>
            </a:endParaRPr>
          </a:p>
          <a:p>
            <a:pPr marL="0" lvl="0" indent="0" algn="l" rtl="0">
              <a:spcBef>
                <a:spcPts val="0"/>
              </a:spcBef>
              <a:spcAft>
                <a:spcPts val="0"/>
              </a:spcAft>
              <a:buSzPts val="990"/>
              <a:buNone/>
            </a:pPr>
            <a:endParaRPr sz="3030" b="1" dirty="0">
              <a:solidFill>
                <a:srgbClr val="000000"/>
              </a:solidFill>
              <a:latin typeface="Playfair Display"/>
              <a:ea typeface="Playfair Display"/>
              <a:cs typeface="Playfair Display"/>
              <a:sym typeface="Playfair Display"/>
            </a:endParaRPr>
          </a:p>
          <a:p>
            <a:pPr marL="0" lvl="0" indent="0" algn="l" rtl="0">
              <a:spcBef>
                <a:spcPts val="0"/>
              </a:spcBef>
              <a:spcAft>
                <a:spcPts val="0"/>
              </a:spcAft>
              <a:buSzPts val="990"/>
              <a:buNone/>
            </a:pPr>
            <a:r>
              <a:rPr lang="en" sz="3030" b="1" dirty="0">
                <a:solidFill>
                  <a:srgbClr val="000000"/>
                </a:solidFill>
                <a:latin typeface="Playfair Display"/>
                <a:ea typeface="Playfair Display"/>
                <a:cs typeface="Playfair Display"/>
                <a:sym typeface="Playfair Display"/>
              </a:rPr>
              <a:t>District 30: </a:t>
            </a:r>
            <a:endParaRPr sz="3030" b="1" dirty="0">
              <a:solidFill>
                <a:srgbClr val="000000"/>
              </a:solidFill>
              <a:latin typeface="Playfair Display"/>
              <a:ea typeface="Playfair Display"/>
              <a:cs typeface="Playfair Display"/>
              <a:sym typeface="Playfair Display"/>
            </a:endParaRPr>
          </a:p>
          <a:p>
            <a:pPr marL="0" lvl="0" indent="0" algn="l" rtl="0">
              <a:spcBef>
                <a:spcPts val="0"/>
              </a:spcBef>
              <a:spcAft>
                <a:spcPts val="0"/>
              </a:spcAft>
              <a:buSzPts val="990"/>
              <a:buNone/>
            </a:pPr>
            <a:r>
              <a:rPr lang="en" sz="3030" b="1" dirty="0">
                <a:solidFill>
                  <a:srgbClr val="000000"/>
                </a:solidFill>
                <a:latin typeface="Playfair Display"/>
                <a:ea typeface="Playfair Display"/>
                <a:cs typeface="Playfair Display"/>
                <a:sym typeface="Playfair Display"/>
              </a:rPr>
              <a:t>Intermediate School 230</a:t>
            </a:r>
            <a:endParaRPr sz="3030" b="1" dirty="0">
              <a:solidFill>
                <a:srgbClr val="000000"/>
              </a:solidFill>
              <a:latin typeface="Playfair Display"/>
              <a:ea typeface="Playfair Display"/>
              <a:cs typeface="Playfair Display"/>
              <a:sym typeface="Playfair Display"/>
            </a:endParaRPr>
          </a:p>
          <a:p>
            <a:pPr marL="0" lvl="0" indent="0" algn="l" rtl="0">
              <a:spcBef>
                <a:spcPts val="0"/>
              </a:spcBef>
              <a:spcAft>
                <a:spcPts val="0"/>
              </a:spcAft>
              <a:buSzPts val="990"/>
              <a:buNone/>
            </a:pPr>
            <a:endParaRPr sz="3030" b="1" dirty="0">
              <a:solidFill>
                <a:srgbClr val="000000"/>
              </a:solidFill>
              <a:latin typeface="Architects Daughter"/>
              <a:ea typeface="Architects Daughter"/>
              <a:cs typeface="Architects Daughter"/>
              <a:sym typeface="Architects Daughter"/>
            </a:endParaRPr>
          </a:p>
          <a:p>
            <a:pPr marL="0" lvl="0" indent="0" algn="l" rtl="0">
              <a:spcBef>
                <a:spcPts val="0"/>
              </a:spcBef>
              <a:spcAft>
                <a:spcPts val="0"/>
              </a:spcAft>
              <a:buSzPts val="990"/>
              <a:buNone/>
            </a:pPr>
            <a:r>
              <a:rPr lang="en" sz="3030" b="1" dirty="0">
                <a:solidFill>
                  <a:srgbClr val="000000"/>
                </a:solidFill>
                <a:latin typeface="Architects Daughter"/>
                <a:ea typeface="Architects Daughter"/>
                <a:cs typeface="Architects Daughter"/>
                <a:sym typeface="Architects Daughter"/>
              </a:rPr>
              <a:t>Emily Ram</a:t>
            </a:r>
            <a:endParaRPr sz="3030" b="1" dirty="0">
              <a:solidFill>
                <a:srgbClr val="000000"/>
              </a:solidFill>
              <a:latin typeface="Architects Daughter"/>
              <a:ea typeface="Architects Daughter"/>
              <a:cs typeface="Architects Daughter"/>
              <a:sym typeface="Architects Daughter"/>
            </a:endParaRPr>
          </a:p>
        </p:txBody>
      </p:sp>
      <p:grpSp>
        <p:nvGrpSpPr>
          <p:cNvPr id="90" name="Google Shape;90;p16"/>
          <p:cNvGrpSpPr/>
          <p:nvPr/>
        </p:nvGrpSpPr>
        <p:grpSpPr>
          <a:xfrm>
            <a:off x="4078565" y="847364"/>
            <a:ext cx="4209122" cy="4019109"/>
            <a:chOff x="4078565" y="847364"/>
            <a:chExt cx="4209122" cy="4019109"/>
          </a:xfrm>
        </p:grpSpPr>
        <p:sp>
          <p:nvSpPr>
            <p:cNvPr id="91" name="Google Shape;91;p16"/>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6"/>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16"/>
            <p:cNvGrpSpPr/>
            <p:nvPr/>
          </p:nvGrpSpPr>
          <p:grpSpPr>
            <a:xfrm>
              <a:off x="5921198" y="1938129"/>
              <a:ext cx="2158900" cy="2868100"/>
              <a:chOff x="5921198" y="1938129"/>
              <a:chExt cx="2158900" cy="2868100"/>
            </a:xfrm>
          </p:grpSpPr>
          <p:sp>
            <p:nvSpPr>
              <p:cNvPr id="95" name="Google Shape;95;p16"/>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6"/>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16"/>
              <p:cNvGrpSpPr/>
              <p:nvPr/>
            </p:nvGrpSpPr>
            <p:grpSpPr>
              <a:xfrm rot="4341851">
                <a:off x="7192285" y="3340903"/>
                <a:ext cx="550320" cy="381933"/>
                <a:chOff x="3272250" y="2015375"/>
                <a:chExt cx="291025" cy="242300"/>
              </a:xfrm>
            </p:grpSpPr>
            <p:sp>
              <p:nvSpPr>
                <p:cNvPr id="143" name="Google Shape;143;p16"/>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6"/>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6"/>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6"/>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16"/>
            <p:cNvGrpSpPr/>
            <p:nvPr/>
          </p:nvGrpSpPr>
          <p:grpSpPr>
            <a:xfrm>
              <a:off x="4765797" y="2778327"/>
              <a:ext cx="1787677" cy="1971829"/>
              <a:chOff x="4765797" y="2778327"/>
              <a:chExt cx="1787677" cy="1971829"/>
            </a:xfrm>
          </p:grpSpPr>
          <p:sp>
            <p:nvSpPr>
              <p:cNvPr id="201" name="Google Shape;201;p16"/>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4E9DF"/>
                    </a:solidFill>
                    <a:latin typeface="Anton"/>
                    <a:ea typeface="Anton"/>
                    <a:cs typeface="Anton"/>
                    <a:sym typeface="Anton"/>
                  </a:rPr>
                  <a:t>GREEN</a:t>
                </a:r>
                <a:endParaRPr sz="2400">
                  <a:solidFill>
                    <a:srgbClr val="F4E9DF"/>
                  </a:solidFill>
                  <a:latin typeface="Anton"/>
                  <a:ea typeface="Anton"/>
                  <a:cs typeface="Anton"/>
                  <a:sym typeface="Anton"/>
                </a:endParaRPr>
              </a:p>
            </p:txBody>
          </p:sp>
          <p:sp>
            <p:nvSpPr>
              <p:cNvPr id="203" name="Google Shape;203;p16"/>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6"/>
              <p:cNvGrpSpPr/>
              <p:nvPr/>
            </p:nvGrpSpPr>
            <p:grpSpPr>
              <a:xfrm>
                <a:off x="4765797" y="2931428"/>
                <a:ext cx="787826" cy="817869"/>
                <a:chOff x="34550" y="3406650"/>
                <a:chExt cx="627400" cy="651325"/>
              </a:xfrm>
            </p:grpSpPr>
            <p:sp>
              <p:nvSpPr>
                <p:cNvPr id="216" name="Google Shape;216;p16"/>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16"/>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6"/>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6"/>
            <p:cNvGrpSpPr/>
            <p:nvPr/>
          </p:nvGrpSpPr>
          <p:grpSpPr>
            <a:xfrm>
              <a:off x="4138073" y="3540977"/>
              <a:ext cx="856417" cy="1215324"/>
              <a:chOff x="4598640" y="4070171"/>
              <a:chExt cx="483633" cy="686430"/>
            </a:xfrm>
          </p:grpSpPr>
          <p:sp>
            <p:nvSpPr>
              <p:cNvPr id="238" name="Google Shape;238;p16"/>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9" name="Google Shape;269;p16"/>
          <p:cNvPicPr preferRelativeResize="0"/>
          <p:nvPr/>
        </p:nvPicPr>
        <p:blipFill>
          <a:blip r:embed="rId3">
            <a:alphaModFix/>
          </a:blip>
          <a:stretch>
            <a:fillRect/>
          </a:stretch>
        </p:blipFill>
        <p:spPr>
          <a:xfrm>
            <a:off x="6825050" y="53100"/>
            <a:ext cx="2190750" cy="714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71"/>
        <p:cNvGrpSpPr/>
        <p:nvPr/>
      </p:nvGrpSpPr>
      <p:grpSpPr>
        <a:xfrm>
          <a:off x="0" y="0"/>
          <a:ext cx="0" cy="0"/>
          <a:chOff x="0" y="0"/>
          <a:chExt cx="0" cy="0"/>
        </a:xfrm>
      </p:grpSpPr>
      <p:sp>
        <p:nvSpPr>
          <p:cNvPr id="372" name="Google Shape;372;p25"/>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760">
                <a:solidFill>
                  <a:srgbClr val="0000FF"/>
                </a:solidFill>
                <a:latin typeface="Architects Daughter"/>
                <a:ea typeface="Architects Daughter"/>
                <a:cs typeface="Architects Daughter"/>
                <a:sym typeface="Architects Daughter"/>
              </a:rPr>
              <a:t>6. What is the </a:t>
            </a:r>
            <a:r>
              <a:rPr lang="en" sz="1760" u="sng">
                <a:solidFill>
                  <a:srgbClr val="0000FF"/>
                </a:solidFill>
                <a:latin typeface="Architects Daughter"/>
                <a:ea typeface="Architects Daughter"/>
                <a:cs typeface="Architects Daughter"/>
                <a:sym typeface="Architects Daughter"/>
              </a:rPr>
              <a:t>best </a:t>
            </a:r>
            <a:r>
              <a:rPr lang="en" sz="1760">
                <a:solidFill>
                  <a:srgbClr val="0000FF"/>
                </a:solidFill>
                <a:latin typeface="Architects Daughter"/>
                <a:ea typeface="Architects Daughter"/>
                <a:cs typeface="Architects Daughter"/>
                <a:sym typeface="Architects Daughter"/>
              </a:rPr>
              <a:t>policy to solve this problem?</a:t>
            </a:r>
            <a:endParaRPr sz="1760">
              <a:solidFill>
                <a:srgbClr val="0000FF"/>
              </a:solidFill>
              <a:latin typeface="Architects Daughter"/>
              <a:ea typeface="Architects Daughter"/>
              <a:cs typeface="Architects Daughter"/>
              <a:sym typeface="Architects Daughter"/>
            </a:endParaRPr>
          </a:p>
          <a:p>
            <a:pPr marL="0" lvl="0" indent="0" algn="l" rtl="0">
              <a:spcBef>
                <a:spcPts val="0"/>
              </a:spcBef>
              <a:spcAft>
                <a:spcPts val="0"/>
              </a:spcAft>
              <a:buSzPts val="990"/>
              <a:buNone/>
            </a:pPr>
            <a:r>
              <a:rPr lang="en" sz="1760" u="sng">
                <a:solidFill>
                  <a:srgbClr val="0000FF"/>
                </a:solidFill>
                <a:latin typeface="Architects Daughter"/>
                <a:ea typeface="Architects Daughter"/>
                <a:cs typeface="Architects Daughter"/>
                <a:sym typeface="Architects Daughter"/>
              </a:rPr>
              <a:t>Evaluate </a:t>
            </a:r>
            <a:r>
              <a:rPr lang="en" sz="1760">
                <a:solidFill>
                  <a:srgbClr val="0000FF"/>
                </a:solidFill>
                <a:latin typeface="Architects Daughter"/>
                <a:ea typeface="Architects Daughter"/>
                <a:cs typeface="Architects Daughter"/>
                <a:sym typeface="Architects Daughter"/>
              </a:rPr>
              <a:t>policies created and place them in this chart.</a:t>
            </a:r>
            <a:endParaRPr sz="1760">
              <a:solidFill>
                <a:srgbClr val="0000FF"/>
              </a:solidFill>
              <a:latin typeface="Architects Daughter"/>
              <a:ea typeface="Architects Daughter"/>
              <a:cs typeface="Architects Daughter"/>
              <a:sym typeface="Architects Daughter"/>
            </a:endParaRPr>
          </a:p>
        </p:txBody>
      </p:sp>
      <p:pic>
        <p:nvPicPr>
          <p:cNvPr id="373" name="Google Shape;373;p25"/>
          <p:cNvPicPr preferRelativeResize="0"/>
          <p:nvPr/>
        </p:nvPicPr>
        <p:blipFill>
          <a:blip r:embed="rId3">
            <a:alphaModFix/>
          </a:blip>
          <a:stretch>
            <a:fillRect/>
          </a:stretch>
        </p:blipFill>
        <p:spPr>
          <a:xfrm>
            <a:off x="6953250" y="4"/>
            <a:ext cx="2190750" cy="714375"/>
          </a:xfrm>
          <a:prstGeom prst="rect">
            <a:avLst/>
          </a:prstGeom>
          <a:noFill/>
          <a:ln>
            <a:noFill/>
          </a:ln>
        </p:spPr>
      </p:pic>
      <p:sp>
        <p:nvSpPr>
          <p:cNvPr id="374" name="Google Shape;374;p25"/>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graphicFrame>
        <p:nvGraphicFramePr>
          <p:cNvPr id="375" name="Google Shape;375;p25"/>
          <p:cNvGraphicFramePr/>
          <p:nvPr/>
        </p:nvGraphicFramePr>
        <p:xfrm>
          <a:off x="1146600" y="1934400"/>
          <a:ext cx="7293700" cy="2682120"/>
        </p:xfrm>
        <a:graphic>
          <a:graphicData uri="http://schemas.openxmlformats.org/drawingml/2006/table">
            <a:tbl>
              <a:tblPr>
                <a:noFill/>
                <a:tableStyleId>{6EE38BCE-D320-476C-8529-5113B03FD816}</a:tableStyleId>
              </a:tblPr>
              <a:tblGrid>
                <a:gridCol w="1823425">
                  <a:extLst>
                    <a:ext uri="{9D8B030D-6E8A-4147-A177-3AD203B41FA5}">
                      <a16:colId xmlns:a16="http://schemas.microsoft.com/office/drawing/2014/main" val="20000"/>
                    </a:ext>
                  </a:extLst>
                </a:gridCol>
                <a:gridCol w="1823425">
                  <a:extLst>
                    <a:ext uri="{9D8B030D-6E8A-4147-A177-3AD203B41FA5}">
                      <a16:colId xmlns:a16="http://schemas.microsoft.com/office/drawing/2014/main" val="20001"/>
                    </a:ext>
                  </a:extLst>
                </a:gridCol>
                <a:gridCol w="1823425">
                  <a:extLst>
                    <a:ext uri="{9D8B030D-6E8A-4147-A177-3AD203B41FA5}">
                      <a16:colId xmlns:a16="http://schemas.microsoft.com/office/drawing/2014/main" val="20002"/>
                    </a:ext>
                  </a:extLst>
                </a:gridCol>
                <a:gridCol w="18234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200">
                          <a:latin typeface="Raleway"/>
                          <a:ea typeface="Raleway"/>
                          <a:cs typeface="Raleway"/>
                          <a:sym typeface="Raleway"/>
                        </a:rPr>
                        <a:t>High</a:t>
                      </a:r>
                      <a:endParaRPr sz="22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200">
                          <a:latin typeface="Raleway"/>
                          <a:ea typeface="Raleway"/>
                          <a:cs typeface="Raleway"/>
                          <a:sym typeface="Raleway"/>
                        </a:rPr>
                        <a:t>Medium</a:t>
                      </a:r>
                      <a:endParaRPr sz="22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200">
                          <a:latin typeface="Raleway"/>
                          <a:ea typeface="Raleway"/>
                          <a:cs typeface="Raleway"/>
                          <a:sym typeface="Raleway"/>
                        </a:rPr>
                        <a:t>Low</a:t>
                      </a:r>
                      <a:endParaRPr sz="2200">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2200">
                          <a:latin typeface="Raleway"/>
                          <a:ea typeface="Raleway"/>
                          <a:cs typeface="Raleway"/>
                          <a:sym typeface="Raleway"/>
                        </a:rPr>
                        <a:t>High</a:t>
                      </a:r>
                      <a:endParaRPr sz="2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00FF00"/>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B6D7A8"/>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2200">
                          <a:latin typeface="Raleway"/>
                          <a:ea typeface="Raleway"/>
                          <a:cs typeface="Raleway"/>
                          <a:sym typeface="Raleway"/>
                        </a:rPr>
                        <a:t>Medium</a:t>
                      </a:r>
                      <a:endParaRPr sz="2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FFFF00"/>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FFE599"/>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2200">
                          <a:latin typeface="Raleway"/>
                          <a:ea typeface="Raleway"/>
                          <a:cs typeface="Raleway"/>
                          <a:sym typeface="Raleway"/>
                        </a:rPr>
                        <a:t>Low </a:t>
                      </a:r>
                      <a:endParaRPr sz="2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FF0000"/>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EA9999"/>
                    </a:solidFill>
                  </a:tcPr>
                </a:tc>
                <a:tc>
                  <a:txBody>
                    <a:bodyPr/>
                    <a:lstStyle/>
                    <a:p>
                      <a:pPr marL="0" lvl="0" indent="0" algn="l" rtl="0">
                        <a:spcBef>
                          <a:spcPts val="0"/>
                        </a:spcBef>
                        <a:spcAft>
                          <a:spcPts val="0"/>
                        </a:spcAft>
                        <a:buNone/>
                      </a:pPr>
                      <a:endParaRPr sz="32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graphicFrame>
        <p:nvGraphicFramePr>
          <p:cNvPr id="376" name="Google Shape;376;p25"/>
          <p:cNvGraphicFramePr/>
          <p:nvPr/>
        </p:nvGraphicFramePr>
        <p:xfrm>
          <a:off x="1568250" y="1477250"/>
          <a:ext cx="6534600" cy="457170"/>
        </p:xfrm>
        <a:graphic>
          <a:graphicData uri="http://schemas.openxmlformats.org/drawingml/2006/table">
            <a:tbl>
              <a:tblPr>
                <a:noFill/>
                <a:tableStyleId>{6EE38BCE-D320-476C-8529-5113B03FD816}</a:tableStyleId>
              </a:tblPr>
              <a:tblGrid>
                <a:gridCol w="6534600">
                  <a:extLst>
                    <a:ext uri="{9D8B030D-6E8A-4147-A177-3AD203B41FA5}">
                      <a16:colId xmlns:a16="http://schemas.microsoft.com/office/drawing/2014/main" val="20000"/>
                    </a:ext>
                  </a:extLst>
                </a:gridCol>
              </a:tblGrid>
              <a:tr h="290875">
                <a:tc>
                  <a:txBody>
                    <a:bodyPr/>
                    <a:lstStyle/>
                    <a:p>
                      <a:pPr marL="0" lvl="0" indent="0" algn="ctr" rtl="0">
                        <a:spcBef>
                          <a:spcPts val="0"/>
                        </a:spcBef>
                        <a:spcAft>
                          <a:spcPts val="0"/>
                        </a:spcAft>
                        <a:buNone/>
                      </a:pPr>
                      <a:r>
                        <a:rPr lang="en" sz="1800" u="sng">
                          <a:highlight>
                            <a:srgbClr val="FFFF00"/>
                          </a:highlight>
                          <a:latin typeface="Nunito"/>
                          <a:ea typeface="Nunito"/>
                          <a:cs typeface="Nunito"/>
                          <a:sym typeface="Nunito"/>
                        </a:rPr>
                        <a:t>Feasibility</a:t>
                      </a:r>
                      <a:r>
                        <a:rPr lang="en" sz="1800">
                          <a:latin typeface="Nunito"/>
                          <a:ea typeface="Nunito"/>
                          <a:cs typeface="Nunito"/>
                          <a:sym typeface="Nunito"/>
                        </a:rPr>
                        <a:t>: State of something being </a:t>
                      </a:r>
                      <a:r>
                        <a:rPr lang="en" sz="1800" u="sng">
                          <a:latin typeface="Nunito"/>
                          <a:ea typeface="Nunito"/>
                          <a:cs typeface="Nunito"/>
                          <a:sym typeface="Nunito"/>
                        </a:rPr>
                        <a:t>easily </a:t>
                      </a:r>
                      <a:r>
                        <a:rPr lang="en" sz="1800">
                          <a:latin typeface="Nunito"/>
                          <a:ea typeface="Nunito"/>
                          <a:cs typeface="Nunito"/>
                          <a:sym typeface="Nunito"/>
                        </a:rPr>
                        <a:t>done</a:t>
                      </a:r>
                      <a:endParaRPr sz="1800">
                        <a:latin typeface="Nunito"/>
                        <a:ea typeface="Nunito"/>
                        <a:cs typeface="Nunito"/>
                        <a:sym typeface="Nunito"/>
                      </a:endParaRPr>
                    </a:p>
                  </a:txBody>
                  <a:tcPr marL="91425" marR="91425" marT="91425" marB="91425">
                    <a:solidFill>
                      <a:srgbClr val="FFFFFF"/>
                    </a:solidFill>
                  </a:tcPr>
                </a:tc>
                <a:extLst>
                  <a:ext uri="{0D108BD9-81ED-4DB2-BD59-A6C34878D82A}">
                    <a16:rowId xmlns:a16="http://schemas.microsoft.com/office/drawing/2014/main" val="10000"/>
                  </a:ext>
                </a:extLst>
              </a:tr>
            </a:tbl>
          </a:graphicData>
        </a:graphic>
      </p:graphicFrame>
      <p:sp>
        <p:nvSpPr>
          <p:cNvPr id="377" name="Google Shape;377;p25"/>
          <p:cNvSpPr txBox="1"/>
          <p:nvPr/>
        </p:nvSpPr>
        <p:spPr>
          <a:xfrm rot="-5400000">
            <a:off x="-777275" y="2738050"/>
            <a:ext cx="3074100" cy="682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highlight>
                  <a:srgbClr val="FFFF00"/>
                </a:highlight>
                <a:latin typeface="Nunito"/>
                <a:ea typeface="Nunito"/>
                <a:cs typeface="Nunito"/>
                <a:sym typeface="Nunito"/>
              </a:rPr>
              <a:t>Effectiveness</a:t>
            </a:r>
            <a:r>
              <a:rPr lang="en" sz="1800">
                <a:latin typeface="Nunito"/>
                <a:ea typeface="Nunito"/>
                <a:cs typeface="Nunito"/>
                <a:sym typeface="Nunito"/>
              </a:rPr>
              <a:t>: Degree in which something is working </a:t>
            </a:r>
            <a:endParaRPr sz="1800">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273"/>
        <p:cNvGrpSpPr/>
        <p:nvPr/>
      </p:nvGrpSpPr>
      <p:grpSpPr>
        <a:xfrm>
          <a:off x="0" y="0"/>
          <a:ext cx="0" cy="0"/>
          <a:chOff x="0" y="0"/>
          <a:chExt cx="0" cy="0"/>
        </a:xfrm>
      </p:grpSpPr>
      <p:sp>
        <p:nvSpPr>
          <p:cNvPr id="274" name="Google Shape;274;p17"/>
          <p:cNvSpPr txBox="1">
            <a:spLocks noGrp="1"/>
          </p:cNvSpPr>
          <p:nvPr>
            <p:ph type="ctrTitle" idx="4294967295"/>
          </p:nvPr>
        </p:nvSpPr>
        <p:spPr>
          <a:xfrm>
            <a:off x="352475" y="1635900"/>
            <a:ext cx="5241300" cy="572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FF0000"/>
              </a:buClr>
              <a:buSzPts val="2100"/>
              <a:buFont typeface="Raleway"/>
              <a:buAutoNum type="arabicPeriod"/>
            </a:pPr>
            <a:r>
              <a:rPr lang="en" sz="2100">
                <a:solidFill>
                  <a:srgbClr val="FF0000"/>
                </a:solidFill>
                <a:latin typeface="Raleway"/>
                <a:ea typeface="Raleway"/>
                <a:cs typeface="Raleway"/>
                <a:sym typeface="Raleway"/>
              </a:rPr>
              <a:t>Define a </a:t>
            </a:r>
            <a:r>
              <a:rPr lang="en" sz="2100" u="sng">
                <a:solidFill>
                  <a:srgbClr val="FF0000"/>
                </a:solidFill>
                <a:latin typeface="Raleway"/>
                <a:ea typeface="Raleway"/>
                <a:cs typeface="Raleway"/>
                <a:sym typeface="Raleway"/>
              </a:rPr>
              <a:t>social </a:t>
            </a:r>
            <a:r>
              <a:rPr lang="en" sz="2100">
                <a:solidFill>
                  <a:srgbClr val="FF0000"/>
                </a:solidFill>
                <a:latin typeface="Raleway"/>
                <a:ea typeface="Raleway"/>
                <a:cs typeface="Raleway"/>
                <a:sym typeface="Raleway"/>
              </a:rPr>
              <a:t>problem </a:t>
            </a:r>
            <a:endParaRPr sz="2100">
              <a:solidFill>
                <a:srgbClr val="FF0000"/>
              </a:solidFill>
              <a:latin typeface="Raleway"/>
              <a:ea typeface="Raleway"/>
              <a:cs typeface="Raleway"/>
              <a:sym typeface="Raleway"/>
            </a:endParaRPr>
          </a:p>
          <a:p>
            <a:pPr marL="457200" lvl="0" indent="-361950" algn="l" rtl="0">
              <a:spcBef>
                <a:spcPts val="0"/>
              </a:spcBef>
              <a:spcAft>
                <a:spcPts val="0"/>
              </a:spcAft>
              <a:buClr>
                <a:srgbClr val="FF9900"/>
              </a:buClr>
              <a:buSzPts val="2100"/>
              <a:buFont typeface="Raleway"/>
              <a:buAutoNum type="arabicPeriod"/>
            </a:pPr>
            <a:r>
              <a:rPr lang="en" sz="2100">
                <a:solidFill>
                  <a:srgbClr val="FF9900"/>
                </a:solidFill>
                <a:latin typeface="Raleway"/>
                <a:ea typeface="Raleway"/>
                <a:cs typeface="Raleway"/>
                <a:sym typeface="Raleway"/>
              </a:rPr>
              <a:t>Gather the evidence</a:t>
            </a:r>
            <a:endParaRPr sz="2100">
              <a:solidFill>
                <a:srgbClr val="FF9900"/>
              </a:solidFill>
              <a:latin typeface="Raleway"/>
              <a:ea typeface="Raleway"/>
              <a:cs typeface="Raleway"/>
              <a:sym typeface="Raleway"/>
            </a:endParaRPr>
          </a:p>
          <a:p>
            <a:pPr marL="457200" lvl="0" indent="-361950" algn="l" rtl="0">
              <a:spcBef>
                <a:spcPts val="0"/>
              </a:spcBef>
              <a:spcAft>
                <a:spcPts val="0"/>
              </a:spcAft>
              <a:buClr>
                <a:srgbClr val="0000FF"/>
              </a:buClr>
              <a:buSzPts val="2100"/>
              <a:buFont typeface="Raleway"/>
              <a:buAutoNum type="arabicPeriod"/>
            </a:pPr>
            <a:r>
              <a:rPr lang="en" sz="2100">
                <a:solidFill>
                  <a:srgbClr val="0000FF"/>
                </a:solidFill>
                <a:latin typeface="Raleway"/>
                <a:ea typeface="Raleway"/>
                <a:cs typeface="Raleway"/>
                <a:sym typeface="Raleway"/>
              </a:rPr>
              <a:t>What are the causes?</a:t>
            </a:r>
            <a:endParaRPr sz="2100">
              <a:solidFill>
                <a:srgbClr val="0000FF"/>
              </a:solidFill>
              <a:latin typeface="Raleway"/>
              <a:ea typeface="Raleway"/>
              <a:cs typeface="Raleway"/>
              <a:sym typeface="Raleway"/>
            </a:endParaRPr>
          </a:p>
          <a:p>
            <a:pPr marL="457200" lvl="0" indent="-361950" algn="l" rtl="0">
              <a:spcBef>
                <a:spcPts val="0"/>
              </a:spcBef>
              <a:spcAft>
                <a:spcPts val="0"/>
              </a:spcAft>
              <a:buClr>
                <a:srgbClr val="9900FF"/>
              </a:buClr>
              <a:buSzPts val="2100"/>
              <a:buFont typeface="Raleway"/>
              <a:buAutoNum type="arabicPeriod"/>
            </a:pPr>
            <a:r>
              <a:rPr lang="en" sz="2100">
                <a:solidFill>
                  <a:srgbClr val="9900FF"/>
                </a:solidFill>
                <a:latin typeface="Raleway"/>
                <a:ea typeface="Raleway"/>
                <a:cs typeface="Raleway"/>
                <a:sym typeface="Raleway"/>
              </a:rPr>
              <a:t>What is the existing policy?</a:t>
            </a:r>
            <a:endParaRPr sz="2100">
              <a:solidFill>
                <a:srgbClr val="9900FF"/>
              </a:solidFill>
              <a:latin typeface="Raleway"/>
              <a:ea typeface="Raleway"/>
              <a:cs typeface="Raleway"/>
              <a:sym typeface="Raleway"/>
            </a:endParaRPr>
          </a:p>
          <a:p>
            <a:pPr marL="457200" lvl="0" indent="-361950" algn="l" rtl="0">
              <a:spcBef>
                <a:spcPts val="0"/>
              </a:spcBef>
              <a:spcAft>
                <a:spcPts val="0"/>
              </a:spcAft>
              <a:buClr>
                <a:srgbClr val="FF00FF"/>
              </a:buClr>
              <a:buSzPts val="2100"/>
              <a:buFont typeface="Raleway"/>
              <a:buAutoNum type="arabicPeriod"/>
            </a:pPr>
            <a:r>
              <a:rPr lang="en" sz="2100">
                <a:solidFill>
                  <a:srgbClr val="FF00FF"/>
                </a:solidFill>
                <a:latin typeface="Raleway"/>
                <a:ea typeface="Raleway"/>
                <a:cs typeface="Raleway"/>
                <a:sym typeface="Raleway"/>
              </a:rPr>
              <a:t>What policies can you create to solve this problem?</a:t>
            </a:r>
            <a:endParaRPr sz="2100">
              <a:solidFill>
                <a:srgbClr val="FF00FF"/>
              </a:solidFill>
              <a:latin typeface="Raleway"/>
              <a:ea typeface="Raleway"/>
              <a:cs typeface="Raleway"/>
              <a:sym typeface="Raleway"/>
            </a:endParaRPr>
          </a:p>
          <a:p>
            <a:pPr marL="457200" lvl="0" indent="-361950" algn="l" rtl="0">
              <a:spcBef>
                <a:spcPts val="0"/>
              </a:spcBef>
              <a:spcAft>
                <a:spcPts val="0"/>
              </a:spcAft>
              <a:buClr>
                <a:srgbClr val="CC0000"/>
              </a:buClr>
              <a:buSzPts val="2100"/>
              <a:buFont typeface="Raleway"/>
              <a:buAutoNum type="arabicPeriod"/>
            </a:pPr>
            <a:r>
              <a:rPr lang="en" sz="2100">
                <a:solidFill>
                  <a:srgbClr val="CC0000"/>
                </a:solidFill>
                <a:latin typeface="Raleway"/>
                <a:ea typeface="Raleway"/>
                <a:cs typeface="Raleway"/>
                <a:sym typeface="Raleway"/>
              </a:rPr>
              <a:t>What is the best policy to solve this problem?</a:t>
            </a:r>
            <a:endParaRPr sz="2100">
              <a:solidFill>
                <a:srgbClr val="CC0000"/>
              </a:solidFill>
              <a:latin typeface="Raleway"/>
              <a:ea typeface="Raleway"/>
              <a:cs typeface="Raleway"/>
              <a:sym typeface="Raleway"/>
            </a:endParaRPr>
          </a:p>
        </p:txBody>
      </p:sp>
      <p:sp>
        <p:nvSpPr>
          <p:cNvPr id="275" name="Google Shape;275;p17"/>
          <p:cNvSpPr txBox="1">
            <a:spLocks noGrp="1"/>
          </p:cNvSpPr>
          <p:nvPr>
            <p:ph type="ctrTitle"/>
          </p:nvPr>
        </p:nvSpPr>
        <p:spPr>
          <a:xfrm>
            <a:off x="352475" y="392525"/>
            <a:ext cx="7004606" cy="591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dirty="0">
                <a:solidFill>
                  <a:srgbClr val="000000"/>
                </a:solidFill>
                <a:latin typeface="Architects Daughter"/>
                <a:ea typeface="Architects Daughter"/>
                <a:cs typeface="Architects Daughter"/>
                <a:sym typeface="Architects Daughter"/>
              </a:rPr>
              <a:t>What are the Policy Analyst Problem Solving Steps? </a:t>
            </a:r>
            <a:endParaRPr dirty="0">
              <a:solidFill>
                <a:srgbClr val="000000"/>
              </a:solidFill>
              <a:latin typeface="Architects Daughter"/>
              <a:ea typeface="Architects Daughter"/>
              <a:cs typeface="Architects Daughter"/>
              <a:sym typeface="Architects Daughter"/>
            </a:endParaRPr>
          </a:p>
        </p:txBody>
      </p:sp>
      <p:pic>
        <p:nvPicPr>
          <p:cNvPr id="276" name="Google Shape;276;p17"/>
          <p:cNvPicPr preferRelativeResize="0"/>
          <p:nvPr/>
        </p:nvPicPr>
        <p:blipFill>
          <a:blip r:embed="rId3">
            <a:alphaModFix/>
          </a:blip>
          <a:stretch>
            <a:fillRect/>
          </a:stretch>
        </p:blipFill>
        <p:spPr>
          <a:xfrm>
            <a:off x="7266875" y="1"/>
            <a:ext cx="1877125" cy="591000"/>
          </a:xfrm>
          <a:prstGeom prst="rect">
            <a:avLst/>
          </a:prstGeom>
          <a:noFill/>
          <a:ln>
            <a:noFill/>
          </a:ln>
        </p:spPr>
      </p:pic>
      <p:sp>
        <p:nvSpPr>
          <p:cNvPr id="277" name="Google Shape;277;p17"/>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281"/>
        <p:cNvGrpSpPr/>
        <p:nvPr/>
      </p:nvGrpSpPr>
      <p:grpSpPr>
        <a:xfrm>
          <a:off x="0" y="0"/>
          <a:ext cx="0" cy="0"/>
          <a:chOff x="0" y="0"/>
          <a:chExt cx="0" cy="0"/>
        </a:xfrm>
      </p:grpSpPr>
      <p:sp>
        <p:nvSpPr>
          <p:cNvPr id="282" name="Google Shape;282;p18"/>
          <p:cNvSpPr txBox="1">
            <a:spLocks noGrp="1"/>
          </p:cNvSpPr>
          <p:nvPr>
            <p:ph type="ctrTitle" idx="4294967295"/>
          </p:nvPr>
        </p:nvSpPr>
        <p:spPr>
          <a:xfrm>
            <a:off x="448525" y="1433150"/>
            <a:ext cx="7919700" cy="28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Playfair Display"/>
                <a:ea typeface="Playfair Display"/>
                <a:cs typeface="Playfair Display"/>
                <a:sym typeface="Playfair Display"/>
              </a:rPr>
              <a:t>Too many students are </a:t>
            </a:r>
            <a:endParaRPr>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a:solidFill>
                  <a:srgbClr val="000000"/>
                </a:solidFill>
                <a:latin typeface="Playfair Display"/>
                <a:ea typeface="Playfair Display"/>
                <a:cs typeface="Playfair Display"/>
                <a:sym typeface="Playfair Display"/>
              </a:rPr>
              <a:t>showing up </a:t>
            </a:r>
            <a:r>
              <a:rPr lang="en" b="1">
                <a:solidFill>
                  <a:srgbClr val="FF0000"/>
                </a:solidFill>
                <a:latin typeface="Playfair Display"/>
                <a:ea typeface="Playfair Display"/>
                <a:cs typeface="Playfair Display"/>
                <a:sym typeface="Playfair Display"/>
              </a:rPr>
              <a:t>late </a:t>
            </a:r>
            <a:r>
              <a:rPr lang="en">
                <a:solidFill>
                  <a:srgbClr val="000000"/>
                </a:solidFill>
                <a:latin typeface="Playfair Display"/>
                <a:ea typeface="Playfair Display"/>
                <a:cs typeface="Playfair Display"/>
                <a:sym typeface="Playfair Display"/>
              </a:rPr>
              <a:t>to class </a:t>
            </a:r>
            <a:endParaRPr>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a:solidFill>
                  <a:srgbClr val="000000"/>
                </a:solidFill>
                <a:latin typeface="Playfair Display"/>
                <a:ea typeface="Playfair Display"/>
                <a:cs typeface="Playfair Display"/>
                <a:sym typeface="Playfair Display"/>
              </a:rPr>
              <a:t>in our school building. </a:t>
            </a:r>
            <a:endParaRPr>
              <a:solidFill>
                <a:srgbClr val="000000"/>
              </a:solidFill>
              <a:latin typeface="Playfair Display"/>
              <a:ea typeface="Playfair Display"/>
              <a:cs typeface="Playfair Display"/>
              <a:sym typeface="Playfair Display"/>
            </a:endParaRPr>
          </a:p>
        </p:txBody>
      </p:sp>
      <p:sp>
        <p:nvSpPr>
          <p:cNvPr id="283" name="Google Shape;283;p18"/>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a:bodyPr>
          <a:lstStyle/>
          <a:p>
            <a:pPr marL="457200" lvl="0" indent="-381000" algn="l" rtl="0">
              <a:spcBef>
                <a:spcPts val="0"/>
              </a:spcBef>
              <a:spcAft>
                <a:spcPts val="0"/>
              </a:spcAft>
              <a:buClr>
                <a:srgbClr val="000000"/>
              </a:buClr>
              <a:buSzPts val="2400"/>
              <a:buFont typeface="Architects Daughter"/>
              <a:buAutoNum type="arabicPeriod"/>
            </a:pPr>
            <a:r>
              <a:rPr lang="en">
                <a:solidFill>
                  <a:srgbClr val="000000"/>
                </a:solidFill>
                <a:latin typeface="Architects Daughter"/>
                <a:ea typeface="Architects Daughter"/>
                <a:cs typeface="Architects Daughter"/>
                <a:sym typeface="Architects Daughter"/>
              </a:rPr>
              <a:t>Defining the </a:t>
            </a:r>
            <a:r>
              <a:rPr lang="en" u="sng">
                <a:solidFill>
                  <a:srgbClr val="000000"/>
                </a:solidFill>
                <a:latin typeface="Architects Daughter"/>
                <a:ea typeface="Architects Daughter"/>
                <a:cs typeface="Architects Daughter"/>
                <a:sym typeface="Architects Daughter"/>
              </a:rPr>
              <a:t>Problem</a:t>
            </a:r>
            <a:endParaRPr u="sng">
              <a:solidFill>
                <a:srgbClr val="000000"/>
              </a:solidFill>
              <a:latin typeface="Architects Daughter"/>
              <a:ea typeface="Architects Daughter"/>
              <a:cs typeface="Architects Daughter"/>
              <a:sym typeface="Architects Daughter"/>
            </a:endParaRPr>
          </a:p>
        </p:txBody>
      </p:sp>
      <p:pic>
        <p:nvPicPr>
          <p:cNvPr id="284" name="Google Shape;284;p18"/>
          <p:cNvPicPr preferRelativeResize="0"/>
          <p:nvPr/>
        </p:nvPicPr>
        <p:blipFill>
          <a:blip r:embed="rId3">
            <a:alphaModFix/>
          </a:blip>
          <a:stretch>
            <a:fillRect/>
          </a:stretch>
        </p:blipFill>
        <p:spPr>
          <a:xfrm>
            <a:off x="6953250" y="4"/>
            <a:ext cx="2190750" cy="714375"/>
          </a:xfrm>
          <a:prstGeom prst="rect">
            <a:avLst/>
          </a:prstGeom>
          <a:noFill/>
          <a:ln>
            <a:noFill/>
          </a:ln>
        </p:spPr>
      </p:pic>
      <p:sp>
        <p:nvSpPr>
          <p:cNvPr id="285" name="Google Shape;285;p18"/>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pic>
        <p:nvPicPr>
          <p:cNvPr id="286" name="Google Shape;286;p18"/>
          <p:cNvPicPr preferRelativeResize="0"/>
          <p:nvPr/>
        </p:nvPicPr>
        <p:blipFill>
          <a:blip r:embed="rId4">
            <a:alphaModFix/>
          </a:blip>
          <a:stretch>
            <a:fillRect/>
          </a:stretch>
        </p:blipFill>
        <p:spPr>
          <a:xfrm>
            <a:off x="6887075" y="1635900"/>
            <a:ext cx="1578225" cy="2173300"/>
          </a:xfrm>
          <a:prstGeom prst="rect">
            <a:avLst/>
          </a:prstGeom>
          <a:noFill/>
          <a:ln>
            <a:noFill/>
          </a:ln>
        </p:spPr>
      </p:pic>
      <p:pic>
        <p:nvPicPr>
          <p:cNvPr id="287" name="Google Shape;287;p18"/>
          <p:cNvPicPr preferRelativeResize="0"/>
          <p:nvPr/>
        </p:nvPicPr>
        <p:blipFill rotWithShape="1">
          <a:blip r:embed="rId5">
            <a:alphaModFix/>
          </a:blip>
          <a:srcRect t="14434" b="19776"/>
          <a:stretch/>
        </p:blipFill>
        <p:spPr>
          <a:xfrm>
            <a:off x="5282200" y="3699709"/>
            <a:ext cx="2190750" cy="1080966"/>
          </a:xfrm>
          <a:prstGeom prst="rect">
            <a:avLst/>
          </a:prstGeom>
          <a:noFill/>
          <a:ln>
            <a:noFill/>
          </a:ln>
        </p:spPr>
      </p:pic>
      <p:pic>
        <p:nvPicPr>
          <p:cNvPr id="288" name="Google Shape;288;p18"/>
          <p:cNvPicPr preferRelativeResize="0"/>
          <p:nvPr/>
        </p:nvPicPr>
        <p:blipFill rotWithShape="1">
          <a:blip r:embed="rId6">
            <a:alphaModFix/>
          </a:blip>
          <a:srcRect t="12975" b="12235"/>
          <a:stretch/>
        </p:blipFill>
        <p:spPr>
          <a:xfrm>
            <a:off x="1046100" y="2727912"/>
            <a:ext cx="2582426" cy="1931475"/>
          </a:xfrm>
          <a:prstGeom prst="rect">
            <a:avLst/>
          </a:prstGeom>
          <a:noFill/>
          <a:ln>
            <a:noFill/>
          </a:ln>
        </p:spPr>
      </p:pic>
      <p:graphicFrame>
        <p:nvGraphicFramePr>
          <p:cNvPr id="289" name="Google Shape;289;p18"/>
          <p:cNvGraphicFramePr/>
          <p:nvPr/>
        </p:nvGraphicFramePr>
        <p:xfrm>
          <a:off x="205525" y="4396775"/>
          <a:ext cx="2000500" cy="640050"/>
        </p:xfrm>
        <a:graphic>
          <a:graphicData uri="http://schemas.openxmlformats.org/drawingml/2006/table">
            <a:tbl>
              <a:tblPr>
                <a:noFill/>
                <a:tableStyleId>{6EE38BCE-D320-476C-8529-5113B03FD816}</a:tableStyleId>
              </a:tblPr>
              <a:tblGrid>
                <a:gridCol w="20005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b="1">
                          <a:latin typeface="Architects Daughter"/>
                          <a:ea typeface="Architects Daughter"/>
                          <a:cs typeface="Architects Daughter"/>
                          <a:sym typeface="Architects Daughter"/>
                        </a:rPr>
                        <a:t>Please put a thumbs up if this is a problem you see happening.</a:t>
                      </a:r>
                      <a:endParaRPr sz="1000" b="1">
                        <a:latin typeface="Architects Daughter"/>
                        <a:ea typeface="Architects Daughter"/>
                        <a:cs typeface="Architects Daughter"/>
                        <a:sym typeface="Architects Daughter"/>
                      </a:endParaRPr>
                    </a:p>
                  </a:txBody>
                  <a:tcPr marL="91425" marR="91425" marT="91425" marB="91425">
                    <a:solidFill>
                      <a:srgbClr val="D9EAD3"/>
                    </a:solidFill>
                  </a:tcPr>
                </a:tc>
                <a:extLst>
                  <a:ext uri="{0D108BD9-81ED-4DB2-BD59-A6C34878D82A}">
                    <a16:rowId xmlns:a16="http://schemas.microsoft.com/office/drawing/2014/main" val="10000"/>
                  </a:ext>
                </a:extLst>
              </a:tr>
            </a:tbl>
          </a:graphicData>
        </a:graphic>
      </p:graphicFrame>
      <p:graphicFrame>
        <p:nvGraphicFramePr>
          <p:cNvPr id="290" name="Google Shape;290;p18"/>
          <p:cNvGraphicFramePr/>
          <p:nvPr/>
        </p:nvGraphicFramePr>
        <p:xfrm>
          <a:off x="2353750" y="4549138"/>
          <a:ext cx="2532025" cy="487650"/>
        </p:xfrm>
        <a:graphic>
          <a:graphicData uri="http://schemas.openxmlformats.org/drawingml/2006/table">
            <a:tbl>
              <a:tblPr>
                <a:noFill/>
                <a:tableStyleId>{6EE38BCE-D320-476C-8529-5113B03FD816}</a:tableStyleId>
              </a:tblPr>
              <a:tblGrid>
                <a:gridCol w="2532025">
                  <a:extLst>
                    <a:ext uri="{9D8B030D-6E8A-4147-A177-3AD203B41FA5}">
                      <a16:colId xmlns:a16="http://schemas.microsoft.com/office/drawing/2014/main" val="20000"/>
                    </a:ext>
                  </a:extLst>
                </a:gridCol>
              </a:tblGrid>
              <a:tr h="400200">
                <a:tc>
                  <a:txBody>
                    <a:bodyPr/>
                    <a:lstStyle/>
                    <a:p>
                      <a:pPr marL="0" lvl="0" indent="0" algn="l" rtl="0">
                        <a:spcBef>
                          <a:spcPts val="0"/>
                        </a:spcBef>
                        <a:spcAft>
                          <a:spcPts val="0"/>
                        </a:spcAft>
                        <a:buNone/>
                      </a:pPr>
                      <a:r>
                        <a:rPr lang="en" sz="1000" b="1">
                          <a:solidFill>
                            <a:schemeClr val="dk1"/>
                          </a:solidFill>
                          <a:latin typeface="Architects Daughter"/>
                          <a:ea typeface="Architects Daughter"/>
                          <a:cs typeface="Architects Daughter"/>
                          <a:sym typeface="Architects Daughter"/>
                        </a:rPr>
                        <a:t>Please put a thumbs down if this is a problem you do not see happening.</a:t>
                      </a:r>
                      <a:endParaRPr/>
                    </a:p>
                  </a:txBody>
                  <a:tcPr marL="91425" marR="91425" marT="91425" marB="91425">
                    <a:solidFill>
                      <a:srgbClr val="F4CCCC"/>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4"/>
        <p:cNvGrpSpPr/>
        <p:nvPr/>
      </p:nvGrpSpPr>
      <p:grpSpPr>
        <a:xfrm>
          <a:off x="0" y="0"/>
          <a:ext cx="0" cy="0"/>
          <a:chOff x="0" y="0"/>
          <a:chExt cx="0" cy="0"/>
        </a:xfrm>
      </p:grpSpPr>
      <p:sp>
        <p:nvSpPr>
          <p:cNvPr id="295" name="Google Shape;295;p19"/>
          <p:cNvSpPr/>
          <p:nvPr/>
        </p:nvSpPr>
        <p:spPr>
          <a:xfrm>
            <a:off x="518250" y="562050"/>
            <a:ext cx="8107500" cy="4019400"/>
          </a:xfrm>
          <a:prstGeom prst="rect">
            <a:avLst/>
          </a:prstGeom>
          <a:solidFill>
            <a:srgbClr val="FFFFFF"/>
          </a:solidFill>
          <a:ln w="28575" cap="flat" cmpd="sng">
            <a:solidFill>
              <a:srgbClr val="006D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6" name="Google Shape;296;p19"/>
          <p:cNvCxnSpPr>
            <a:stCxn id="295" idx="0"/>
            <a:endCxn id="295" idx="2"/>
          </p:cNvCxnSpPr>
          <p:nvPr/>
        </p:nvCxnSpPr>
        <p:spPr>
          <a:xfrm>
            <a:off x="4572000" y="562050"/>
            <a:ext cx="0" cy="4019400"/>
          </a:xfrm>
          <a:prstGeom prst="straightConnector1">
            <a:avLst/>
          </a:prstGeom>
          <a:noFill/>
          <a:ln w="38100" cap="flat" cmpd="sng">
            <a:solidFill>
              <a:srgbClr val="006D8C"/>
            </a:solidFill>
            <a:prstDash val="solid"/>
            <a:round/>
            <a:headEnd type="none" w="med" len="med"/>
            <a:tailEnd type="none" w="med" len="med"/>
          </a:ln>
        </p:spPr>
      </p:cxnSp>
      <p:cxnSp>
        <p:nvCxnSpPr>
          <p:cNvPr id="297" name="Google Shape;297;p19"/>
          <p:cNvCxnSpPr>
            <a:stCxn id="295" idx="1"/>
            <a:endCxn id="295" idx="3"/>
          </p:cNvCxnSpPr>
          <p:nvPr/>
        </p:nvCxnSpPr>
        <p:spPr>
          <a:xfrm>
            <a:off x="518250" y="2571750"/>
            <a:ext cx="8107500" cy="0"/>
          </a:xfrm>
          <a:prstGeom prst="straightConnector1">
            <a:avLst/>
          </a:prstGeom>
          <a:noFill/>
          <a:ln w="28575" cap="flat" cmpd="sng">
            <a:solidFill>
              <a:srgbClr val="006D8C"/>
            </a:solidFill>
            <a:prstDash val="solid"/>
            <a:round/>
            <a:headEnd type="none" w="med" len="med"/>
            <a:tailEnd type="none" w="med" len="med"/>
          </a:ln>
        </p:spPr>
      </p:cxnSp>
      <p:sp>
        <p:nvSpPr>
          <p:cNvPr id="298" name="Google Shape;298;p19"/>
          <p:cNvSpPr txBox="1"/>
          <p:nvPr/>
        </p:nvSpPr>
        <p:spPr>
          <a:xfrm>
            <a:off x="5879222" y="2006042"/>
            <a:ext cx="2746500" cy="54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8B955B"/>
                </a:solidFill>
                <a:latin typeface="Poppins"/>
                <a:ea typeface="Poppins"/>
                <a:cs typeface="Poppins"/>
                <a:sym typeface="Poppins"/>
              </a:rPr>
              <a:t>MORPHOLOGY</a:t>
            </a:r>
            <a:endParaRPr sz="1300" b="1">
              <a:solidFill>
                <a:srgbClr val="8B955B"/>
              </a:solidFill>
              <a:latin typeface="Poppins"/>
              <a:ea typeface="Poppins"/>
              <a:cs typeface="Poppins"/>
              <a:sym typeface="Poppins"/>
            </a:endParaRPr>
          </a:p>
        </p:txBody>
      </p:sp>
      <p:sp>
        <p:nvSpPr>
          <p:cNvPr id="299" name="Google Shape;299;p19"/>
          <p:cNvSpPr txBox="1"/>
          <p:nvPr/>
        </p:nvSpPr>
        <p:spPr>
          <a:xfrm>
            <a:off x="5879222" y="2551790"/>
            <a:ext cx="2746500" cy="54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8B955B"/>
                </a:solidFill>
                <a:latin typeface="Poppins"/>
                <a:ea typeface="Poppins"/>
                <a:cs typeface="Poppins"/>
                <a:sym typeface="Poppins"/>
              </a:rPr>
              <a:t>PHOTO</a:t>
            </a:r>
            <a:endParaRPr sz="1300" b="1">
              <a:solidFill>
                <a:srgbClr val="8B955B"/>
              </a:solidFill>
              <a:latin typeface="Poppins"/>
              <a:ea typeface="Poppins"/>
              <a:cs typeface="Poppins"/>
              <a:sym typeface="Poppins"/>
            </a:endParaRPr>
          </a:p>
        </p:txBody>
      </p:sp>
      <p:sp>
        <p:nvSpPr>
          <p:cNvPr id="300" name="Google Shape;300;p19"/>
          <p:cNvSpPr txBox="1"/>
          <p:nvPr/>
        </p:nvSpPr>
        <p:spPr>
          <a:xfrm>
            <a:off x="518339" y="2006042"/>
            <a:ext cx="2746500" cy="54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8B955B"/>
                </a:solidFill>
                <a:latin typeface="Poppins"/>
                <a:ea typeface="Poppins"/>
                <a:cs typeface="Poppins"/>
                <a:sym typeface="Poppins"/>
              </a:rPr>
              <a:t>DEFINITION</a:t>
            </a:r>
            <a:endParaRPr sz="1300" b="1">
              <a:solidFill>
                <a:srgbClr val="8B955B"/>
              </a:solidFill>
              <a:latin typeface="Poppins"/>
              <a:ea typeface="Poppins"/>
              <a:cs typeface="Poppins"/>
              <a:sym typeface="Poppins"/>
            </a:endParaRPr>
          </a:p>
        </p:txBody>
      </p:sp>
      <p:sp>
        <p:nvSpPr>
          <p:cNvPr id="301" name="Google Shape;301;p19"/>
          <p:cNvSpPr txBox="1"/>
          <p:nvPr/>
        </p:nvSpPr>
        <p:spPr>
          <a:xfrm>
            <a:off x="518339" y="2551790"/>
            <a:ext cx="2746500" cy="54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8B955B"/>
                </a:solidFill>
                <a:latin typeface="Poppins"/>
                <a:ea typeface="Poppins"/>
                <a:cs typeface="Poppins"/>
                <a:sym typeface="Poppins"/>
              </a:rPr>
              <a:t>PICTURE</a:t>
            </a:r>
            <a:endParaRPr sz="1300" b="1">
              <a:solidFill>
                <a:srgbClr val="8B955B"/>
              </a:solidFill>
              <a:latin typeface="Poppins"/>
              <a:ea typeface="Poppins"/>
              <a:cs typeface="Poppins"/>
              <a:sym typeface="Poppins"/>
            </a:endParaRPr>
          </a:p>
        </p:txBody>
      </p:sp>
      <p:sp>
        <p:nvSpPr>
          <p:cNvPr id="302" name="Google Shape;302;p19"/>
          <p:cNvSpPr txBox="1"/>
          <p:nvPr/>
        </p:nvSpPr>
        <p:spPr>
          <a:xfrm>
            <a:off x="554849" y="607730"/>
            <a:ext cx="3919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a:highlight>
                  <a:srgbClr val="FFFFFF"/>
                </a:highlight>
                <a:latin typeface="Manrope"/>
                <a:ea typeface="Manrope"/>
                <a:cs typeface="Manrope"/>
                <a:sym typeface="Manrope"/>
              </a:rPr>
              <a:t>available facts or information that reveals something</a:t>
            </a:r>
            <a:endParaRPr sz="1800">
              <a:highlight>
                <a:srgbClr val="FFFFFF"/>
              </a:highlight>
              <a:latin typeface="Manrope"/>
              <a:ea typeface="Manrope"/>
              <a:cs typeface="Manrope"/>
              <a:sym typeface="Manrope"/>
            </a:endParaRPr>
          </a:p>
          <a:p>
            <a:pPr marL="0" lvl="0" indent="0" algn="l" rtl="0">
              <a:spcBef>
                <a:spcPts val="0"/>
              </a:spcBef>
              <a:spcAft>
                <a:spcPts val="0"/>
              </a:spcAft>
              <a:buClr>
                <a:schemeClr val="dk1"/>
              </a:buClr>
              <a:buSzPts val="1100"/>
              <a:buFont typeface="Arial"/>
              <a:buNone/>
            </a:pPr>
            <a:endParaRPr sz="1800">
              <a:highlight>
                <a:srgbClr val="FFFFFF"/>
              </a:highlight>
              <a:latin typeface="Manrope"/>
              <a:ea typeface="Manrope"/>
              <a:cs typeface="Manrope"/>
              <a:sym typeface="Manrope"/>
            </a:endParaRPr>
          </a:p>
          <a:p>
            <a:pPr marL="0" lvl="0" indent="0" algn="l" rtl="0">
              <a:spcBef>
                <a:spcPts val="0"/>
              </a:spcBef>
              <a:spcAft>
                <a:spcPts val="0"/>
              </a:spcAft>
              <a:buNone/>
            </a:pPr>
            <a:endParaRPr sz="1800">
              <a:highlight>
                <a:srgbClr val="FFFFFF"/>
              </a:highlight>
              <a:latin typeface="Manrope"/>
              <a:ea typeface="Manrope"/>
              <a:cs typeface="Manrope"/>
              <a:sym typeface="Manrope"/>
            </a:endParaRPr>
          </a:p>
        </p:txBody>
      </p:sp>
      <p:sp>
        <p:nvSpPr>
          <p:cNvPr id="303" name="Google Shape;303;p19"/>
          <p:cNvSpPr txBox="1"/>
          <p:nvPr/>
        </p:nvSpPr>
        <p:spPr>
          <a:xfrm>
            <a:off x="4669339" y="922898"/>
            <a:ext cx="39198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700" b="1">
              <a:latin typeface="Manrope"/>
              <a:ea typeface="Manrope"/>
              <a:cs typeface="Manrope"/>
              <a:sym typeface="Manrope"/>
            </a:endParaRPr>
          </a:p>
          <a:p>
            <a:pPr marL="0" lvl="0" indent="0" algn="l" rtl="0">
              <a:spcBef>
                <a:spcPts val="0"/>
              </a:spcBef>
              <a:spcAft>
                <a:spcPts val="0"/>
              </a:spcAft>
              <a:buClr>
                <a:srgbClr val="000000"/>
              </a:buClr>
              <a:buSzPts val="1100"/>
              <a:buFont typeface="Arial"/>
              <a:buNone/>
            </a:pPr>
            <a:endParaRPr sz="1100" b="1">
              <a:latin typeface="Manrope"/>
              <a:ea typeface="Manrope"/>
              <a:cs typeface="Manrope"/>
              <a:sym typeface="Manrope"/>
            </a:endParaRPr>
          </a:p>
        </p:txBody>
      </p:sp>
      <p:sp>
        <p:nvSpPr>
          <p:cNvPr id="304" name="Google Shape;304;p19"/>
          <p:cNvSpPr txBox="1"/>
          <p:nvPr/>
        </p:nvSpPr>
        <p:spPr>
          <a:xfrm>
            <a:off x="4705949" y="3097550"/>
            <a:ext cx="3919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latin typeface="Manrope"/>
              <a:ea typeface="Manrope"/>
              <a:cs typeface="Manrope"/>
              <a:sym typeface="Manrope"/>
            </a:endParaRPr>
          </a:p>
        </p:txBody>
      </p:sp>
      <p:pic>
        <p:nvPicPr>
          <p:cNvPr id="305" name="Google Shape;305;p19"/>
          <p:cNvPicPr preferRelativeResize="0"/>
          <p:nvPr/>
        </p:nvPicPr>
        <p:blipFill>
          <a:blip r:embed="rId3">
            <a:alphaModFix/>
          </a:blip>
          <a:stretch>
            <a:fillRect/>
          </a:stretch>
        </p:blipFill>
        <p:spPr>
          <a:xfrm>
            <a:off x="655575" y="3017622"/>
            <a:ext cx="2554200" cy="1919300"/>
          </a:xfrm>
          <a:prstGeom prst="rect">
            <a:avLst/>
          </a:prstGeom>
          <a:noFill/>
          <a:ln>
            <a:noFill/>
          </a:ln>
        </p:spPr>
      </p:pic>
      <p:pic>
        <p:nvPicPr>
          <p:cNvPr id="306" name="Google Shape;306;p19"/>
          <p:cNvPicPr preferRelativeResize="0"/>
          <p:nvPr/>
        </p:nvPicPr>
        <p:blipFill>
          <a:blip r:embed="rId4">
            <a:alphaModFix/>
          </a:blip>
          <a:stretch>
            <a:fillRect/>
          </a:stretch>
        </p:blipFill>
        <p:spPr>
          <a:xfrm>
            <a:off x="6953250" y="4"/>
            <a:ext cx="2190750" cy="714375"/>
          </a:xfrm>
          <a:prstGeom prst="rect">
            <a:avLst/>
          </a:prstGeom>
          <a:noFill/>
          <a:ln>
            <a:noFill/>
          </a:ln>
        </p:spPr>
      </p:pic>
      <p:pic>
        <p:nvPicPr>
          <p:cNvPr id="307" name="Google Shape;307;p19"/>
          <p:cNvPicPr preferRelativeResize="0"/>
          <p:nvPr/>
        </p:nvPicPr>
        <p:blipFill>
          <a:blip r:embed="rId5">
            <a:alphaModFix/>
          </a:blip>
          <a:stretch>
            <a:fillRect/>
          </a:stretch>
        </p:blipFill>
        <p:spPr>
          <a:xfrm>
            <a:off x="6081950" y="3017625"/>
            <a:ext cx="1975865" cy="1483900"/>
          </a:xfrm>
          <a:prstGeom prst="rect">
            <a:avLst/>
          </a:prstGeom>
          <a:noFill/>
          <a:ln>
            <a:noFill/>
          </a:ln>
        </p:spPr>
      </p:pic>
      <p:pic>
        <p:nvPicPr>
          <p:cNvPr id="308" name="Google Shape;308;p19"/>
          <p:cNvPicPr preferRelativeResize="0"/>
          <p:nvPr/>
        </p:nvPicPr>
        <p:blipFill>
          <a:blip r:embed="rId6">
            <a:alphaModFix/>
          </a:blip>
          <a:stretch>
            <a:fillRect/>
          </a:stretch>
        </p:blipFill>
        <p:spPr>
          <a:xfrm>
            <a:off x="5163102" y="832875"/>
            <a:ext cx="3206638" cy="1293000"/>
          </a:xfrm>
          <a:prstGeom prst="rect">
            <a:avLst/>
          </a:prstGeom>
          <a:noFill/>
          <a:ln>
            <a:noFill/>
          </a:ln>
        </p:spPr>
      </p:pic>
      <p:sp>
        <p:nvSpPr>
          <p:cNvPr id="309" name="Google Shape;309;p19"/>
          <p:cNvSpPr/>
          <p:nvPr/>
        </p:nvSpPr>
        <p:spPr>
          <a:xfrm>
            <a:off x="3290484" y="1939864"/>
            <a:ext cx="2589000" cy="1112400"/>
          </a:xfrm>
          <a:prstGeom prst="rect">
            <a:avLst/>
          </a:prstGeom>
          <a:solidFill>
            <a:srgbClr val="FFFFFF"/>
          </a:solidFill>
          <a:ln w="38100" cap="flat" cmpd="sng">
            <a:solidFill>
              <a:srgbClr val="006D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highlight>
                  <a:srgbClr val="FFFF00"/>
                </a:highlight>
                <a:latin typeface="Raleway"/>
                <a:ea typeface="Raleway"/>
                <a:cs typeface="Raleway"/>
                <a:sym typeface="Raleway"/>
              </a:rPr>
              <a:t>Evidence</a:t>
            </a:r>
            <a:endParaRPr sz="3600" b="1">
              <a:highlight>
                <a:srgbClr val="FFFF00"/>
              </a:highlight>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endParaRPr sz="800" b="1">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13"/>
        <p:cNvGrpSpPr/>
        <p:nvPr/>
      </p:nvGrpSpPr>
      <p:grpSpPr>
        <a:xfrm>
          <a:off x="0" y="0"/>
          <a:ext cx="0" cy="0"/>
          <a:chOff x="0" y="0"/>
          <a:chExt cx="0" cy="0"/>
        </a:xfrm>
      </p:grpSpPr>
      <p:sp>
        <p:nvSpPr>
          <p:cNvPr id="314" name="Google Shape;314;p20"/>
          <p:cNvSpPr txBox="1">
            <a:spLocks noGrp="1"/>
          </p:cNvSpPr>
          <p:nvPr>
            <p:ph type="ctrTitle" idx="4294967295"/>
          </p:nvPr>
        </p:nvSpPr>
        <p:spPr>
          <a:xfrm>
            <a:off x="512550" y="1475850"/>
            <a:ext cx="3233700" cy="28290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Clr>
                <a:srgbClr val="0000FF"/>
              </a:buClr>
              <a:buSzPts val="2500"/>
              <a:buFont typeface="Raleway"/>
              <a:buAutoNum type="arabicPeriod"/>
            </a:pPr>
            <a:r>
              <a:rPr lang="en" sz="2500">
                <a:solidFill>
                  <a:srgbClr val="0000FF"/>
                </a:solidFill>
                <a:latin typeface="Raleway"/>
                <a:ea typeface="Raleway"/>
                <a:cs typeface="Raleway"/>
                <a:sym typeface="Raleway"/>
              </a:rPr>
              <a:t>Students are showing up 2-3 minutes after the bell rings. </a:t>
            </a:r>
            <a:endParaRPr sz="2500">
              <a:solidFill>
                <a:srgbClr val="0000FF"/>
              </a:solidFill>
              <a:latin typeface="Raleway"/>
              <a:ea typeface="Raleway"/>
              <a:cs typeface="Raleway"/>
              <a:sym typeface="Raleway"/>
            </a:endParaRPr>
          </a:p>
          <a:p>
            <a:pPr marL="457200" lvl="0" indent="-387350" algn="l" rtl="0">
              <a:spcBef>
                <a:spcPts val="0"/>
              </a:spcBef>
              <a:spcAft>
                <a:spcPts val="0"/>
              </a:spcAft>
              <a:buClr>
                <a:srgbClr val="9900FF"/>
              </a:buClr>
              <a:buSzPts val="2500"/>
              <a:buFont typeface="Raleway"/>
              <a:buAutoNum type="arabicPeriod"/>
            </a:pPr>
            <a:r>
              <a:rPr lang="en" sz="2500">
                <a:solidFill>
                  <a:srgbClr val="9900FF"/>
                </a:solidFill>
                <a:latin typeface="Raleway"/>
                <a:ea typeface="Raleway"/>
                <a:cs typeface="Raleway"/>
                <a:sym typeface="Raleway"/>
              </a:rPr>
              <a:t>Teachers mark students Late, “L”, on class section sheets. </a:t>
            </a:r>
            <a:endParaRPr sz="2500">
              <a:solidFill>
                <a:srgbClr val="9900FF"/>
              </a:solidFill>
              <a:latin typeface="Raleway"/>
              <a:ea typeface="Raleway"/>
              <a:cs typeface="Raleway"/>
              <a:sym typeface="Raleway"/>
            </a:endParaRPr>
          </a:p>
          <a:p>
            <a:pPr marL="457200" lvl="0" indent="0" algn="l" rtl="0">
              <a:spcBef>
                <a:spcPts val="0"/>
              </a:spcBef>
              <a:spcAft>
                <a:spcPts val="0"/>
              </a:spcAft>
              <a:buNone/>
            </a:pPr>
            <a:endParaRPr sz="2500">
              <a:solidFill>
                <a:srgbClr val="FF0000"/>
              </a:solidFill>
              <a:latin typeface="Raleway"/>
              <a:ea typeface="Raleway"/>
              <a:cs typeface="Raleway"/>
              <a:sym typeface="Raleway"/>
            </a:endParaRPr>
          </a:p>
        </p:txBody>
      </p:sp>
      <p:sp>
        <p:nvSpPr>
          <p:cNvPr id="315" name="Google Shape;315;p20"/>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solidFill>
                  <a:srgbClr val="000000"/>
                </a:solidFill>
                <a:latin typeface="Architects Daughter"/>
                <a:ea typeface="Architects Daughter"/>
                <a:cs typeface="Architects Daughter"/>
                <a:sym typeface="Architects Daughter"/>
              </a:rPr>
              <a:t>2. Gathering the </a:t>
            </a:r>
            <a:r>
              <a:rPr lang="en" u="sng">
                <a:solidFill>
                  <a:srgbClr val="000000"/>
                </a:solidFill>
                <a:latin typeface="Architects Daughter"/>
                <a:ea typeface="Architects Daughter"/>
                <a:cs typeface="Architects Daughter"/>
                <a:sym typeface="Architects Daughter"/>
              </a:rPr>
              <a:t>evidence</a:t>
            </a:r>
            <a:endParaRPr u="sng">
              <a:solidFill>
                <a:srgbClr val="000000"/>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u="sng">
                <a:solidFill>
                  <a:srgbClr val="000000"/>
                </a:solidFill>
                <a:latin typeface="Architects Daughter"/>
                <a:ea typeface="Architects Daughter"/>
                <a:cs typeface="Architects Daughter"/>
                <a:sym typeface="Architects Daughter"/>
              </a:rPr>
              <a:t>Think-Pair-Share </a:t>
            </a:r>
            <a:endParaRPr u="sng">
              <a:solidFill>
                <a:srgbClr val="000000"/>
              </a:solidFill>
              <a:latin typeface="Architects Daughter"/>
              <a:ea typeface="Architects Daughter"/>
              <a:cs typeface="Architects Daughter"/>
              <a:sym typeface="Architects Daughter"/>
            </a:endParaRPr>
          </a:p>
        </p:txBody>
      </p:sp>
      <p:pic>
        <p:nvPicPr>
          <p:cNvPr id="316" name="Google Shape;316;p20"/>
          <p:cNvPicPr preferRelativeResize="0"/>
          <p:nvPr/>
        </p:nvPicPr>
        <p:blipFill>
          <a:blip r:embed="rId3">
            <a:alphaModFix/>
          </a:blip>
          <a:stretch>
            <a:fillRect/>
          </a:stretch>
        </p:blipFill>
        <p:spPr>
          <a:xfrm>
            <a:off x="6953250" y="4"/>
            <a:ext cx="2190750" cy="714375"/>
          </a:xfrm>
          <a:prstGeom prst="rect">
            <a:avLst/>
          </a:prstGeom>
          <a:noFill/>
          <a:ln>
            <a:noFill/>
          </a:ln>
        </p:spPr>
      </p:pic>
      <p:sp>
        <p:nvSpPr>
          <p:cNvPr id="317" name="Google Shape;317;p20"/>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graphicFrame>
        <p:nvGraphicFramePr>
          <p:cNvPr id="318" name="Google Shape;318;p20"/>
          <p:cNvGraphicFramePr/>
          <p:nvPr/>
        </p:nvGraphicFramePr>
        <p:xfrm>
          <a:off x="6212650" y="1534038"/>
          <a:ext cx="2348425" cy="2712660"/>
        </p:xfrm>
        <a:graphic>
          <a:graphicData uri="http://schemas.openxmlformats.org/drawingml/2006/table">
            <a:tbl>
              <a:tblPr>
                <a:noFill/>
                <a:tableStyleId>{6EE38BCE-D320-476C-8529-5113B03FD816}</a:tableStyleId>
              </a:tblPr>
              <a:tblGrid>
                <a:gridCol w="234842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b="1" i="1">
                          <a:latin typeface="Nunito"/>
                          <a:ea typeface="Nunito"/>
                          <a:cs typeface="Nunito"/>
                          <a:sym typeface="Nunito"/>
                        </a:rPr>
                        <a:t>How </a:t>
                      </a:r>
                      <a:r>
                        <a:rPr lang="en" b="1">
                          <a:latin typeface="Nunito"/>
                          <a:ea typeface="Nunito"/>
                          <a:cs typeface="Nunito"/>
                          <a:sym typeface="Nunito"/>
                        </a:rPr>
                        <a:t>do I find evidence?</a:t>
                      </a:r>
                      <a:endParaRPr b="1">
                        <a:latin typeface="Nunito"/>
                        <a:ea typeface="Nunito"/>
                        <a:cs typeface="Nunito"/>
                        <a:sym typeface="Nunito"/>
                      </a:endParaRPr>
                    </a:p>
                  </a:txBody>
                  <a:tcPr marL="91425" marR="91425" marT="91425" marB="91425">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b="1">
                        <a:latin typeface="Advent Pro"/>
                        <a:ea typeface="Advent Pro"/>
                        <a:cs typeface="Advent Pro"/>
                        <a:sym typeface="Advent Pro"/>
                      </a:endParaRPr>
                    </a:p>
                    <a:p>
                      <a:pPr marL="0" lvl="0" indent="0" algn="l" rtl="0">
                        <a:spcBef>
                          <a:spcPts val="0"/>
                        </a:spcBef>
                        <a:spcAft>
                          <a:spcPts val="0"/>
                        </a:spcAft>
                        <a:buNone/>
                      </a:pPr>
                      <a:endParaRPr b="1">
                        <a:latin typeface="Advent Pro"/>
                        <a:ea typeface="Advent Pro"/>
                        <a:cs typeface="Advent Pro"/>
                        <a:sym typeface="Advent Pro"/>
                      </a:endParaRPr>
                    </a:p>
                    <a:p>
                      <a:pPr marL="0" lvl="0" indent="0" algn="l" rtl="0">
                        <a:spcBef>
                          <a:spcPts val="0"/>
                        </a:spcBef>
                        <a:spcAft>
                          <a:spcPts val="0"/>
                        </a:spcAft>
                        <a:buNone/>
                      </a:pPr>
                      <a:endParaRPr b="1">
                        <a:latin typeface="Advent Pro"/>
                        <a:ea typeface="Advent Pro"/>
                        <a:cs typeface="Advent Pro"/>
                        <a:sym typeface="Advent Pro"/>
                      </a:endParaRPr>
                    </a:p>
                    <a:p>
                      <a:pPr marL="0" lvl="0" indent="0" algn="l" rtl="0">
                        <a:spcBef>
                          <a:spcPts val="0"/>
                        </a:spcBef>
                        <a:spcAft>
                          <a:spcPts val="0"/>
                        </a:spcAft>
                        <a:buNone/>
                      </a:pPr>
                      <a:endParaRPr b="1">
                        <a:latin typeface="Advent Pro"/>
                        <a:ea typeface="Advent Pro"/>
                        <a:cs typeface="Advent Pro"/>
                        <a:sym typeface="Advent Pro"/>
                      </a:endParaRPr>
                    </a:p>
                    <a:p>
                      <a:pPr marL="0" lvl="0" indent="0" algn="l" rtl="0">
                        <a:spcBef>
                          <a:spcPts val="0"/>
                        </a:spcBef>
                        <a:spcAft>
                          <a:spcPts val="0"/>
                        </a:spcAft>
                        <a:buNone/>
                      </a:pPr>
                      <a:endParaRPr b="1">
                        <a:latin typeface="Advent Pro"/>
                        <a:ea typeface="Advent Pro"/>
                        <a:cs typeface="Advent Pro"/>
                        <a:sym typeface="Advent Pro"/>
                      </a:endParaRPr>
                    </a:p>
                    <a:p>
                      <a:pPr marL="0" lvl="0" indent="0" algn="l" rtl="0">
                        <a:spcBef>
                          <a:spcPts val="0"/>
                        </a:spcBef>
                        <a:spcAft>
                          <a:spcPts val="0"/>
                        </a:spcAft>
                        <a:buNone/>
                      </a:pPr>
                      <a:endParaRPr b="1">
                        <a:latin typeface="Advent Pro"/>
                        <a:ea typeface="Advent Pro"/>
                        <a:cs typeface="Advent Pro"/>
                        <a:sym typeface="Advent Pro"/>
                      </a:endParaRPr>
                    </a:p>
                    <a:p>
                      <a:pPr marL="457200" lvl="0" indent="-317500" algn="l" rtl="0">
                        <a:spcBef>
                          <a:spcPts val="0"/>
                        </a:spcBef>
                        <a:spcAft>
                          <a:spcPts val="0"/>
                        </a:spcAft>
                        <a:buSzPts val="1400"/>
                        <a:buFont typeface="Advent Pro"/>
                        <a:buChar char="●"/>
                      </a:pPr>
                      <a:r>
                        <a:rPr lang="en" b="1">
                          <a:latin typeface="Advent Pro"/>
                          <a:ea typeface="Advent Pro"/>
                          <a:cs typeface="Advent Pro"/>
                          <a:sym typeface="Advent Pro"/>
                        </a:rPr>
                        <a:t>If you were a detective, what could be considered a </a:t>
                      </a:r>
                      <a:r>
                        <a:rPr lang="en" b="1" u="sng">
                          <a:latin typeface="Advent Pro"/>
                          <a:ea typeface="Advent Pro"/>
                          <a:cs typeface="Advent Pro"/>
                          <a:sym typeface="Advent Pro"/>
                        </a:rPr>
                        <a:t>clue </a:t>
                      </a:r>
                      <a:r>
                        <a:rPr lang="en" b="1">
                          <a:latin typeface="Advent Pro"/>
                          <a:ea typeface="Advent Pro"/>
                          <a:cs typeface="Advent Pro"/>
                          <a:sym typeface="Advent Pro"/>
                        </a:rPr>
                        <a:t>for solving the problem?</a:t>
                      </a:r>
                      <a:endParaRPr b="1">
                        <a:latin typeface="Advent Pro"/>
                        <a:ea typeface="Advent Pro"/>
                        <a:cs typeface="Advent Pro"/>
                        <a:sym typeface="Advent Pro"/>
                      </a:endParaRPr>
                    </a:p>
                  </a:txBody>
                  <a:tcPr marL="91425" marR="91425" marT="91425" marB="91425">
                    <a:solidFill>
                      <a:srgbClr val="FFF2CC"/>
                    </a:solidFill>
                  </a:tcPr>
                </a:tc>
                <a:extLst>
                  <a:ext uri="{0D108BD9-81ED-4DB2-BD59-A6C34878D82A}">
                    <a16:rowId xmlns:a16="http://schemas.microsoft.com/office/drawing/2014/main" val="10001"/>
                  </a:ext>
                </a:extLst>
              </a:tr>
            </a:tbl>
          </a:graphicData>
        </a:graphic>
      </p:graphicFrame>
      <p:pic>
        <p:nvPicPr>
          <p:cNvPr id="319" name="Google Shape;319;p20"/>
          <p:cNvPicPr preferRelativeResize="0"/>
          <p:nvPr/>
        </p:nvPicPr>
        <p:blipFill>
          <a:blip r:embed="rId4">
            <a:alphaModFix/>
          </a:blip>
          <a:stretch>
            <a:fillRect/>
          </a:stretch>
        </p:blipFill>
        <p:spPr>
          <a:xfrm>
            <a:off x="6659863" y="2092711"/>
            <a:ext cx="1710100" cy="958075"/>
          </a:xfrm>
          <a:prstGeom prst="rect">
            <a:avLst/>
          </a:prstGeom>
          <a:noFill/>
          <a:ln>
            <a:noFill/>
          </a:ln>
        </p:spPr>
      </p:pic>
      <p:graphicFrame>
        <p:nvGraphicFramePr>
          <p:cNvPr id="320" name="Google Shape;320;p20"/>
          <p:cNvGraphicFramePr/>
          <p:nvPr/>
        </p:nvGraphicFramePr>
        <p:xfrm>
          <a:off x="3746125" y="1612925"/>
          <a:ext cx="2190750" cy="1706850"/>
        </p:xfrm>
        <a:graphic>
          <a:graphicData uri="http://schemas.openxmlformats.org/drawingml/2006/table">
            <a:tbl>
              <a:tblPr>
                <a:noFill/>
                <a:tableStyleId>{6EE38BCE-D320-476C-8529-5113B03FD816}</a:tableStyleId>
              </a:tblPr>
              <a:tblGrid>
                <a:gridCol w="21907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2000" b="1">
                          <a:latin typeface="Raleway"/>
                          <a:ea typeface="Raleway"/>
                          <a:cs typeface="Raleway"/>
                          <a:sym typeface="Raleway"/>
                        </a:rPr>
                        <a:t>Step 2: </a:t>
                      </a:r>
                      <a:r>
                        <a:rPr lang="en" sz="2000">
                          <a:latin typeface="Raleway"/>
                          <a:ea typeface="Raleway"/>
                          <a:cs typeface="Raleway"/>
                          <a:sym typeface="Raleway"/>
                        </a:rPr>
                        <a:t>Think of </a:t>
                      </a:r>
                      <a:r>
                        <a:rPr lang="en" sz="2000" i="1">
                          <a:latin typeface="Raleway"/>
                          <a:ea typeface="Raleway"/>
                          <a:cs typeface="Raleway"/>
                          <a:sym typeface="Raleway"/>
                        </a:rPr>
                        <a:t>another </a:t>
                      </a:r>
                      <a:r>
                        <a:rPr lang="en" sz="2000">
                          <a:latin typeface="Raleway"/>
                          <a:ea typeface="Raleway"/>
                          <a:cs typeface="Raleway"/>
                          <a:sym typeface="Raleway"/>
                        </a:rPr>
                        <a:t>reason why students are coming late to class. </a:t>
                      </a:r>
                      <a:endParaRPr sz="2000">
                        <a:latin typeface="Raleway"/>
                        <a:ea typeface="Raleway"/>
                        <a:cs typeface="Raleway"/>
                        <a:sym typeface="Raleway"/>
                      </a:endParaRPr>
                    </a:p>
                  </a:txBody>
                  <a:tcPr marL="91425" marR="91425" marT="91425" marB="91425">
                    <a:solidFill>
                      <a:srgbClr val="C9DAF8"/>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24"/>
        <p:cNvGrpSpPr/>
        <p:nvPr/>
      </p:nvGrpSpPr>
      <p:grpSpPr>
        <a:xfrm>
          <a:off x="0" y="0"/>
          <a:ext cx="0" cy="0"/>
          <a:chOff x="0" y="0"/>
          <a:chExt cx="0" cy="0"/>
        </a:xfrm>
      </p:grpSpPr>
      <p:pic>
        <p:nvPicPr>
          <p:cNvPr id="325" name="Google Shape;325;p21"/>
          <p:cNvPicPr preferRelativeResize="0"/>
          <p:nvPr/>
        </p:nvPicPr>
        <p:blipFill>
          <a:blip r:embed="rId3">
            <a:alphaModFix/>
          </a:blip>
          <a:stretch>
            <a:fillRect/>
          </a:stretch>
        </p:blipFill>
        <p:spPr>
          <a:xfrm>
            <a:off x="3638875" y="1429925"/>
            <a:ext cx="4057524" cy="3361425"/>
          </a:xfrm>
          <a:prstGeom prst="rect">
            <a:avLst/>
          </a:prstGeom>
          <a:noFill/>
          <a:ln>
            <a:noFill/>
          </a:ln>
        </p:spPr>
      </p:pic>
      <p:sp>
        <p:nvSpPr>
          <p:cNvPr id="326" name="Google Shape;326;p21"/>
          <p:cNvSpPr txBox="1">
            <a:spLocks noGrp="1"/>
          </p:cNvSpPr>
          <p:nvPr>
            <p:ph type="ctrTitle" idx="4294967295"/>
          </p:nvPr>
        </p:nvSpPr>
        <p:spPr>
          <a:xfrm>
            <a:off x="352475" y="3051375"/>
            <a:ext cx="4219500" cy="13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300">
              <a:solidFill>
                <a:srgbClr val="0000FF"/>
              </a:solidFill>
              <a:latin typeface="Raleway"/>
              <a:ea typeface="Raleway"/>
              <a:cs typeface="Raleway"/>
              <a:sym typeface="Raleway"/>
            </a:endParaRPr>
          </a:p>
          <a:p>
            <a:pPr marL="0" lvl="0" indent="0" algn="l" rtl="0">
              <a:spcBef>
                <a:spcPts val="0"/>
              </a:spcBef>
              <a:spcAft>
                <a:spcPts val="0"/>
              </a:spcAft>
              <a:buNone/>
            </a:pPr>
            <a:endParaRPr sz="2300">
              <a:solidFill>
                <a:srgbClr val="0000FF"/>
              </a:solidFill>
              <a:latin typeface="Raleway"/>
              <a:ea typeface="Raleway"/>
              <a:cs typeface="Raleway"/>
              <a:sym typeface="Raleway"/>
            </a:endParaRPr>
          </a:p>
          <a:p>
            <a:pPr marL="0" lvl="0" indent="0" algn="l" rtl="0">
              <a:spcBef>
                <a:spcPts val="0"/>
              </a:spcBef>
              <a:spcAft>
                <a:spcPts val="0"/>
              </a:spcAft>
              <a:buNone/>
            </a:pPr>
            <a:r>
              <a:rPr lang="en" sz="2300">
                <a:solidFill>
                  <a:srgbClr val="FF0000"/>
                </a:solidFill>
                <a:latin typeface="Raleway"/>
                <a:ea typeface="Raleway"/>
                <a:cs typeface="Raleway"/>
                <a:sym typeface="Raleway"/>
              </a:rPr>
              <a:t>There are 2 minutes to get to the next class. </a:t>
            </a:r>
            <a:endParaRPr sz="2300">
              <a:solidFill>
                <a:srgbClr val="9900FF"/>
              </a:solidFill>
              <a:latin typeface="Raleway"/>
              <a:ea typeface="Raleway"/>
              <a:cs typeface="Raleway"/>
              <a:sym typeface="Raleway"/>
            </a:endParaRPr>
          </a:p>
        </p:txBody>
      </p:sp>
      <p:sp>
        <p:nvSpPr>
          <p:cNvPr id="327" name="Google Shape;327;p21"/>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chemeClr val="dk1"/>
                </a:solidFill>
                <a:latin typeface="Architects Daughter"/>
                <a:ea typeface="Architects Daughter"/>
                <a:cs typeface="Architects Daughter"/>
                <a:sym typeface="Architects Daughter"/>
              </a:rPr>
              <a:t>3. What are the </a:t>
            </a:r>
            <a:r>
              <a:rPr lang="en" b="1" u="sng">
                <a:solidFill>
                  <a:schemeClr val="dk1"/>
                </a:solidFill>
                <a:latin typeface="Architects Daughter"/>
                <a:ea typeface="Architects Daughter"/>
                <a:cs typeface="Architects Daughter"/>
                <a:sym typeface="Architects Daughter"/>
              </a:rPr>
              <a:t>causes</a:t>
            </a:r>
            <a:r>
              <a:rPr lang="en">
                <a:solidFill>
                  <a:schemeClr val="dk1"/>
                </a:solidFill>
                <a:latin typeface="Architects Daughter"/>
                <a:ea typeface="Architects Daughter"/>
                <a:cs typeface="Architects Daughter"/>
                <a:sym typeface="Architects Daughter"/>
              </a:rPr>
              <a:t>?</a:t>
            </a:r>
            <a:endParaRPr>
              <a:solidFill>
                <a:srgbClr val="000000"/>
              </a:solidFill>
              <a:latin typeface="Architects Daughter"/>
              <a:ea typeface="Architects Daughter"/>
              <a:cs typeface="Architects Daughter"/>
              <a:sym typeface="Architects Daughter"/>
            </a:endParaRPr>
          </a:p>
        </p:txBody>
      </p:sp>
      <p:pic>
        <p:nvPicPr>
          <p:cNvPr id="328" name="Google Shape;328;p21"/>
          <p:cNvPicPr preferRelativeResize="0"/>
          <p:nvPr/>
        </p:nvPicPr>
        <p:blipFill>
          <a:blip r:embed="rId4">
            <a:alphaModFix/>
          </a:blip>
          <a:stretch>
            <a:fillRect/>
          </a:stretch>
        </p:blipFill>
        <p:spPr>
          <a:xfrm>
            <a:off x="6953250" y="4"/>
            <a:ext cx="2190750" cy="714375"/>
          </a:xfrm>
          <a:prstGeom prst="rect">
            <a:avLst/>
          </a:prstGeom>
          <a:noFill/>
          <a:ln>
            <a:noFill/>
          </a:ln>
        </p:spPr>
      </p:pic>
      <p:sp>
        <p:nvSpPr>
          <p:cNvPr id="329" name="Google Shape;329;p21"/>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sp>
        <p:nvSpPr>
          <p:cNvPr id="330" name="Google Shape;330;p21"/>
          <p:cNvSpPr txBox="1"/>
          <p:nvPr/>
        </p:nvSpPr>
        <p:spPr>
          <a:xfrm>
            <a:off x="494900" y="1555127"/>
            <a:ext cx="5260800" cy="1063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latin typeface="Advent Pro"/>
                <a:ea typeface="Advent Pro"/>
                <a:cs typeface="Advent Pro"/>
                <a:sym typeface="Advent Pro"/>
              </a:rPr>
              <a:t>Brainstorm </a:t>
            </a:r>
            <a:r>
              <a:rPr lang="en" sz="1800">
                <a:latin typeface="Advent Pro"/>
                <a:ea typeface="Advent Pro"/>
                <a:cs typeface="Advent Pro"/>
                <a:sym typeface="Advent Pro"/>
              </a:rPr>
              <a:t>with a partner other </a:t>
            </a:r>
            <a:r>
              <a:rPr lang="en" sz="1800" i="1">
                <a:latin typeface="Advent Pro"/>
                <a:ea typeface="Advent Pro"/>
                <a:cs typeface="Advent Pro"/>
                <a:sym typeface="Advent Pro"/>
              </a:rPr>
              <a:t>causes </a:t>
            </a:r>
            <a:r>
              <a:rPr lang="en" sz="1800">
                <a:latin typeface="Advent Pro"/>
                <a:ea typeface="Advent Pro"/>
                <a:cs typeface="Advent Pro"/>
                <a:sym typeface="Advent Pro"/>
              </a:rPr>
              <a:t>for students arriving late to classes. </a:t>
            </a:r>
            <a:endParaRPr sz="1800">
              <a:latin typeface="Times New Roman"/>
              <a:ea typeface="Times New Roman"/>
              <a:cs typeface="Times New Roman"/>
              <a:sym typeface="Times New Roman"/>
            </a:endParaRPr>
          </a:p>
        </p:txBody>
      </p:sp>
      <p:pic>
        <p:nvPicPr>
          <p:cNvPr id="331" name="Google Shape;331;p21"/>
          <p:cNvPicPr preferRelativeResize="0"/>
          <p:nvPr/>
        </p:nvPicPr>
        <p:blipFill rotWithShape="1">
          <a:blip r:embed="rId5">
            <a:alphaModFix/>
          </a:blip>
          <a:srcRect l="18415" r="18516"/>
          <a:stretch/>
        </p:blipFill>
        <p:spPr>
          <a:xfrm>
            <a:off x="6550175" y="714375"/>
            <a:ext cx="1146225" cy="1817535"/>
          </a:xfrm>
          <a:prstGeom prst="rect">
            <a:avLst/>
          </a:prstGeom>
          <a:noFill/>
          <a:ln>
            <a:noFill/>
          </a:ln>
        </p:spPr>
      </p:pic>
      <p:pic>
        <p:nvPicPr>
          <p:cNvPr id="332" name="Google Shape;332;p21"/>
          <p:cNvPicPr preferRelativeResize="0"/>
          <p:nvPr/>
        </p:nvPicPr>
        <p:blipFill rotWithShape="1">
          <a:blip r:embed="rId5">
            <a:alphaModFix/>
          </a:blip>
          <a:srcRect l="18415" r="18516"/>
          <a:stretch/>
        </p:blipFill>
        <p:spPr>
          <a:xfrm>
            <a:off x="7598950" y="714375"/>
            <a:ext cx="1146225" cy="1817535"/>
          </a:xfrm>
          <a:prstGeom prst="rect">
            <a:avLst/>
          </a:prstGeom>
          <a:noFill/>
          <a:ln>
            <a:noFill/>
          </a:ln>
        </p:spPr>
      </p:pic>
      <p:sp>
        <p:nvSpPr>
          <p:cNvPr id="333" name="Google Shape;333;p21"/>
          <p:cNvSpPr txBox="1"/>
          <p:nvPr/>
        </p:nvSpPr>
        <p:spPr>
          <a:xfrm>
            <a:off x="706450" y="3002750"/>
            <a:ext cx="5947500" cy="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FF"/>
                </a:solidFill>
                <a:latin typeface="Raleway"/>
                <a:ea typeface="Raleway"/>
                <a:cs typeface="Raleway"/>
                <a:sym typeface="Raleway"/>
              </a:rPr>
              <a:t>The hallways are overcrowded. </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37"/>
        <p:cNvGrpSpPr/>
        <p:nvPr/>
      </p:nvGrpSpPr>
      <p:grpSpPr>
        <a:xfrm>
          <a:off x="0" y="0"/>
          <a:ext cx="0" cy="0"/>
          <a:chOff x="0" y="0"/>
          <a:chExt cx="0" cy="0"/>
        </a:xfrm>
      </p:grpSpPr>
      <p:pic>
        <p:nvPicPr>
          <p:cNvPr id="338" name="Google Shape;338;p22"/>
          <p:cNvPicPr preferRelativeResize="0"/>
          <p:nvPr/>
        </p:nvPicPr>
        <p:blipFill>
          <a:blip r:embed="rId3">
            <a:alphaModFix/>
          </a:blip>
          <a:stretch>
            <a:fillRect/>
          </a:stretch>
        </p:blipFill>
        <p:spPr>
          <a:xfrm>
            <a:off x="3638875" y="1429925"/>
            <a:ext cx="4057524" cy="3361425"/>
          </a:xfrm>
          <a:prstGeom prst="rect">
            <a:avLst/>
          </a:prstGeom>
          <a:noFill/>
          <a:ln>
            <a:noFill/>
          </a:ln>
        </p:spPr>
      </p:pic>
      <p:sp>
        <p:nvSpPr>
          <p:cNvPr id="339" name="Google Shape;339;p22"/>
          <p:cNvSpPr txBox="1">
            <a:spLocks noGrp="1"/>
          </p:cNvSpPr>
          <p:nvPr>
            <p:ph type="ctrTitle" idx="4294967295"/>
          </p:nvPr>
        </p:nvSpPr>
        <p:spPr>
          <a:xfrm>
            <a:off x="352475" y="3051375"/>
            <a:ext cx="4219500" cy="13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300">
              <a:solidFill>
                <a:srgbClr val="0000FF"/>
              </a:solidFill>
              <a:latin typeface="Raleway"/>
              <a:ea typeface="Raleway"/>
              <a:cs typeface="Raleway"/>
              <a:sym typeface="Raleway"/>
            </a:endParaRPr>
          </a:p>
          <a:p>
            <a:pPr marL="0" lvl="0" indent="0" algn="l" rtl="0">
              <a:spcBef>
                <a:spcPts val="0"/>
              </a:spcBef>
              <a:spcAft>
                <a:spcPts val="0"/>
              </a:spcAft>
              <a:buNone/>
            </a:pPr>
            <a:endParaRPr sz="2300">
              <a:solidFill>
                <a:srgbClr val="0000FF"/>
              </a:solidFill>
              <a:latin typeface="Raleway"/>
              <a:ea typeface="Raleway"/>
              <a:cs typeface="Raleway"/>
              <a:sym typeface="Raleway"/>
            </a:endParaRPr>
          </a:p>
          <a:p>
            <a:pPr marL="0" lvl="0" indent="0" algn="l" rtl="0">
              <a:spcBef>
                <a:spcPts val="0"/>
              </a:spcBef>
              <a:spcAft>
                <a:spcPts val="0"/>
              </a:spcAft>
              <a:buNone/>
            </a:pPr>
            <a:r>
              <a:rPr lang="en" sz="2300">
                <a:solidFill>
                  <a:srgbClr val="FF0000"/>
                </a:solidFill>
                <a:latin typeface="Raleway"/>
                <a:ea typeface="Raleway"/>
                <a:cs typeface="Raleway"/>
                <a:sym typeface="Raleway"/>
              </a:rPr>
              <a:t>There are 2 minutes to get to the next class. </a:t>
            </a:r>
            <a:endParaRPr sz="2300">
              <a:solidFill>
                <a:srgbClr val="9900FF"/>
              </a:solidFill>
              <a:latin typeface="Raleway"/>
              <a:ea typeface="Raleway"/>
              <a:cs typeface="Raleway"/>
              <a:sym typeface="Raleway"/>
            </a:endParaRPr>
          </a:p>
        </p:txBody>
      </p:sp>
      <p:sp>
        <p:nvSpPr>
          <p:cNvPr id="340" name="Google Shape;340;p22"/>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rgbClr val="000000"/>
                </a:solidFill>
                <a:latin typeface="Architects Daughter"/>
                <a:ea typeface="Architects Daughter"/>
                <a:cs typeface="Architects Daughter"/>
                <a:sym typeface="Architects Daughter"/>
              </a:rPr>
              <a:t>3. What are the </a:t>
            </a:r>
            <a:r>
              <a:rPr lang="en" b="1" u="sng">
                <a:solidFill>
                  <a:srgbClr val="000000"/>
                </a:solidFill>
                <a:latin typeface="Architects Daughter"/>
                <a:ea typeface="Architects Daughter"/>
                <a:cs typeface="Architects Daughter"/>
                <a:sym typeface="Architects Daughter"/>
              </a:rPr>
              <a:t>causes</a:t>
            </a:r>
            <a:r>
              <a:rPr lang="en">
                <a:solidFill>
                  <a:srgbClr val="000000"/>
                </a:solidFill>
                <a:latin typeface="Architects Daughter"/>
                <a:ea typeface="Architects Daughter"/>
                <a:cs typeface="Architects Daughter"/>
                <a:sym typeface="Architects Daughter"/>
              </a:rPr>
              <a:t>?</a:t>
            </a:r>
            <a:endParaRPr u="sng">
              <a:solidFill>
                <a:srgbClr val="000000"/>
              </a:solidFill>
              <a:latin typeface="Architects Daughter"/>
              <a:ea typeface="Architects Daughter"/>
              <a:cs typeface="Architects Daughter"/>
              <a:sym typeface="Architects Daughter"/>
            </a:endParaRPr>
          </a:p>
        </p:txBody>
      </p:sp>
      <p:pic>
        <p:nvPicPr>
          <p:cNvPr id="341" name="Google Shape;341;p22"/>
          <p:cNvPicPr preferRelativeResize="0"/>
          <p:nvPr/>
        </p:nvPicPr>
        <p:blipFill>
          <a:blip r:embed="rId4">
            <a:alphaModFix/>
          </a:blip>
          <a:stretch>
            <a:fillRect/>
          </a:stretch>
        </p:blipFill>
        <p:spPr>
          <a:xfrm>
            <a:off x="6953250" y="4"/>
            <a:ext cx="2190750" cy="714375"/>
          </a:xfrm>
          <a:prstGeom prst="rect">
            <a:avLst/>
          </a:prstGeom>
          <a:noFill/>
          <a:ln>
            <a:noFill/>
          </a:ln>
        </p:spPr>
      </p:pic>
      <p:sp>
        <p:nvSpPr>
          <p:cNvPr id="342" name="Google Shape;342;p22"/>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pic>
        <p:nvPicPr>
          <p:cNvPr id="343" name="Google Shape;343;p22"/>
          <p:cNvPicPr preferRelativeResize="0"/>
          <p:nvPr/>
        </p:nvPicPr>
        <p:blipFill rotWithShape="1">
          <a:blip r:embed="rId5">
            <a:alphaModFix/>
          </a:blip>
          <a:srcRect l="24802" r="18865"/>
          <a:stretch/>
        </p:blipFill>
        <p:spPr>
          <a:xfrm>
            <a:off x="7261050" y="3595724"/>
            <a:ext cx="1575150" cy="1448700"/>
          </a:xfrm>
          <a:prstGeom prst="rect">
            <a:avLst/>
          </a:prstGeom>
          <a:noFill/>
          <a:ln>
            <a:noFill/>
          </a:ln>
        </p:spPr>
      </p:pic>
      <p:sp>
        <p:nvSpPr>
          <p:cNvPr id="344" name="Google Shape;344;p22"/>
          <p:cNvSpPr txBox="1"/>
          <p:nvPr/>
        </p:nvSpPr>
        <p:spPr>
          <a:xfrm>
            <a:off x="1154625" y="1387225"/>
            <a:ext cx="5260800" cy="8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9900FF"/>
                </a:solidFill>
                <a:latin typeface="Raleway"/>
                <a:ea typeface="Raleway"/>
                <a:cs typeface="Raleway"/>
                <a:sym typeface="Raleway"/>
              </a:rPr>
              <a:t>Due to overcrowded hallways, students are getting trampled and pushed on their way to class. </a:t>
            </a:r>
            <a:endParaRPr sz="2300">
              <a:solidFill>
                <a:srgbClr val="9900FF"/>
              </a:solidFill>
              <a:latin typeface="Raleway"/>
              <a:ea typeface="Raleway"/>
              <a:cs typeface="Raleway"/>
              <a:sym typeface="Raleway"/>
            </a:endParaRPr>
          </a:p>
          <a:p>
            <a:pPr marL="0" lvl="0" indent="0" algn="l" rtl="0">
              <a:spcBef>
                <a:spcPts val="0"/>
              </a:spcBef>
              <a:spcAft>
                <a:spcPts val="0"/>
              </a:spcAft>
              <a:buNone/>
            </a:pPr>
            <a:endParaRPr sz="1800">
              <a:solidFill>
                <a:schemeClr val="dk2"/>
              </a:solidFill>
            </a:endParaRPr>
          </a:p>
        </p:txBody>
      </p:sp>
      <p:pic>
        <p:nvPicPr>
          <p:cNvPr id="345" name="Google Shape;345;p22"/>
          <p:cNvPicPr preferRelativeResize="0"/>
          <p:nvPr/>
        </p:nvPicPr>
        <p:blipFill rotWithShape="1">
          <a:blip r:embed="rId6">
            <a:alphaModFix/>
          </a:blip>
          <a:srcRect l="18415" r="18516"/>
          <a:stretch/>
        </p:blipFill>
        <p:spPr>
          <a:xfrm>
            <a:off x="6550175" y="714375"/>
            <a:ext cx="1146225" cy="1817535"/>
          </a:xfrm>
          <a:prstGeom prst="rect">
            <a:avLst/>
          </a:prstGeom>
          <a:noFill/>
          <a:ln>
            <a:noFill/>
          </a:ln>
        </p:spPr>
      </p:pic>
      <p:pic>
        <p:nvPicPr>
          <p:cNvPr id="346" name="Google Shape;346;p22"/>
          <p:cNvPicPr preferRelativeResize="0"/>
          <p:nvPr/>
        </p:nvPicPr>
        <p:blipFill rotWithShape="1">
          <a:blip r:embed="rId6">
            <a:alphaModFix/>
          </a:blip>
          <a:srcRect l="18415" r="18516"/>
          <a:stretch/>
        </p:blipFill>
        <p:spPr>
          <a:xfrm>
            <a:off x="7598950" y="714375"/>
            <a:ext cx="1146225" cy="1817535"/>
          </a:xfrm>
          <a:prstGeom prst="rect">
            <a:avLst/>
          </a:prstGeom>
          <a:noFill/>
          <a:ln>
            <a:noFill/>
          </a:ln>
        </p:spPr>
      </p:pic>
      <p:sp>
        <p:nvSpPr>
          <p:cNvPr id="347" name="Google Shape;347;p22"/>
          <p:cNvSpPr txBox="1"/>
          <p:nvPr/>
        </p:nvSpPr>
        <p:spPr>
          <a:xfrm>
            <a:off x="706450" y="3002750"/>
            <a:ext cx="5947500" cy="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a:solidFill>
                  <a:srgbClr val="0000FF"/>
                </a:solidFill>
                <a:latin typeface="Raleway"/>
                <a:ea typeface="Raleway"/>
                <a:cs typeface="Raleway"/>
                <a:sym typeface="Raleway"/>
              </a:rPr>
              <a:t>The hallways are overcrowded.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51"/>
        <p:cNvGrpSpPr/>
        <p:nvPr/>
      </p:nvGrpSpPr>
      <p:grpSpPr>
        <a:xfrm>
          <a:off x="0" y="0"/>
          <a:ext cx="0" cy="0"/>
          <a:chOff x="0" y="0"/>
          <a:chExt cx="0" cy="0"/>
        </a:xfrm>
      </p:grpSpPr>
      <p:sp>
        <p:nvSpPr>
          <p:cNvPr id="352" name="Google Shape;352;p23"/>
          <p:cNvSpPr txBox="1">
            <a:spLocks noGrp="1"/>
          </p:cNvSpPr>
          <p:nvPr>
            <p:ph type="ctrTitle" idx="4294967295"/>
          </p:nvPr>
        </p:nvSpPr>
        <p:spPr>
          <a:xfrm>
            <a:off x="576575" y="1635900"/>
            <a:ext cx="5518800" cy="2829000"/>
          </a:xfrm>
          <a:prstGeom prst="rect">
            <a:avLst/>
          </a:prstGeom>
          <a:solidFill>
            <a:srgbClr val="FFFFFF"/>
          </a:solidFill>
        </p:spPr>
        <p:txBody>
          <a:bodyPr spcFirstLastPara="1" wrap="square" lIns="91425" tIns="91425" rIns="91425" bIns="91425" anchor="t" anchorCtr="0">
            <a:noAutofit/>
          </a:bodyPr>
          <a:lstStyle/>
          <a:p>
            <a:pPr marL="457200" lvl="0" indent="-368300" algn="l" rtl="0">
              <a:spcBef>
                <a:spcPts val="0"/>
              </a:spcBef>
              <a:spcAft>
                <a:spcPts val="0"/>
              </a:spcAft>
              <a:buClr>
                <a:srgbClr val="0000FF"/>
              </a:buClr>
              <a:buSzPts val="2200"/>
              <a:buFont typeface="Raleway"/>
              <a:buAutoNum type="arabicPeriod"/>
            </a:pPr>
            <a:r>
              <a:rPr lang="en" sz="2200">
                <a:solidFill>
                  <a:srgbClr val="0000FF"/>
                </a:solidFill>
                <a:latin typeface="Raleway"/>
                <a:ea typeface="Raleway"/>
                <a:cs typeface="Raleway"/>
                <a:sym typeface="Raleway"/>
              </a:rPr>
              <a:t>After every period, students have </a:t>
            </a:r>
            <a:r>
              <a:rPr lang="en" sz="2200" b="1">
                <a:solidFill>
                  <a:srgbClr val="0000FF"/>
                </a:solidFill>
                <a:latin typeface="Raleway"/>
                <a:ea typeface="Raleway"/>
                <a:cs typeface="Raleway"/>
                <a:sym typeface="Raleway"/>
              </a:rPr>
              <a:t>2 minutes </a:t>
            </a:r>
            <a:r>
              <a:rPr lang="en" sz="2200">
                <a:solidFill>
                  <a:srgbClr val="0000FF"/>
                </a:solidFill>
                <a:latin typeface="Raleway"/>
                <a:ea typeface="Raleway"/>
                <a:cs typeface="Raleway"/>
                <a:sym typeface="Raleway"/>
              </a:rPr>
              <a:t>dedicated to arrive at the next class before the bell rings. </a:t>
            </a:r>
            <a:endParaRPr sz="2200">
              <a:solidFill>
                <a:srgbClr val="0000FF"/>
              </a:solidFill>
              <a:latin typeface="Raleway"/>
              <a:ea typeface="Raleway"/>
              <a:cs typeface="Raleway"/>
              <a:sym typeface="Raleway"/>
            </a:endParaRPr>
          </a:p>
          <a:p>
            <a:pPr marL="457200" lvl="0" indent="-368300" algn="l" rtl="0">
              <a:spcBef>
                <a:spcPts val="0"/>
              </a:spcBef>
              <a:spcAft>
                <a:spcPts val="0"/>
              </a:spcAft>
              <a:buClr>
                <a:srgbClr val="9900FF"/>
              </a:buClr>
              <a:buSzPts val="2200"/>
              <a:buFont typeface="Raleway"/>
              <a:buAutoNum type="arabicPeriod"/>
            </a:pPr>
            <a:r>
              <a:rPr lang="en" sz="2200">
                <a:solidFill>
                  <a:srgbClr val="9900FF"/>
                </a:solidFill>
                <a:latin typeface="Raleway"/>
                <a:ea typeface="Raleway"/>
                <a:cs typeface="Raleway"/>
                <a:sym typeface="Raleway"/>
              </a:rPr>
              <a:t>At our school, we have implemented Hallway Sweeps that happen randomly. If students are late to class, a dean will gather and bring them in the office. </a:t>
            </a:r>
            <a:endParaRPr sz="2200">
              <a:solidFill>
                <a:srgbClr val="9900FF"/>
              </a:solidFill>
              <a:latin typeface="Raleway"/>
              <a:ea typeface="Raleway"/>
              <a:cs typeface="Raleway"/>
              <a:sym typeface="Raleway"/>
            </a:endParaRPr>
          </a:p>
        </p:txBody>
      </p:sp>
      <p:sp>
        <p:nvSpPr>
          <p:cNvPr id="353" name="Google Shape;353;p23"/>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rgbClr val="000000"/>
                </a:solidFill>
                <a:latin typeface="Architects Daughter"/>
                <a:ea typeface="Architects Daughter"/>
                <a:cs typeface="Architects Daughter"/>
                <a:sym typeface="Architects Daughter"/>
              </a:rPr>
              <a:t>4. What is the existing </a:t>
            </a:r>
            <a:r>
              <a:rPr lang="en" b="1" u="sng">
                <a:solidFill>
                  <a:srgbClr val="000000"/>
                </a:solidFill>
                <a:latin typeface="Architects Daughter"/>
                <a:ea typeface="Architects Daughter"/>
                <a:cs typeface="Architects Daughter"/>
                <a:sym typeface="Architects Daughter"/>
              </a:rPr>
              <a:t>policy </a:t>
            </a:r>
            <a:r>
              <a:rPr lang="en">
                <a:solidFill>
                  <a:srgbClr val="000000"/>
                </a:solidFill>
                <a:latin typeface="Architects Daughter"/>
                <a:ea typeface="Architects Daughter"/>
                <a:cs typeface="Architects Daughter"/>
                <a:sym typeface="Architects Daughter"/>
              </a:rPr>
              <a:t>in our building?</a:t>
            </a:r>
            <a:endParaRPr u="sng">
              <a:solidFill>
                <a:srgbClr val="000000"/>
              </a:solidFill>
              <a:latin typeface="Architects Daughter"/>
              <a:ea typeface="Architects Daughter"/>
              <a:cs typeface="Architects Daughter"/>
              <a:sym typeface="Architects Daughter"/>
            </a:endParaRPr>
          </a:p>
        </p:txBody>
      </p:sp>
      <p:pic>
        <p:nvPicPr>
          <p:cNvPr id="354" name="Google Shape;354;p23"/>
          <p:cNvPicPr preferRelativeResize="0"/>
          <p:nvPr/>
        </p:nvPicPr>
        <p:blipFill>
          <a:blip r:embed="rId3">
            <a:alphaModFix/>
          </a:blip>
          <a:stretch>
            <a:fillRect/>
          </a:stretch>
        </p:blipFill>
        <p:spPr>
          <a:xfrm>
            <a:off x="6953250" y="4"/>
            <a:ext cx="2190750" cy="714375"/>
          </a:xfrm>
          <a:prstGeom prst="rect">
            <a:avLst/>
          </a:prstGeom>
          <a:noFill/>
          <a:ln>
            <a:noFill/>
          </a:ln>
        </p:spPr>
      </p:pic>
      <p:sp>
        <p:nvSpPr>
          <p:cNvPr id="355" name="Google Shape;355;p23"/>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pic>
        <p:nvPicPr>
          <p:cNvPr id="356" name="Google Shape;356;p23"/>
          <p:cNvPicPr preferRelativeResize="0"/>
          <p:nvPr/>
        </p:nvPicPr>
        <p:blipFill>
          <a:blip r:embed="rId4">
            <a:alphaModFix/>
          </a:blip>
          <a:stretch>
            <a:fillRect/>
          </a:stretch>
        </p:blipFill>
        <p:spPr>
          <a:xfrm>
            <a:off x="6316750" y="3637950"/>
            <a:ext cx="2467600" cy="1377500"/>
          </a:xfrm>
          <a:prstGeom prst="rect">
            <a:avLst/>
          </a:prstGeom>
          <a:noFill/>
          <a:ln>
            <a:noFill/>
          </a:ln>
        </p:spPr>
      </p:pic>
      <p:pic>
        <p:nvPicPr>
          <p:cNvPr id="357" name="Google Shape;357;p23"/>
          <p:cNvPicPr preferRelativeResize="0"/>
          <p:nvPr/>
        </p:nvPicPr>
        <p:blipFill>
          <a:blip r:embed="rId5">
            <a:alphaModFix/>
          </a:blip>
          <a:stretch>
            <a:fillRect/>
          </a:stretch>
        </p:blipFill>
        <p:spPr>
          <a:xfrm>
            <a:off x="64025" y="3258974"/>
            <a:ext cx="1058323" cy="1205923"/>
          </a:xfrm>
          <a:prstGeom prst="rect">
            <a:avLst/>
          </a:prstGeom>
          <a:noFill/>
          <a:ln>
            <a:noFill/>
          </a:ln>
        </p:spPr>
      </p:pic>
      <p:graphicFrame>
        <p:nvGraphicFramePr>
          <p:cNvPr id="358" name="Google Shape;358;p23"/>
          <p:cNvGraphicFramePr/>
          <p:nvPr/>
        </p:nvGraphicFramePr>
        <p:xfrm>
          <a:off x="6487625" y="1550525"/>
          <a:ext cx="1871400" cy="1859220"/>
        </p:xfrm>
        <a:graphic>
          <a:graphicData uri="http://schemas.openxmlformats.org/drawingml/2006/table">
            <a:tbl>
              <a:tblPr>
                <a:noFill/>
                <a:tableStyleId>{6EE38BCE-D320-476C-8529-5113B03FD816}</a:tableStyleId>
              </a:tblPr>
              <a:tblGrid>
                <a:gridCol w="18714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b="1">
                          <a:latin typeface="Raleway"/>
                          <a:ea typeface="Raleway"/>
                          <a:cs typeface="Raleway"/>
                          <a:sym typeface="Raleway"/>
                        </a:rPr>
                        <a:t>Vocabulary Help</a:t>
                      </a:r>
                      <a:endParaRPr b="1">
                        <a:latin typeface="Raleway"/>
                        <a:ea typeface="Raleway"/>
                        <a:cs typeface="Raleway"/>
                        <a:sym typeface="Raleway"/>
                      </a:endParaRPr>
                    </a:p>
                  </a:txBody>
                  <a:tcPr marL="91425" marR="91425" marT="91425" marB="91425">
                    <a:solidFill>
                      <a:srgbClr val="FFFFF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highlight>
                            <a:srgbClr val="FFFF00"/>
                          </a:highlight>
                          <a:latin typeface="Raleway"/>
                          <a:ea typeface="Raleway"/>
                          <a:cs typeface="Raleway"/>
                          <a:sym typeface="Raleway"/>
                        </a:rPr>
                        <a:t>Policy: </a:t>
                      </a:r>
                      <a:endParaRPr b="1">
                        <a:highlight>
                          <a:srgbClr val="FFFF00"/>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latin typeface="Raleway"/>
                          <a:ea typeface="Raleway"/>
                          <a:cs typeface="Raleway"/>
                          <a:sym typeface="Raleway"/>
                        </a:rPr>
                        <a:t>A principle of action adopted or proposed to help fix something</a:t>
                      </a:r>
                      <a:endParaRPr>
                        <a:latin typeface="Raleway"/>
                        <a:ea typeface="Raleway"/>
                        <a:cs typeface="Raleway"/>
                        <a:sym typeface="Raleway"/>
                      </a:endParaRPr>
                    </a:p>
                    <a:p>
                      <a:pPr marL="0" lvl="0" indent="0" algn="l" rtl="0">
                        <a:spcBef>
                          <a:spcPts val="0"/>
                        </a:spcBef>
                        <a:spcAft>
                          <a:spcPts val="0"/>
                        </a:spcAft>
                        <a:buNone/>
                      </a:pPr>
                      <a:endParaRPr b="1">
                        <a:latin typeface="Raleway"/>
                        <a:ea typeface="Raleway"/>
                        <a:cs typeface="Raleway"/>
                        <a:sym typeface="Raleway"/>
                      </a:endParaRPr>
                    </a:p>
                  </a:txBody>
                  <a:tcPr marL="91425" marR="91425" marT="91425" marB="91425">
                    <a:solidFill>
                      <a:srgbClr val="C9DAF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62"/>
        <p:cNvGrpSpPr/>
        <p:nvPr/>
      </p:nvGrpSpPr>
      <p:grpSpPr>
        <a:xfrm>
          <a:off x="0" y="0"/>
          <a:ext cx="0" cy="0"/>
          <a:chOff x="0" y="0"/>
          <a:chExt cx="0" cy="0"/>
        </a:xfrm>
      </p:grpSpPr>
      <p:sp>
        <p:nvSpPr>
          <p:cNvPr id="363" name="Google Shape;363;p24"/>
          <p:cNvSpPr txBox="1">
            <a:spLocks noGrp="1"/>
          </p:cNvSpPr>
          <p:nvPr>
            <p:ph type="ctrTitle" idx="4294967295"/>
          </p:nvPr>
        </p:nvSpPr>
        <p:spPr>
          <a:xfrm>
            <a:off x="565925" y="1507850"/>
            <a:ext cx="3640500" cy="28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00"/>
                </a:solidFill>
                <a:latin typeface="Raleway"/>
                <a:ea typeface="Raleway"/>
                <a:cs typeface="Raleway"/>
                <a:sym typeface="Raleway"/>
              </a:rPr>
              <a:t>Step 1:</a:t>
            </a:r>
            <a:r>
              <a:rPr lang="en" sz="1800">
                <a:solidFill>
                  <a:srgbClr val="000000"/>
                </a:solidFill>
                <a:latin typeface="Raleway"/>
                <a:ea typeface="Raleway"/>
                <a:cs typeface="Raleway"/>
                <a:sym typeface="Raleway"/>
              </a:rPr>
              <a:t> Browse through these articles about different policies implemented regarding hallway and lateness policies in other schools. </a:t>
            </a:r>
            <a:endParaRPr sz="1800" b="1">
              <a:solidFill>
                <a:srgbClr val="000000"/>
              </a:solidFill>
              <a:latin typeface="Raleway"/>
              <a:ea typeface="Raleway"/>
              <a:cs typeface="Raleway"/>
              <a:sym typeface="Raleway"/>
            </a:endParaRPr>
          </a:p>
          <a:p>
            <a:pPr marL="0" lvl="0" indent="0" algn="l" rtl="0">
              <a:spcBef>
                <a:spcPts val="0"/>
              </a:spcBef>
              <a:spcAft>
                <a:spcPts val="0"/>
              </a:spcAft>
              <a:buNone/>
            </a:pPr>
            <a:r>
              <a:rPr lang="en" sz="1800" u="sng">
                <a:solidFill>
                  <a:schemeClr val="hlink"/>
                </a:solidFill>
                <a:latin typeface="Raleway"/>
                <a:ea typeface="Raleway"/>
                <a:cs typeface="Raleway"/>
                <a:sym typeface="Raleway"/>
                <a:hlinkClick r:id="rId3"/>
              </a:rPr>
              <a:t>Policy about Hallways Article #1</a:t>
            </a:r>
            <a:endParaRPr sz="1800">
              <a:solidFill>
                <a:srgbClr val="000000"/>
              </a:solidFill>
              <a:latin typeface="Raleway"/>
              <a:ea typeface="Raleway"/>
              <a:cs typeface="Raleway"/>
              <a:sym typeface="Raleway"/>
            </a:endParaRPr>
          </a:p>
          <a:p>
            <a:pPr marL="0" lvl="0" indent="0" algn="l" rtl="0">
              <a:spcBef>
                <a:spcPts val="0"/>
              </a:spcBef>
              <a:spcAft>
                <a:spcPts val="0"/>
              </a:spcAft>
              <a:buNone/>
            </a:pPr>
            <a:r>
              <a:rPr lang="en" sz="1800" u="sng">
                <a:solidFill>
                  <a:schemeClr val="hlink"/>
                </a:solidFill>
                <a:latin typeface="Raleway"/>
                <a:ea typeface="Raleway"/>
                <a:cs typeface="Raleway"/>
                <a:sym typeface="Raleway"/>
                <a:hlinkClick r:id="rId4"/>
              </a:rPr>
              <a:t>Policy about Hallways Article #2</a:t>
            </a:r>
            <a:endParaRPr sz="1800">
              <a:solidFill>
                <a:srgbClr val="000000"/>
              </a:solidFill>
              <a:latin typeface="Raleway"/>
              <a:ea typeface="Raleway"/>
              <a:cs typeface="Raleway"/>
              <a:sym typeface="Raleway"/>
            </a:endParaRPr>
          </a:p>
        </p:txBody>
      </p:sp>
      <p:sp>
        <p:nvSpPr>
          <p:cNvPr id="364" name="Google Shape;364;p24"/>
          <p:cNvSpPr txBox="1">
            <a:spLocks noGrp="1"/>
          </p:cNvSpPr>
          <p:nvPr>
            <p:ph type="ctrTitle"/>
          </p:nvPr>
        </p:nvSpPr>
        <p:spPr>
          <a:xfrm>
            <a:off x="352475" y="364250"/>
            <a:ext cx="6534600" cy="591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solidFill>
                  <a:srgbClr val="000000"/>
                </a:solidFill>
                <a:latin typeface="Architects Daughter"/>
                <a:ea typeface="Architects Daughter"/>
                <a:cs typeface="Architects Daughter"/>
                <a:sym typeface="Architects Daughter"/>
              </a:rPr>
              <a:t>5. What </a:t>
            </a:r>
            <a:r>
              <a:rPr lang="en" b="1">
                <a:solidFill>
                  <a:srgbClr val="000000"/>
                </a:solidFill>
                <a:latin typeface="Architects Daughter"/>
                <a:ea typeface="Architects Daughter"/>
                <a:cs typeface="Architects Daughter"/>
                <a:sym typeface="Architects Daughter"/>
              </a:rPr>
              <a:t>policies </a:t>
            </a:r>
            <a:r>
              <a:rPr lang="en">
                <a:solidFill>
                  <a:srgbClr val="000000"/>
                </a:solidFill>
                <a:latin typeface="Architects Daughter"/>
                <a:ea typeface="Architects Daughter"/>
                <a:cs typeface="Architects Daughter"/>
                <a:sym typeface="Architects Daughter"/>
              </a:rPr>
              <a:t>can you create that will help solve the problem?</a:t>
            </a:r>
            <a:endParaRPr u="sng">
              <a:solidFill>
                <a:srgbClr val="000000"/>
              </a:solidFill>
              <a:latin typeface="Architects Daughter"/>
              <a:ea typeface="Architects Daughter"/>
              <a:cs typeface="Architects Daughter"/>
              <a:sym typeface="Architects Daughter"/>
            </a:endParaRPr>
          </a:p>
        </p:txBody>
      </p:sp>
      <p:pic>
        <p:nvPicPr>
          <p:cNvPr id="365" name="Google Shape;365;p24"/>
          <p:cNvPicPr preferRelativeResize="0"/>
          <p:nvPr/>
        </p:nvPicPr>
        <p:blipFill>
          <a:blip r:embed="rId5">
            <a:alphaModFix/>
          </a:blip>
          <a:stretch>
            <a:fillRect/>
          </a:stretch>
        </p:blipFill>
        <p:spPr>
          <a:xfrm>
            <a:off x="6953250" y="4"/>
            <a:ext cx="2190750" cy="714375"/>
          </a:xfrm>
          <a:prstGeom prst="rect">
            <a:avLst/>
          </a:prstGeom>
          <a:noFill/>
          <a:ln>
            <a:noFill/>
          </a:ln>
        </p:spPr>
      </p:pic>
      <p:sp>
        <p:nvSpPr>
          <p:cNvPr id="366" name="Google Shape;366;p24"/>
          <p:cNvSpPr txBox="1"/>
          <p:nvPr/>
        </p:nvSpPr>
        <p:spPr>
          <a:xfrm>
            <a:off x="2777075" y="3493550"/>
            <a:ext cx="37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Semi Condensed Light"/>
              <a:ea typeface="Barlow Semi Condensed Light"/>
              <a:cs typeface="Barlow Semi Condensed Light"/>
              <a:sym typeface="Barlow Semi Condensed Light"/>
            </a:endParaRPr>
          </a:p>
        </p:txBody>
      </p:sp>
      <p:graphicFrame>
        <p:nvGraphicFramePr>
          <p:cNvPr id="367" name="Google Shape;367;p24"/>
          <p:cNvGraphicFramePr/>
          <p:nvPr/>
        </p:nvGraphicFramePr>
        <p:xfrm>
          <a:off x="4443950" y="1657438"/>
          <a:ext cx="4001375" cy="2529810"/>
        </p:xfrm>
        <a:graphic>
          <a:graphicData uri="http://schemas.openxmlformats.org/drawingml/2006/table">
            <a:tbl>
              <a:tblPr>
                <a:noFill/>
                <a:tableStyleId>{6EE38BCE-D320-476C-8529-5113B03FD816}</a:tableStyleId>
              </a:tblPr>
              <a:tblGrid>
                <a:gridCol w="400137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Clr>
                          <a:schemeClr val="dk1"/>
                        </a:buClr>
                        <a:buSzPts val="1100"/>
                        <a:buFont typeface="Arial"/>
                        <a:buNone/>
                      </a:pPr>
                      <a:r>
                        <a:rPr lang="en" sz="2200" b="1">
                          <a:solidFill>
                            <a:schemeClr val="dk1"/>
                          </a:solidFill>
                          <a:latin typeface="Raleway"/>
                          <a:ea typeface="Raleway"/>
                          <a:cs typeface="Raleway"/>
                          <a:sym typeface="Raleway"/>
                        </a:rPr>
                        <a:t>Step 2: </a:t>
                      </a:r>
                      <a:r>
                        <a:rPr lang="en" sz="2200">
                          <a:solidFill>
                            <a:schemeClr val="dk1"/>
                          </a:solidFill>
                          <a:latin typeface="Raleway"/>
                          <a:ea typeface="Raleway"/>
                          <a:cs typeface="Raleway"/>
                          <a:sym typeface="Raleway"/>
                        </a:rPr>
                        <a:t>Using the articles below, </a:t>
                      </a:r>
                      <a:r>
                        <a:rPr lang="en" sz="2200" b="1">
                          <a:solidFill>
                            <a:schemeClr val="dk1"/>
                          </a:solidFill>
                          <a:latin typeface="Raleway"/>
                          <a:ea typeface="Raleway"/>
                          <a:cs typeface="Raleway"/>
                          <a:sym typeface="Raleway"/>
                        </a:rPr>
                        <a:t>brainstorm </a:t>
                      </a:r>
                      <a:r>
                        <a:rPr lang="en" sz="2200">
                          <a:solidFill>
                            <a:schemeClr val="dk1"/>
                          </a:solidFill>
                          <a:latin typeface="Raleway"/>
                          <a:ea typeface="Raleway"/>
                          <a:cs typeface="Raleway"/>
                          <a:sym typeface="Raleway"/>
                        </a:rPr>
                        <a:t>with a person next to you different kinds of </a:t>
                      </a:r>
                      <a:r>
                        <a:rPr lang="en" sz="2200" b="1" u="sng">
                          <a:solidFill>
                            <a:schemeClr val="dk1"/>
                          </a:solidFill>
                          <a:latin typeface="Raleway"/>
                          <a:ea typeface="Raleway"/>
                          <a:cs typeface="Raleway"/>
                          <a:sym typeface="Raleway"/>
                        </a:rPr>
                        <a:t>policies </a:t>
                      </a:r>
                      <a:r>
                        <a:rPr lang="en" sz="2200">
                          <a:solidFill>
                            <a:schemeClr val="dk1"/>
                          </a:solidFill>
                          <a:latin typeface="Raleway"/>
                          <a:ea typeface="Raleway"/>
                          <a:cs typeface="Raleway"/>
                          <a:sym typeface="Raleway"/>
                        </a:rPr>
                        <a:t>you could create in order to help solve student lateness evident in our </a:t>
                      </a:r>
                      <a:r>
                        <a:rPr lang="en" sz="2200" b="1">
                          <a:solidFill>
                            <a:schemeClr val="dk1"/>
                          </a:solidFill>
                          <a:latin typeface="Raleway"/>
                          <a:ea typeface="Raleway"/>
                          <a:cs typeface="Raleway"/>
                          <a:sym typeface="Raleway"/>
                        </a:rPr>
                        <a:t>school building.</a:t>
                      </a:r>
                      <a:endParaRPr/>
                    </a:p>
                  </a:txBody>
                  <a:tcPr marL="91425" marR="91425" marT="91425" marB="91425">
                    <a:solidFill>
                      <a:srgbClr val="C9DAF8"/>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471</Words>
  <Application>Microsoft Office PowerPoint</Application>
  <PresentationFormat>On-screen Show (16:9)</PresentationFormat>
  <Paragraphs>73</Paragraphs>
  <Slides>10</Slides>
  <Notes>10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vt:i4>
      </vt:variant>
    </vt:vector>
  </HeadingPairs>
  <TitlesOfParts>
    <vt:vector size="26" baseType="lpstr">
      <vt:lpstr>Raleway</vt:lpstr>
      <vt:lpstr>Playfair Display</vt:lpstr>
      <vt:lpstr>Architects Daughter</vt:lpstr>
      <vt:lpstr>Barlow Semi Condensed Light</vt:lpstr>
      <vt:lpstr>Barlow</vt:lpstr>
      <vt:lpstr>Nunito</vt:lpstr>
      <vt:lpstr>Anton</vt:lpstr>
      <vt:lpstr>Joti One</vt:lpstr>
      <vt:lpstr>Advent Pro</vt:lpstr>
      <vt:lpstr>Arial</vt:lpstr>
      <vt:lpstr>Manrope</vt:lpstr>
      <vt:lpstr>Denk One</vt:lpstr>
      <vt:lpstr>Poppins</vt:lpstr>
      <vt:lpstr>Barlow Semi Condensed</vt:lpstr>
      <vt:lpstr>Times New Roman</vt:lpstr>
      <vt:lpstr>Simple Light</vt:lpstr>
      <vt:lpstr>Utilizing a Public Policy Analyst Problem Solving Method Student Lateness   District 30:  Intermediate School 230  Emily Ram</vt:lpstr>
      <vt:lpstr>Define a social problem  Gather the evidence What are the causes? What is the existing policy? What policies can you create to solve this problem? What is the best policy to solve this problem?</vt:lpstr>
      <vt:lpstr>Too many students are  showing up late to class  in our school building. </vt:lpstr>
      <vt:lpstr>PowerPoint Presentation</vt:lpstr>
      <vt:lpstr>Students are showing up 2-3 minutes after the bell rings.  Teachers mark students Late, “L”, on class section sheets.  </vt:lpstr>
      <vt:lpstr>  There are 2 minutes to get to the next class. </vt:lpstr>
      <vt:lpstr>  There are 2 minutes to get to the next class. </vt:lpstr>
      <vt:lpstr>After every period, students have 2 minutes dedicated to arrive at the next class before the bell rings.  At our school, we have implemented Hallway Sweeps that happen randomly. If students are late to class, a dean will gather and bring them in the office. </vt:lpstr>
      <vt:lpstr>Step 1: Browse through these articles about different policies implemented regarding hallway and lateness policies in other schools.  Policy about Hallways Article #1 Policy about Hallways Article #2</vt:lpstr>
      <vt:lpstr>6. What is the best policy to solve this problem? Evaluate policies created and place them in this chart.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Utilizing a Public Policy Analyst Problem Solving Method Student Lateness   District 30:  Intermediate School 230  Emily Ram</dc:title>
  <cp:lastModifiedBy>Joseph Montecalvo</cp:lastModifiedBy>
  <cp:revision>1</cp:revision>
  <dcterms:modified xsi:type="dcterms:W3CDTF">2023-12-23T14:32:21Z</dcterms:modified>
</cp:coreProperties>
</file>