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Nunito ExtraBold"/>
      <p:bold r:id="rId23"/>
      <p:boldItalic r:id="rId24"/>
    </p:embeddedFont>
    <p:embeddedFont>
      <p:font typeface="Nunito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D1722C-CD08-4404-8833-99AECB11C7F3}">
  <a:tblStyle styleId="{EED1722C-CD08-4404-8833-99AECB11C7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NunitoExtraBold-boldItalic.fntdata"/><Relationship Id="rId23" Type="http://schemas.openxmlformats.org/officeDocument/2006/relationships/font" Target="fonts/Nunito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Medium-bold.fntdata"/><Relationship Id="rId25" Type="http://schemas.openxmlformats.org/officeDocument/2006/relationships/font" Target="fonts/NunitoMedium-regular.fntdata"/><Relationship Id="rId28" Type="http://schemas.openxmlformats.org/officeDocument/2006/relationships/font" Target="fonts/NunitoMedium-boldItalic.fntdata"/><Relationship Id="rId27" Type="http://schemas.openxmlformats.org/officeDocument/2006/relationships/font" Target="fonts/Nunito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05c4a6d30_0_1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05c4a6d3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05c4a6d3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05c4a6d3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c684ffb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ec684ffb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05c4a6d3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05c4a6d3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5c4a6d3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05c4a6d3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05c4a6d3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05c4a6d3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Project Slideshow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 Prasinos - 2023-24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17500" y="193525"/>
            <a:ext cx="8541900" cy="1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How can we put an end to littering?</a:t>
            </a:r>
            <a:endParaRPr b="1" sz="3600"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4218225" y="1275625"/>
            <a:ext cx="46410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 sz="1800"/>
              <a:t>School Assembly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Teaching students about the negative effects of littering and learning how to prevent it</a:t>
            </a:r>
            <a:endParaRPr sz="1600"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4249875" y="2503525"/>
            <a:ext cx="45777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2. School-Wide Action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Posters to remind students how to prevent littering</a:t>
            </a:r>
            <a:endParaRPr sz="1600"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4354300" y="3658875"/>
            <a:ext cx="45051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3. More accessible trash and recycling bins.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Having blue, green and black trash bins in the stairwells</a:t>
            </a:r>
            <a:endParaRPr sz="1500"/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50" y="983525"/>
            <a:ext cx="3563075" cy="37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1535350" y="1424875"/>
            <a:ext cx="5638500" cy="20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</a:rPr>
              <a:t>Selecting the Best</a:t>
            </a:r>
            <a:r>
              <a:rPr b="1" lang="en" sz="6000">
                <a:solidFill>
                  <a:schemeClr val="lt1"/>
                </a:solidFill>
              </a:rPr>
              <a:t> Solution</a:t>
            </a:r>
            <a:endParaRPr b="1"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24"/>
          <p:cNvGraphicFramePr/>
          <p:nvPr/>
        </p:nvGraphicFramePr>
        <p:xfrm>
          <a:off x="1006700" y="124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{EED1722C-CD08-4404-8833-99AECB11C7F3}</a:tableStyleId>
              </a:tblPr>
              <a:tblGrid>
                <a:gridCol w="1929225"/>
                <a:gridCol w="1929225"/>
                <a:gridCol w="1929225"/>
                <a:gridCol w="1929225"/>
              </a:tblGrid>
              <a:tr h="70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3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MEDIUM</a:t>
                      </a:r>
                      <a:endParaRPr sz="3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LOW</a:t>
                      </a:r>
                      <a:endParaRPr sz="3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3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More accessible trash bins</a:t>
                      </a:r>
                      <a:endParaRPr sz="19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MEDIUM</a:t>
                      </a:r>
                      <a:endParaRPr sz="3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School Wide Action</a:t>
                      </a:r>
                      <a:endParaRPr sz="20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LOW</a:t>
                      </a:r>
                      <a:endParaRPr sz="3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School Assembly</a:t>
                      </a:r>
                      <a:endParaRPr/>
                    </a:p>
                  </a:txBody>
                  <a:tcPr marT="91425" marB="91425" marR="91425" marL="91425" anchor="b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24"/>
          <p:cNvSpPr txBox="1"/>
          <p:nvPr/>
        </p:nvSpPr>
        <p:spPr>
          <a:xfrm>
            <a:off x="2827925" y="472925"/>
            <a:ext cx="325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unito ExtraBold"/>
                <a:ea typeface="Nunito ExtraBold"/>
                <a:cs typeface="Nunito ExtraBold"/>
                <a:sym typeface="Nunito ExtraBold"/>
              </a:rPr>
              <a:t>Feasibility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 rot="-5400000">
            <a:off x="-1059600" y="2704400"/>
            <a:ext cx="325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unito ExtraBold"/>
                <a:ea typeface="Nunito ExtraBold"/>
                <a:cs typeface="Nunito ExtraBold"/>
                <a:sym typeface="Nunito ExtraBold"/>
              </a:rPr>
              <a:t>Effectiveness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Defining the Problem </a:t>
            </a:r>
            <a:endParaRPr b="1"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339925" y="270575"/>
            <a:ext cx="8534100" cy="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90"/>
              <a:t>What is a problem that we see in our school?</a:t>
            </a:r>
            <a:endParaRPr b="1" sz="2990"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6975" y="855725"/>
            <a:ext cx="87000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/>
              <a:t>Littering</a:t>
            </a:r>
            <a:r>
              <a:rPr lang="en" sz="3000"/>
              <a:t> </a:t>
            </a:r>
            <a:endParaRPr sz="3000"/>
          </a:p>
          <a:p>
            <a:pPr indent="-288925" lvl="0" marL="40005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b="1" lang="en" sz="2000"/>
              <a:t>Definition</a:t>
            </a:r>
            <a:r>
              <a:rPr lang="en" sz="2000"/>
              <a:t>: make (a place) untidy with rubbish or a large number of objects left lying about. (</a:t>
            </a:r>
            <a:r>
              <a:rPr lang="en" sz="1857"/>
              <a:t>according to Google)</a:t>
            </a:r>
            <a:endParaRPr sz="1857"/>
          </a:p>
          <a:p>
            <a:pPr indent="-288925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2000"/>
              <a:t>Littering is happening daily. </a:t>
            </a:r>
            <a:endParaRPr b="1" sz="2000"/>
          </a:p>
          <a:p>
            <a:pPr indent="-346075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000"/>
              <a:t>In our classrooms, the cafeteria and the hallways</a:t>
            </a:r>
            <a:endParaRPr sz="2000"/>
          </a:p>
          <a:p>
            <a:pPr indent="-288925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2000"/>
              <a:t>Why is this a problem?</a:t>
            </a:r>
            <a:endParaRPr b="1" sz="2000"/>
          </a:p>
          <a:p>
            <a:pPr indent="-346075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000"/>
              <a:t>Unsafe to walk down the stairs</a:t>
            </a:r>
            <a:endParaRPr sz="2000"/>
          </a:p>
          <a:p>
            <a:pPr indent="-346075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000"/>
              <a:t>Prompts other </a:t>
            </a:r>
            <a:r>
              <a:rPr lang="en" sz="2000"/>
              <a:t>students</a:t>
            </a:r>
            <a:r>
              <a:rPr lang="en" sz="2000"/>
              <a:t> to mimic littering</a:t>
            </a:r>
            <a:endParaRPr sz="2000"/>
          </a:p>
          <a:p>
            <a:pPr indent="-346075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000"/>
              <a:t>This problem can be carried out into the real world</a:t>
            </a:r>
            <a:endParaRPr sz="2000"/>
          </a:p>
          <a:p>
            <a:pPr indent="-346075" lvl="1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000"/>
              <a:t>Creates more work of the school janitors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idx="1" type="subTitle"/>
          </p:nvPr>
        </p:nvSpPr>
        <p:spPr>
          <a:xfrm>
            <a:off x="326625" y="445235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Google Images</a:t>
            </a:r>
            <a:endParaRPr/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750" y="336850"/>
            <a:ext cx="4380298" cy="438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25" y="615225"/>
            <a:ext cx="3239375" cy="32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1535350" y="1424875"/>
            <a:ext cx="5638500" cy="20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</a:rPr>
              <a:t>Evidence</a:t>
            </a:r>
            <a:endParaRPr b="1"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117800" y="214150"/>
            <a:ext cx="3755700" cy="4711200"/>
          </a:xfrm>
          <a:prstGeom prst="rect">
            <a:avLst/>
          </a:prstGeom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How do we know it is happening?</a:t>
            </a:r>
            <a:endParaRPr b="1" sz="5000"/>
          </a:p>
        </p:txBody>
      </p:sp>
      <p:sp>
        <p:nvSpPr>
          <p:cNvPr id="158" name="Google Shape;158;p18"/>
          <p:cNvSpPr txBox="1"/>
          <p:nvPr>
            <p:ph type="title"/>
          </p:nvPr>
        </p:nvSpPr>
        <p:spPr>
          <a:xfrm>
            <a:off x="4018650" y="214150"/>
            <a:ext cx="4880400" cy="4711200"/>
          </a:xfrm>
          <a:prstGeom prst="rect">
            <a:avLst/>
          </a:prstGeom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600" u="sng"/>
              <a:t>Locations</a:t>
            </a:r>
            <a:r>
              <a:rPr b="1" lang="en" sz="2600"/>
              <a:t>: stairwells, classrooms, hallways, cafeteria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600" u="sng"/>
              <a:t>When</a:t>
            </a:r>
            <a:r>
              <a:rPr b="1" lang="en" sz="2600"/>
              <a:t>: middle/end of the day or at the end of each lunch period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School staff is complaining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5 out of 29 students litter in one classroom </a:t>
            </a:r>
            <a:r>
              <a:rPr b="1" lang="en" sz="2100"/>
              <a:t>(about 17%)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1535350" y="1424875"/>
            <a:ext cx="5638500" cy="20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Evaluate Existing Policy</a:t>
            </a:r>
            <a:endParaRPr b="1"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317500" y="193525"/>
            <a:ext cx="8541900" cy="1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How does our school solve this problem?</a:t>
            </a:r>
            <a:endParaRPr b="1" sz="3600"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4218225" y="1275625"/>
            <a:ext cx="46410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Assigning a Janitor as a classroom job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student volunteers to help clean litter at the end of the day.</a:t>
            </a:r>
            <a:endParaRPr sz="1600"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4281725" y="2503525"/>
            <a:ext cx="45777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School Janitors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At the end of the day janitors do a sweep to clean up hallways, stairwells and classrooms.</a:t>
            </a:r>
            <a:endParaRPr sz="1600"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4354275" y="3731425"/>
            <a:ext cx="45051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Teaching/Spreading Awareness of the Problem</a:t>
            </a:r>
            <a:r>
              <a:rPr b="1" lang="en" sz="1600"/>
              <a:t>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Teachers can teach students about how littering impacts are school community and what we can do to prevent it.</a:t>
            </a:r>
            <a:endParaRPr sz="1400"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75" y="956300"/>
            <a:ext cx="3563074" cy="356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1535350" y="1424875"/>
            <a:ext cx="5638500" cy="20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</a:rPr>
              <a:t>Developing a Solution</a:t>
            </a:r>
            <a:endParaRPr b="1"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