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Acme" panose="020B0604020202020204" charset="0"/>
      <p:regular r:id="rId14"/>
    </p:embeddedFont>
    <p:embeddedFont>
      <p:font typeface="Bree Serif" panose="020B0604020202020204" charset="0"/>
      <p:regular r:id="rId15"/>
    </p:embeddedFont>
    <p:embeddedFont>
      <p:font typeface="Gloria Hallelujah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te E. O'Har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E7EE5D-D5B9-4704-8874-3A3F712E1210}">
  <a:tblStyle styleId="{0EE7EE5D-D5B9-4704-8874-3A3F712E12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2-02T13:58:05.906" idx="1">
    <p:pos x="46" y="645"/>
    <p:text>Sara, thanks for the update! I really love how your use of visuals has added to the engagement and understanding of material --especially in your feasibility chart!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8f7918b0dc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8f7918b0dc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8f7918b0d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8f7918b0d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8f7918b0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8f7918b0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8f7918b0d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8f7918b0d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8f7918b0dc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8f7918b0dc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8f7918b0d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8f7918b0d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f7918b0d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f7918b0d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8f7918b0dc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8f7918b0dc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8f7918b0d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8f7918b0dc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a10a2f73a2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a10a2f73a2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hyperlink" Target="https://financesonline.com/smartphone-addiction-statistics/" TargetMode="External"/><Relationship Id="rId4" Type="http://schemas.openxmlformats.org/officeDocument/2006/relationships/hyperlink" Target="https://mirrornews.hfcc.edu/news/2018/01-29/why-students-should-be-using-their-phones-clas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87300" y="3394775"/>
            <a:ext cx="8949909" cy="1735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Ms. Sara Pascarella </a:t>
            </a:r>
            <a:endParaRPr sz="30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District 30: Learning Technology Grant</a:t>
            </a:r>
            <a:endParaRPr sz="30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PS 2Q Alfred Zimberg </a:t>
            </a:r>
            <a:endParaRPr sz="3000" dirty="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63000" y="377750"/>
            <a:ext cx="9105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CC0000"/>
              </a:solidFill>
              <a:highlight>
                <a:srgbClr val="E69138"/>
              </a:highlight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624776" y="180210"/>
            <a:ext cx="7852576" cy="317704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 dirty="0">
                <a:ln w="3810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Bree Serif"/>
              </a:rPr>
              <a:t>Cell Phones and </a:t>
            </a:r>
            <a:br>
              <a:rPr b="1" i="0" dirty="0">
                <a:ln w="3810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Bree Serif"/>
              </a:rPr>
            </a:br>
            <a:r>
              <a:rPr b="1" i="0" dirty="0">
                <a:ln w="38100" cap="flat" cmpd="sng">
                  <a:solidFill>
                    <a:schemeClr val="lt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chemeClr val="dk1"/>
                </a:solidFill>
                <a:latin typeface="Bree Serif"/>
              </a:rPr>
              <a:t>Personal devices in 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>
            <a:off x="0" y="0"/>
            <a:ext cx="9086400" cy="892800"/>
          </a:xfrm>
          <a:prstGeom prst="rect">
            <a:avLst/>
          </a:prstGeom>
          <a:solidFill>
            <a:srgbClr val="FFFFFF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>
                <a:solidFill>
                  <a:srgbClr val="E261AB"/>
                </a:solidFill>
                <a:latin typeface="Bree Serif"/>
                <a:ea typeface="Bree Serif"/>
                <a:cs typeface="Bree Serif"/>
                <a:sym typeface="Bree Serif"/>
              </a:rPr>
              <a:t>5. Develop Solutions</a:t>
            </a:r>
            <a:endParaRPr sz="4600">
              <a:solidFill>
                <a:srgbClr val="E261A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118" name="Google Shape;118;p22"/>
          <p:cNvGraphicFramePr/>
          <p:nvPr/>
        </p:nvGraphicFramePr>
        <p:xfrm>
          <a:off x="108525" y="1306875"/>
          <a:ext cx="8869350" cy="3474570"/>
        </p:xfrm>
        <a:graphic>
          <a:graphicData uri="http://schemas.openxmlformats.org/drawingml/2006/table">
            <a:tbl>
              <a:tblPr>
                <a:noFill/>
                <a:tableStyleId>{0EE7EE5D-D5B9-4704-8874-3A3F712E1210}</a:tableStyleId>
              </a:tblPr>
              <a:tblGrid>
                <a:gridCol w="1515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54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8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Engage in discussion with families and students about phone and what the rules in the classroom should be. </a:t>
                      </a: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4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Make rules and designated times for when phones can be used. </a:t>
                      </a: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2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Come up with ways to use phone in a meaningful way in the classroom. </a:t>
                      </a: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Offer students $100 every day they do not use their phone. </a:t>
                      </a:r>
                      <a:endParaRPr sz="21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7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Have a bin for students to lock their phones away. </a:t>
                      </a:r>
                      <a:endParaRPr sz="2100">
                        <a:solidFill>
                          <a:schemeClr val="dk1"/>
                        </a:solidFill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5775" y="1193656"/>
            <a:ext cx="683100" cy="592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775" y="2043750"/>
            <a:ext cx="592154" cy="5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923" y="2728125"/>
            <a:ext cx="683100" cy="68312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/>
          <p:nvPr/>
        </p:nvSpPr>
        <p:spPr>
          <a:xfrm rot="-1200402">
            <a:off x="7383369" y="113609"/>
            <a:ext cx="1431912" cy="1202440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latin typeface="Bree Serif"/>
                <a:ea typeface="Bree Serif"/>
                <a:cs typeface="Bree Serif"/>
                <a:sym typeface="Bree Serif"/>
              </a:rPr>
              <a:t>Turn and talk and there any other solutions?</a:t>
            </a:r>
            <a:endParaRPr sz="15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6">
            <a:alphaModFix/>
          </a:blip>
          <a:srcRect t="23533" b="23198"/>
          <a:stretch/>
        </p:blipFill>
        <p:spPr>
          <a:xfrm>
            <a:off x="247700" y="4278550"/>
            <a:ext cx="859255" cy="59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0300" y="3603700"/>
            <a:ext cx="683100" cy="68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3"/>
          <p:cNvSpPr txBox="1"/>
          <p:nvPr/>
        </p:nvSpPr>
        <p:spPr>
          <a:xfrm>
            <a:off x="0" y="0"/>
            <a:ext cx="9144000" cy="831300"/>
          </a:xfrm>
          <a:prstGeom prst="rect">
            <a:avLst/>
          </a:prstGeom>
          <a:solidFill>
            <a:srgbClr val="FFFFFF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00FFFF"/>
                </a:solidFill>
                <a:latin typeface="Bree Serif"/>
                <a:ea typeface="Bree Serif"/>
                <a:cs typeface="Bree Serif"/>
                <a:sym typeface="Bree Serif"/>
              </a:rPr>
              <a:t>6. Select the Best Solution</a:t>
            </a:r>
            <a:endParaRPr sz="4200">
              <a:solidFill>
                <a:srgbClr val="00FFF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graphicFrame>
        <p:nvGraphicFramePr>
          <p:cNvPr id="130" name="Google Shape;130;p23"/>
          <p:cNvGraphicFramePr/>
          <p:nvPr/>
        </p:nvGraphicFramePr>
        <p:xfrm>
          <a:off x="529550" y="1113925"/>
          <a:ext cx="8364600" cy="3863800"/>
        </p:xfrm>
        <a:graphic>
          <a:graphicData uri="http://schemas.openxmlformats.org/drawingml/2006/table">
            <a:tbl>
              <a:tblPr>
                <a:noFill/>
                <a:tableStyleId>{0EE7EE5D-D5B9-4704-8874-3A3F712E1210}</a:tableStyleId>
              </a:tblPr>
              <a:tblGrid>
                <a:gridCol w="1354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0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65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High </a:t>
                      </a: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Medium </a:t>
                      </a: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Low </a:t>
                      </a: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100"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High </a:t>
                      </a: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4D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Medium</a:t>
                      </a: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27B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100">
                          <a:solidFill>
                            <a:schemeClr val="dk1"/>
                          </a:solidFill>
                          <a:latin typeface="Bree Serif"/>
                          <a:ea typeface="Bree Serif"/>
                          <a:cs typeface="Bree Serif"/>
                          <a:sym typeface="Bree Serif"/>
                        </a:rPr>
                        <a:t>Low</a:t>
                      </a: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100">
                        <a:latin typeface="Bree Serif"/>
                        <a:ea typeface="Bree Serif"/>
                        <a:cs typeface="Bree Serif"/>
                        <a:sym typeface="Bree Serif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1" name="Google Shape;131;p23"/>
          <p:cNvSpPr txBox="1"/>
          <p:nvPr/>
        </p:nvSpPr>
        <p:spPr>
          <a:xfrm>
            <a:off x="3738225" y="613950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Feasibility</a:t>
            </a:r>
            <a:r>
              <a:rPr lang="en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</a:t>
            </a:r>
            <a:endParaRPr sz="2800"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2" name="Google Shape;132;p23"/>
          <p:cNvSpPr txBox="1"/>
          <p:nvPr/>
        </p:nvSpPr>
        <p:spPr>
          <a:xfrm rot="-5400000">
            <a:off x="-1278250" y="2738025"/>
            <a:ext cx="3000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Effectiveness</a:t>
            </a:r>
            <a:endParaRPr>
              <a:solidFill>
                <a:schemeClr val="dk1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3225" y="3122025"/>
            <a:ext cx="933025" cy="80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64125" y="4011775"/>
            <a:ext cx="933025" cy="93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55026" y="3045825"/>
            <a:ext cx="808824" cy="808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50900" y="1984938"/>
            <a:ext cx="1173625" cy="117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7">
            <a:alphaModFix/>
          </a:blip>
          <a:srcRect t="23533" b="23198"/>
          <a:stretch/>
        </p:blipFill>
        <p:spPr>
          <a:xfrm>
            <a:off x="1883980" y="3045825"/>
            <a:ext cx="1173616" cy="80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78797" y="1071958"/>
            <a:ext cx="8597992" cy="4007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91B0E"/>
                </a:solidFill>
                <a:latin typeface="Bree Serif"/>
                <a:ea typeface="Bree Serif"/>
                <a:cs typeface="Bree Serif"/>
                <a:sym typeface="Bree Serif"/>
              </a:rPr>
              <a:t>1. Define the Problem</a:t>
            </a:r>
            <a:endParaRPr sz="3600" dirty="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91B0E"/>
                </a:solidFill>
                <a:latin typeface="Bree Serif"/>
                <a:ea typeface="Bree Serif"/>
                <a:cs typeface="Bree Serif"/>
                <a:sym typeface="Bree Serif"/>
              </a:rPr>
              <a:t>2. Gather the Evidence</a:t>
            </a:r>
            <a:endParaRPr sz="3600" dirty="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91B0E"/>
                </a:solidFill>
                <a:latin typeface="Bree Serif"/>
                <a:ea typeface="Bree Serif"/>
                <a:cs typeface="Bree Serif"/>
                <a:sym typeface="Bree Serif"/>
              </a:rPr>
              <a:t>3. Identify the Causes</a:t>
            </a:r>
            <a:endParaRPr sz="3600" dirty="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91B0E"/>
                </a:solidFill>
                <a:latin typeface="Bree Serif"/>
                <a:ea typeface="Bree Serif"/>
                <a:cs typeface="Bree Serif"/>
                <a:sym typeface="Bree Serif"/>
              </a:rPr>
              <a:t>4. Evaluate an Existing Policy</a:t>
            </a:r>
            <a:endParaRPr sz="3600" dirty="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91B0E"/>
                </a:solidFill>
                <a:latin typeface="Bree Serif"/>
                <a:ea typeface="Bree Serif"/>
                <a:cs typeface="Bree Serif"/>
                <a:sym typeface="Bree Serif"/>
              </a:rPr>
              <a:t>5. Develop Solutions</a:t>
            </a:r>
            <a:endParaRPr sz="3600" dirty="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rgbClr val="191B0E"/>
                </a:solidFill>
                <a:latin typeface="Bree Serif"/>
                <a:ea typeface="Bree Serif"/>
                <a:cs typeface="Bree Serif"/>
                <a:sym typeface="Bree Serif"/>
              </a:rPr>
              <a:t>6. Select the Best Solution</a:t>
            </a:r>
            <a:endParaRPr sz="3600" dirty="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78797" y="56158"/>
            <a:ext cx="8949103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rgbClr val="E261AB"/>
                </a:solidFill>
                <a:latin typeface="Bree Serif"/>
                <a:ea typeface="Bree Serif"/>
                <a:cs typeface="Bree Serif"/>
                <a:sym typeface="Bree Serif"/>
              </a:rPr>
              <a:t>Public Policy Analyst (PPA) </a:t>
            </a:r>
            <a:endParaRPr dirty="0">
              <a:solidFill>
                <a:srgbClr val="E261A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143500" y="103804"/>
            <a:ext cx="8856999" cy="1051796"/>
          </a:xfrm>
          <a:prstGeom prst="rect">
            <a:avLst/>
          </a:prstGeom>
          <a:solidFill>
            <a:srgbClr val="FFFFFF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dirty="0">
                <a:solidFill>
                  <a:srgbClr val="6D9EEB"/>
                </a:solidFill>
                <a:latin typeface="Bree Serif"/>
                <a:ea typeface="Bree Serif"/>
                <a:cs typeface="Bree Serif"/>
                <a:sym typeface="Bree Serif"/>
              </a:rPr>
              <a:t>Step 1. Define the Problem</a:t>
            </a:r>
            <a:endParaRPr sz="4900" dirty="0">
              <a:solidFill>
                <a:srgbClr val="6D9EE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311400" y="1155600"/>
            <a:ext cx="8521200" cy="28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 dirty="0">
                <a:latin typeface="Acme"/>
                <a:ea typeface="Acme"/>
                <a:cs typeface="Acme"/>
                <a:sym typeface="Acme"/>
              </a:rPr>
              <a:t>One problem we have at PS 2 Q is that many 5th grade students want to have their phones or personal devices with them in the classroom. </a:t>
            </a:r>
            <a:endParaRPr sz="4300" dirty="0">
              <a:latin typeface="Acme"/>
              <a:ea typeface="Acme"/>
              <a:cs typeface="Acme"/>
              <a:sym typeface="Acme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4036">
            <a:off x="7302373" y="3157775"/>
            <a:ext cx="1376674" cy="183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77550" y="1201100"/>
            <a:ext cx="8988900" cy="32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dirty="0">
                <a:solidFill>
                  <a:srgbClr val="191B0E"/>
                </a:solidFill>
                <a:latin typeface="Bree Serif"/>
                <a:ea typeface="Bree Serif"/>
                <a:cs typeface="Bree Serif"/>
                <a:sym typeface="Bree Serif"/>
              </a:rPr>
              <a:t>Do you want your phone in school?</a:t>
            </a:r>
            <a:endParaRPr sz="4900" dirty="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900" dirty="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dirty="0">
                <a:solidFill>
                  <a:srgbClr val="191B0E"/>
                </a:solidFill>
                <a:latin typeface="Bree Serif"/>
                <a:ea typeface="Bree Serif"/>
                <a:cs typeface="Bree Serif"/>
                <a:sym typeface="Bree Serif"/>
              </a:rPr>
              <a:t>Turn and Talk…</a:t>
            </a:r>
            <a:endParaRPr dirty="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77550" y="4426700"/>
            <a:ext cx="8988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latin typeface="Bree Serif"/>
                <a:ea typeface="Bree Serif"/>
                <a:cs typeface="Bree Serif"/>
                <a:sym typeface="Bree Serif"/>
              </a:rPr>
              <a:t>What are some reasons for wanting your phone in class?  </a:t>
            </a:r>
            <a:endParaRPr sz="2700" dirty="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77550" y="53928"/>
            <a:ext cx="8988900" cy="1051796"/>
          </a:xfrm>
          <a:prstGeom prst="rect">
            <a:avLst/>
          </a:prstGeom>
          <a:solidFill>
            <a:srgbClr val="FFFFFF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 dirty="0">
                <a:solidFill>
                  <a:srgbClr val="6D9EEB"/>
                </a:solidFill>
                <a:latin typeface="Bree Serif"/>
                <a:ea typeface="Bree Serif"/>
                <a:cs typeface="Bree Serif"/>
                <a:sym typeface="Bree Serif"/>
              </a:rPr>
              <a:t>Step 1. Define the Problem</a:t>
            </a:r>
            <a:endParaRPr sz="4900" dirty="0">
              <a:solidFill>
                <a:srgbClr val="6D9EE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6950" y="1995399"/>
            <a:ext cx="2517050" cy="217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/>
        </p:nvSpPr>
        <p:spPr>
          <a:xfrm>
            <a:off x="74050" y="1024450"/>
            <a:ext cx="8753100" cy="35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loria Hallelujah"/>
                <a:ea typeface="Gloria Hallelujah"/>
                <a:cs typeface="Gloria Hallelujah"/>
                <a:sym typeface="Gloria Hallelujah"/>
              </a:rPr>
              <a:t>Having your phone in school……. </a:t>
            </a:r>
            <a:endParaRPr sz="32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latin typeface="Gloria Hallelujah"/>
                <a:ea typeface="Gloria Hallelujah"/>
                <a:cs typeface="Gloria Hallelujah"/>
                <a:sym typeface="Gloria Hallelujah"/>
              </a:rPr>
              <a:t>-your phone being a distraction to you </a:t>
            </a:r>
            <a:endParaRPr sz="32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-your phone being a distraction to others </a:t>
            </a:r>
            <a:endParaRPr sz="32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-phones causing problems in the classroom </a:t>
            </a:r>
            <a:r>
              <a:rPr lang="en" sz="23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(students talking to each other through texting or on social media) </a:t>
            </a:r>
            <a:endParaRPr sz="23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7"/>
          <p:cNvSpPr txBox="1"/>
          <p:nvPr/>
        </p:nvSpPr>
        <p:spPr>
          <a:xfrm>
            <a:off x="0" y="0"/>
            <a:ext cx="9144000" cy="939000"/>
          </a:xfrm>
          <a:prstGeom prst="rect">
            <a:avLst/>
          </a:prstGeom>
          <a:solidFill>
            <a:srgbClr val="FFFFFF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solidFill>
                  <a:srgbClr val="6D9EEB"/>
                </a:solidFill>
                <a:latin typeface="Bree Serif"/>
                <a:ea typeface="Bree Serif"/>
                <a:cs typeface="Bree Serif"/>
                <a:sym typeface="Bree Serif"/>
              </a:rPr>
              <a:t>Step 1. Define the Problem</a:t>
            </a:r>
            <a:endParaRPr sz="4900">
              <a:solidFill>
                <a:srgbClr val="6D9EEB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9825" y="397150"/>
            <a:ext cx="1659600" cy="165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/>
        </p:nvSpPr>
        <p:spPr>
          <a:xfrm>
            <a:off x="0" y="0"/>
            <a:ext cx="8872800" cy="754200"/>
          </a:xfrm>
          <a:prstGeom prst="rect">
            <a:avLst/>
          </a:prstGeom>
          <a:solidFill>
            <a:srgbClr val="FFFFFF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>
                <a:solidFill>
                  <a:srgbClr val="6AA84F"/>
                </a:solidFill>
                <a:latin typeface="Bree Serif"/>
                <a:ea typeface="Bree Serif"/>
                <a:cs typeface="Bree Serif"/>
                <a:sym typeface="Bree Serif"/>
              </a:rPr>
              <a:t>2. Gather the Evidence</a:t>
            </a:r>
            <a:endParaRPr sz="3700">
              <a:solidFill>
                <a:srgbClr val="6AA84F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875" y="135775"/>
            <a:ext cx="3970825" cy="4901176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8"/>
          <p:cNvSpPr txBox="1"/>
          <p:nvPr/>
        </p:nvSpPr>
        <p:spPr>
          <a:xfrm>
            <a:off x="125925" y="3881400"/>
            <a:ext cx="49281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https://mirrornews.hfcc.edu/news/2018/01-29/why-students-should-be-using-their-phones-class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5"/>
              </a:rPr>
              <a:t>https://financesonline.com/smartphone-addiction-statistics/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6800" y="632100"/>
            <a:ext cx="3161951" cy="316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/>
        </p:nvSpPr>
        <p:spPr>
          <a:xfrm>
            <a:off x="0" y="0"/>
            <a:ext cx="8872800" cy="923400"/>
          </a:xfrm>
          <a:prstGeom prst="rect">
            <a:avLst/>
          </a:prstGeom>
          <a:solidFill>
            <a:srgbClr val="FFFFFF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8E7CC3"/>
                </a:solidFill>
                <a:latin typeface="Bree Serif"/>
                <a:ea typeface="Bree Serif"/>
                <a:cs typeface="Bree Serif"/>
                <a:sym typeface="Bree Serif"/>
              </a:rPr>
              <a:t>3. Identify the Causes</a:t>
            </a:r>
            <a:endParaRPr sz="4800">
              <a:solidFill>
                <a:srgbClr val="8E7CC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98" name="Google Shape;98;p19"/>
          <p:cNvSpPr txBox="1"/>
          <p:nvPr/>
        </p:nvSpPr>
        <p:spPr>
          <a:xfrm>
            <a:off x="382000" y="1173325"/>
            <a:ext cx="8390700" cy="25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Bree Serif"/>
                <a:ea typeface="Bree Serif"/>
                <a:cs typeface="Bree Serif"/>
                <a:sym typeface="Bree Serif"/>
              </a:rPr>
              <a:t>Determine the causes of wanting phones in school? </a:t>
            </a:r>
            <a:endParaRPr sz="2600"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Bree Serif"/>
              <a:buChar char="●"/>
            </a:pPr>
            <a:r>
              <a:rPr lang="en" sz="2600">
                <a:latin typeface="Bree Serif"/>
                <a:ea typeface="Bree Serif"/>
                <a:cs typeface="Bree Serif"/>
                <a:sym typeface="Bree Serif"/>
              </a:rPr>
              <a:t>Why do you think students want their phones in school? </a:t>
            </a:r>
            <a:endParaRPr sz="26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Bree Serif"/>
              <a:buChar char="●"/>
            </a:pPr>
            <a:r>
              <a:rPr lang="en" sz="2600">
                <a:latin typeface="Bree Serif"/>
                <a:ea typeface="Bree Serif"/>
                <a:cs typeface="Bree Serif"/>
                <a:sym typeface="Bree Serif"/>
              </a:rPr>
              <a:t>Why is it important to students? </a:t>
            </a:r>
            <a:endParaRPr sz="2600">
              <a:latin typeface="Bree Serif"/>
              <a:ea typeface="Bree Serif"/>
              <a:cs typeface="Bree Serif"/>
              <a:sym typeface="Bree Serif"/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Font typeface="Bree Serif"/>
              <a:buChar char="●"/>
            </a:pPr>
            <a:r>
              <a:rPr lang="en" sz="2600">
                <a:latin typeface="Bree Serif"/>
                <a:ea typeface="Bree Serif"/>
                <a:cs typeface="Bree Serif"/>
                <a:sym typeface="Bree Serif"/>
              </a:rPr>
              <a:t>Who would use the phones? </a:t>
            </a:r>
            <a:endParaRPr sz="2600"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1943" y="2837900"/>
            <a:ext cx="1817475" cy="203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/>
        </p:nvSpPr>
        <p:spPr>
          <a:xfrm>
            <a:off x="0" y="0"/>
            <a:ext cx="9277500" cy="846600"/>
          </a:xfrm>
          <a:prstGeom prst="rect">
            <a:avLst/>
          </a:prstGeom>
          <a:solidFill>
            <a:srgbClr val="FFFFFF">
              <a:alpha val="54170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300">
                <a:solidFill>
                  <a:srgbClr val="FFD966"/>
                </a:solidFill>
                <a:latin typeface="Bree Serif"/>
                <a:ea typeface="Bree Serif"/>
                <a:cs typeface="Bree Serif"/>
                <a:sym typeface="Bree Serif"/>
              </a:rPr>
              <a:t>4. Evaluate an Existing Policy</a:t>
            </a:r>
            <a:endParaRPr sz="4300">
              <a:solidFill>
                <a:srgbClr val="FFD966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05" name="Google Shape;105;p20"/>
          <p:cNvSpPr txBox="1"/>
          <p:nvPr/>
        </p:nvSpPr>
        <p:spPr>
          <a:xfrm>
            <a:off x="81875" y="846600"/>
            <a:ext cx="8936400" cy="22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■</a:t>
            </a:r>
            <a:r>
              <a:rPr lang="en" sz="2300">
                <a:solidFill>
                  <a:srgbClr val="191B0E"/>
                </a:solidFill>
                <a:latin typeface="Bree Serif"/>
                <a:ea typeface="Bree Serif"/>
                <a:cs typeface="Bree Serif"/>
                <a:sym typeface="Bree Serif"/>
              </a:rPr>
              <a:t>Having a phone in school could be important, but students need to use it in the right way (leaving it in their bag).</a:t>
            </a:r>
            <a:endParaRPr sz="230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■</a:t>
            </a:r>
            <a:r>
              <a:rPr lang="en" sz="2300">
                <a:solidFill>
                  <a:srgbClr val="191B0E"/>
                </a:solidFill>
                <a:latin typeface="Bree Serif"/>
                <a:ea typeface="Bree Serif"/>
                <a:cs typeface="Bree Serif"/>
                <a:sym typeface="Bree Serif"/>
              </a:rPr>
              <a:t>When students play with the phone in school, students do not listen to what is. </a:t>
            </a:r>
            <a:endParaRPr sz="230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l" rtl="0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None/>
            </a:pPr>
            <a:r>
              <a:rPr lang="en" sz="23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■Should there be a way to use cell phones in the classroom? </a:t>
            </a:r>
            <a:endParaRPr sz="2300">
              <a:solidFill>
                <a:srgbClr val="191B0E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075" y="3249050"/>
            <a:ext cx="2782500" cy="178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>
            <a:hlinkClick r:id="" action="ppaction://hlinkshowjump?jump=nextslide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475" y="3376250"/>
            <a:ext cx="4876450" cy="143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08550"/>
            <a:ext cx="8839200" cy="318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On-screen Show (16:9)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Bree Serif</vt:lpstr>
      <vt:lpstr>Arial</vt:lpstr>
      <vt:lpstr>Gloria Hallelujah</vt:lpstr>
      <vt:lpstr>Acme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Joseph Montecalvo</cp:lastModifiedBy>
  <cp:revision>1</cp:revision>
  <dcterms:modified xsi:type="dcterms:W3CDTF">2022-12-13T18:53:38Z</dcterms:modified>
</cp:coreProperties>
</file>